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9.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0.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1.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12.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13.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14.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15.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16.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17.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18.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19.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notesSlides/notesSlide22.xml" ContentType="application/vnd.openxmlformats-officedocument.presentationml.notesSlide+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23.xml" ContentType="application/vnd.openxmlformats-officedocument.presentationml.notesSlid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24.xml" ContentType="application/vnd.openxmlformats-officedocument.presentationml.notesSlid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25.xml" ContentType="application/vnd.openxmlformats-officedocument.presentationml.notesSlid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notesSlides/notesSlide26.xml" ContentType="application/vnd.openxmlformats-officedocument.presentationml.notesSlid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27.xml" ContentType="application/vnd.openxmlformats-officedocument.presentationml.notesSlid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28.xml" ContentType="application/vnd.openxmlformats-officedocument.presentationml.notesSlid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notesSlides/notesSlide29.xml" ContentType="application/vnd.openxmlformats-officedocument.presentationml.notesSlide+xml"/>
  <Override PartName="/ppt/tags/tag410.xml" ContentType="application/vnd.openxmlformats-officedocument.presentationml.tags+xml"/>
  <Override PartName="/ppt/notesSlides/notesSlide30.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notesSlides/notesSlide31.xml" ContentType="application/vnd.openxmlformats-officedocument.presentationml.notesSlide+xml"/>
  <Override PartName="/ppt/tags/tag413.xml" ContentType="application/vnd.openxmlformats-officedocument.presentationml.tags+xml"/>
  <Override PartName="/ppt/tags/tag414.xml" ContentType="application/vnd.openxmlformats-officedocument.presentationml.tags+xml"/>
  <Override PartName="/ppt/notesSlides/notesSlide32.xml" ContentType="application/vnd.openxmlformats-officedocument.presentationml.notesSlide+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notesSlides/notesSlide33.xml" ContentType="application/vnd.openxmlformats-officedocument.presentationml.notesSlide+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notesSlides/notesSlide34.xml" ContentType="application/vnd.openxmlformats-officedocument.presentationml.notesSlide+xml"/>
  <Override PartName="/ppt/tags/tag477.xml" ContentType="application/vnd.openxmlformats-officedocument.presentationml.tags+xml"/>
  <Override PartName="/ppt/tags/tag478.xml" ContentType="application/vnd.openxmlformats-officedocument.presentationml.tags+xml"/>
  <Override PartName="/ppt/notesSlides/notesSlide35.xml" ContentType="application/vnd.openxmlformats-officedocument.presentationml.notesSlide+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notesSlides/notesSlide36.xml" ContentType="application/vnd.openxmlformats-officedocument.presentationml.notesSlide+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notesSlides/notesSlide37.xml" ContentType="application/vnd.openxmlformats-officedocument.presentationml.notesSlide+xml"/>
  <Override PartName="/ppt/tags/tag487.xml" ContentType="application/vnd.openxmlformats-officedocument.presentationml.tags+xml"/>
  <Override PartName="/ppt/tags/tag488.xml" ContentType="application/vnd.openxmlformats-officedocument.presentationml.tags+xml"/>
  <Override PartName="/ppt/notesSlides/notesSlide38.xml" ContentType="application/vnd.openxmlformats-officedocument.presentationml.notesSlide+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notesSlides/notesSlide39.xml" ContentType="application/vnd.openxmlformats-officedocument.presentationml.notesSlid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notesSlides/notesSlide40.xml" ContentType="application/vnd.openxmlformats-officedocument.presentationml.notesSlide+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notesSlides/notesSlide41.xml" ContentType="application/vnd.openxmlformats-officedocument.presentationml.notesSlide+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notesSlides/notesSlide42.xml" ContentType="application/vnd.openxmlformats-officedocument.presentationml.notesSlide+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notesSlides/notesSlide43.xml" ContentType="application/vnd.openxmlformats-officedocument.presentationml.notesSlide+xml"/>
  <Override PartName="/ppt/tags/tag864.xml" ContentType="application/vnd.openxmlformats-officedocument.presentationml.tags+xml"/>
  <Override PartName="/ppt/notesSlides/notesSlide44.xml" ContentType="application/vnd.openxmlformats-officedocument.presentationml.notesSlide+xml"/>
  <Override PartName="/ppt/tags/tag865.xml" ContentType="application/vnd.openxmlformats-officedocument.presentationml.tags+xml"/>
  <Override PartName="/ppt/tags/tag866.xml" ContentType="application/vnd.openxmlformats-officedocument.presentationml.tags+xml"/>
  <Override PartName="/ppt/notesSlides/notesSlide45.xml" ContentType="application/vnd.openxmlformats-officedocument.presentationml.notesSlide+xml"/>
  <Override PartName="/ppt/tags/tag867.xml" ContentType="application/vnd.openxmlformats-officedocument.presentationml.tags+xml"/>
  <Override PartName="/ppt/tags/tag868.xml" ContentType="application/vnd.openxmlformats-officedocument.presentationml.tags+xml"/>
  <Override PartName="/ppt/notesSlides/notesSlide46.xml" ContentType="application/vnd.openxmlformats-officedocument.presentationml.notesSlide+xml"/>
  <Override PartName="/ppt/tags/tag869.xml" ContentType="application/vnd.openxmlformats-officedocument.presentationml.tags+xml"/>
  <Override PartName="/ppt/tags/tag870.xml" ContentType="application/vnd.openxmlformats-officedocument.presentationml.tags+xml"/>
  <Override PartName="/ppt/notesSlides/notesSlide47.xml" ContentType="application/vnd.openxmlformats-officedocument.presentationml.notesSlide+xml"/>
  <Override PartName="/ppt/tags/tag871.xml" ContentType="application/vnd.openxmlformats-officedocument.presentationml.tags+xml"/>
  <Override PartName="/ppt/tags/tag872.xml" ContentType="application/vnd.openxmlformats-officedocument.presentationml.tags+xml"/>
  <Override PartName="/ppt/notesSlides/notesSlide4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notesSlides/notesSlide49.xml" ContentType="application/vnd.openxmlformats-officedocument.presentationml.notesSlide+xml"/>
  <Override PartName="/ppt/tags/tag875.xml" ContentType="application/vnd.openxmlformats-officedocument.presentationml.tags+xml"/>
  <Override PartName="/ppt/tags/tag876.xml" ContentType="application/vnd.openxmlformats-officedocument.presentationml.tags+xml"/>
  <Override PartName="/ppt/notesSlides/notesSlide50.xml" ContentType="application/vnd.openxmlformats-officedocument.presentationml.notesSlide+xml"/>
  <Override PartName="/ppt/tags/tag877.xml" ContentType="application/vnd.openxmlformats-officedocument.presentationml.tags+xml"/>
  <Override PartName="/ppt/tags/tag878.xml" ContentType="application/vnd.openxmlformats-officedocument.presentationml.tags+xml"/>
  <Override PartName="/ppt/notesSlides/notesSlide51.xml" ContentType="application/vnd.openxmlformats-officedocument.presentationml.notesSlide+xml"/>
  <Override PartName="/ppt/tags/tag879.xml" ContentType="application/vnd.openxmlformats-officedocument.presentationml.tags+xml"/>
  <Override PartName="/ppt/tags/tag880.xml" ContentType="application/vnd.openxmlformats-officedocument.presentationml.tags+xml"/>
  <Override PartName="/ppt/notesSlides/notesSlide52.xml" ContentType="application/vnd.openxmlformats-officedocument.presentationml.notesSlide+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notesSlides/notesSlide53.xml" ContentType="application/vnd.openxmlformats-officedocument.presentationml.notesSlide+xml"/>
  <Override PartName="/ppt/tags/tag884.xml" ContentType="application/vnd.openxmlformats-officedocument.presentationml.tags+xml"/>
  <Override PartName="/ppt/tags/tag885.xml" ContentType="application/vnd.openxmlformats-officedocument.presentationml.tags+xml"/>
  <Override PartName="/ppt/notesSlides/notesSlide54.xml" ContentType="application/vnd.openxmlformats-officedocument.presentationml.notesSlide+xml"/>
  <Override PartName="/ppt/tags/tag886.xml" ContentType="application/vnd.openxmlformats-officedocument.presentationml.tags+xml"/>
  <Override PartName="/ppt/tags/tag887.xml" ContentType="application/vnd.openxmlformats-officedocument.presentationml.tags+xml"/>
  <Override PartName="/ppt/notesSlides/notesSlide55.xml" ContentType="application/vnd.openxmlformats-officedocument.presentationml.notesSlide+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notesSlides/notesSlide56.xml" ContentType="application/vnd.openxmlformats-officedocument.presentationml.notesSlide+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notesSlides/notesSlide57.xml" ContentType="application/vnd.openxmlformats-officedocument.presentationml.notesSlide+xml"/>
  <Override PartName="/ppt/tags/tag913.xml" ContentType="application/vnd.openxmlformats-officedocument.presentationml.tags+xml"/>
  <Override PartName="/ppt/tags/tag914.xml" ContentType="application/vnd.openxmlformats-officedocument.presentationml.tags+xml"/>
  <Override PartName="/ppt/notesSlides/notesSlide58.xml" ContentType="application/vnd.openxmlformats-officedocument.presentationml.notesSlide+xml"/>
  <Override PartName="/ppt/tags/tag915.xml" ContentType="application/vnd.openxmlformats-officedocument.presentationml.tags+xml"/>
  <Override PartName="/ppt/tags/tag916.xml" ContentType="application/vnd.openxmlformats-officedocument.presentationml.tags+xml"/>
  <Override PartName="/ppt/notesSlides/notesSlide59.xml" ContentType="application/vnd.openxmlformats-officedocument.presentationml.notesSlide+xml"/>
  <Override PartName="/ppt/tags/tag917.xml" ContentType="application/vnd.openxmlformats-officedocument.presentationml.tags+xml"/>
  <Override PartName="/ppt/tags/tag918.xml" ContentType="application/vnd.openxmlformats-officedocument.presentationml.tags+xml"/>
  <Override PartName="/ppt/notesSlides/notesSlide60.xml" ContentType="application/vnd.openxmlformats-officedocument.presentationml.notesSlide+xml"/>
  <Override PartName="/ppt/tags/tag919.xml" ContentType="application/vnd.openxmlformats-officedocument.presentationml.tags+xml"/>
  <Override PartName="/ppt/tags/tag920.xml" ContentType="application/vnd.openxmlformats-officedocument.presentationml.tags+xml"/>
  <Override PartName="/ppt/notesSlides/notesSlide61.xml" ContentType="application/vnd.openxmlformats-officedocument.presentationml.notesSlide+xml"/>
  <Override PartName="/ppt/tags/tag921.xml" ContentType="application/vnd.openxmlformats-officedocument.presentationml.tags+xml"/>
  <Override PartName="/ppt/tags/tag922.xml" ContentType="application/vnd.openxmlformats-officedocument.presentationml.tags+xml"/>
  <Override PartName="/ppt/notesSlides/notesSlide62.xml" ContentType="application/vnd.openxmlformats-officedocument.presentationml.notesSlide+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notesSlides/notesSlide63.xml" ContentType="application/vnd.openxmlformats-officedocument.presentationml.notesSlide+xml"/>
  <Override PartName="/ppt/tags/tag961.xml" ContentType="application/vnd.openxmlformats-officedocument.presentationml.tags+xml"/>
  <Override PartName="/ppt/tags/tag962.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126"/>
  </p:notesMasterIdLst>
  <p:handoutMasterIdLst>
    <p:handoutMasterId r:id="rId127"/>
  </p:handoutMasterIdLst>
  <p:sldIdLst>
    <p:sldId id="256" r:id="rId3"/>
    <p:sldId id="937" r:id="rId4"/>
    <p:sldId id="1383" r:id="rId5"/>
    <p:sldId id="1029" r:id="rId6"/>
    <p:sldId id="1375" r:id="rId7"/>
    <p:sldId id="1392" r:id="rId8"/>
    <p:sldId id="1190" r:id="rId9"/>
    <p:sldId id="1309" r:id="rId10"/>
    <p:sldId id="1310" r:id="rId11"/>
    <p:sldId id="259" r:id="rId12"/>
    <p:sldId id="260" r:id="rId13"/>
    <p:sldId id="261" r:id="rId14"/>
    <p:sldId id="291" r:id="rId15"/>
    <p:sldId id="292" r:id="rId16"/>
    <p:sldId id="293" r:id="rId17"/>
    <p:sldId id="294" r:id="rId18"/>
    <p:sldId id="295" r:id="rId19"/>
    <p:sldId id="296" r:id="rId20"/>
    <p:sldId id="262" r:id="rId21"/>
    <p:sldId id="297" r:id="rId22"/>
    <p:sldId id="298" r:id="rId23"/>
    <p:sldId id="299" r:id="rId24"/>
    <p:sldId id="263" r:id="rId25"/>
    <p:sldId id="326" r:id="rId26"/>
    <p:sldId id="321" r:id="rId27"/>
    <p:sldId id="327" r:id="rId28"/>
    <p:sldId id="322" r:id="rId29"/>
    <p:sldId id="328" r:id="rId30"/>
    <p:sldId id="266" r:id="rId31"/>
    <p:sldId id="329" r:id="rId32"/>
    <p:sldId id="267" r:id="rId33"/>
    <p:sldId id="330" r:id="rId34"/>
    <p:sldId id="331" r:id="rId35"/>
    <p:sldId id="333" r:id="rId36"/>
    <p:sldId id="268" r:id="rId37"/>
    <p:sldId id="269" r:id="rId38"/>
    <p:sldId id="370" r:id="rId39"/>
    <p:sldId id="334" r:id="rId40"/>
    <p:sldId id="325" r:id="rId41"/>
    <p:sldId id="379" r:id="rId42"/>
    <p:sldId id="270" r:id="rId43"/>
    <p:sldId id="271" r:id="rId44"/>
    <p:sldId id="272" r:id="rId45"/>
    <p:sldId id="280" r:id="rId46"/>
    <p:sldId id="371" r:id="rId47"/>
    <p:sldId id="372" r:id="rId48"/>
    <p:sldId id="373" r:id="rId49"/>
    <p:sldId id="374" r:id="rId50"/>
    <p:sldId id="375" r:id="rId51"/>
    <p:sldId id="378" r:id="rId52"/>
    <p:sldId id="376" r:id="rId53"/>
    <p:sldId id="380" r:id="rId54"/>
    <p:sldId id="273" r:id="rId55"/>
    <p:sldId id="335" r:id="rId56"/>
    <p:sldId id="336" r:id="rId57"/>
    <p:sldId id="274" r:id="rId58"/>
    <p:sldId id="275" r:id="rId59"/>
    <p:sldId id="276" r:id="rId60"/>
    <p:sldId id="302" r:id="rId61"/>
    <p:sldId id="303" r:id="rId62"/>
    <p:sldId id="337" r:id="rId63"/>
    <p:sldId id="300" r:id="rId64"/>
    <p:sldId id="301" r:id="rId65"/>
    <p:sldId id="279" r:id="rId66"/>
    <p:sldId id="282" r:id="rId67"/>
    <p:sldId id="338" r:id="rId68"/>
    <p:sldId id="283" r:id="rId69"/>
    <p:sldId id="281" r:id="rId70"/>
    <p:sldId id="284" r:id="rId71"/>
    <p:sldId id="286" r:id="rId72"/>
    <p:sldId id="308" r:id="rId73"/>
    <p:sldId id="1394" r:id="rId74"/>
    <p:sldId id="287" r:id="rId75"/>
    <p:sldId id="1393" r:id="rId76"/>
    <p:sldId id="1369" r:id="rId77"/>
    <p:sldId id="1370" r:id="rId78"/>
    <p:sldId id="1371" r:id="rId79"/>
    <p:sldId id="1372" r:id="rId80"/>
    <p:sldId id="1373" r:id="rId81"/>
    <p:sldId id="1192" r:id="rId82"/>
    <p:sldId id="1377" r:id="rId83"/>
    <p:sldId id="1378" r:id="rId84"/>
    <p:sldId id="1376" r:id="rId85"/>
    <p:sldId id="1311" r:id="rId86"/>
    <p:sldId id="1312" r:id="rId87"/>
    <p:sldId id="1313" r:id="rId88"/>
    <p:sldId id="1314" r:id="rId89"/>
    <p:sldId id="1315" r:id="rId90"/>
    <p:sldId id="1316" r:id="rId91"/>
    <p:sldId id="1317" r:id="rId92"/>
    <p:sldId id="1318" r:id="rId93"/>
    <p:sldId id="1366" r:id="rId94"/>
    <p:sldId id="1368" r:id="rId95"/>
    <p:sldId id="1367" r:id="rId96"/>
    <p:sldId id="1379" r:id="rId97"/>
    <p:sldId id="1365" r:id="rId98"/>
    <p:sldId id="1388" r:id="rId99"/>
    <p:sldId id="1297" r:id="rId100"/>
    <p:sldId id="1409" r:id="rId101"/>
    <p:sldId id="1282" r:id="rId102"/>
    <p:sldId id="1283" r:id="rId103"/>
    <p:sldId id="1285" r:id="rId104"/>
    <p:sldId id="1284" r:id="rId105"/>
    <p:sldId id="1288" r:id="rId106"/>
    <p:sldId id="1286" r:id="rId107"/>
    <p:sldId id="1058" r:id="rId108"/>
    <p:sldId id="1059" r:id="rId109"/>
    <p:sldId id="1265" r:id="rId110"/>
    <p:sldId id="1272" r:id="rId111"/>
    <p:sldId id="1273" r:id="rId112"/>
    <p:sldId id="1266" r:id="rId113"/>
    <p:sldId id="1267" r:id="rId114"/>
    <p:sldId id="1412" r:id="rId115"/>
    <p:sldId id="1413" r:id="rId116"/>
    <p:sldId id="1414" r:id="rId117"/>
    <p:sldId id="1410" r:id="rId118"/>
    <p:sldId id="1380" r:id="rId119"/>
    <p:sldId id="1405" r:id="rId120"/>
    <p:sldId id="1280" r:id="rId121"/>
    <p:sldId id="1281" r:id="rId122"/>
    <p:sldId id="1415" r:id="rId123"/>
    <p:sldId id="1251" r:id="rId124"/>
    <p:sldId id="1137"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0D68050-95F4-034E-9239-70AA3D89D753}">
          <p14:sldIdLst>
            <p14:sldId id="256"/>
            <p14:sldId id="937"/>
            <p14:sldId id="1383"/>
            <p14:sldId id="1029"/>
            <p14:sldId id="1375"/>
            <p14:sldId id="1392"/>
          </p14:sldIdLst>
        </p14:section>
        <p14:section name="Caches" id="{A746028B-203F-294F-8C92-7B5213C26343}">
          <p14:sldIdLst>
            <p14:sldId id="1190"/>
            <p14:sldId id="1309"/>
            <p14:sldId id="1310"/>
            <p14:sldId id="259"/>
            <p14:sldId id="260"/>
            <p14:sldId id="261"/>
            <p14:sldId id="291"/>
            <p14:sldId id="292"/>
            <p14:sldId id="293"/>
            <p14:sldId id="294"/>
            <p14:sldId id="295"/>
            <p14:sldId id="296"/>
            <p14:sldId id="262"/>
            <p14:sldId id="297"/>
            <p14:sldId id="298"/>
            <p14:sldId id="299"/>
            <p14:sldId id="263"/>
            <p14:sldId id="326"/>
            <p14:sldId id="321"/>
            <p14:sldId id="327"/>
            <p14:sldId id="322"/>
            <p14:sldId id="328"/>
            <p14:sldId id="266"/>
            <p14:sldId id="329"/>
            <p14:sldId id="267"/>
            <p14:sldId id="330"/>
            <p14:sldId id="331"/>
            <p14:sldId id="333"/>
            <p14:sldId id="268"/>
            <p14:sldId id="269"/>
            <p14:sldId id="370"/>
            <p14:sldId id="334"/>
            <p14:sldId id="325"/>
            <p14:sldId id="379"/>
            <p14:sldId id="270"/>
            <p14:sldId id="271"/>
            <p14:sldId id="272"/>
            <p14:sldId id="280"/>
            <p14:sldId id="371"/>
            <p14:sldId id="372"/>
            <p14:sldId id="373"/>
            <p14:sldId id="374"/>
            <p14:sldId id="375"/>
            <p14:sldId id="378"/>
            <p14:sldId id="376"/>
            <p14:sldId id="380"/>
            <p14:sldId id="273"/>
            <p14:sldId id="335"/>
            <p14:sldId id="336"/>
            <p14:sldId id="274"/>
            <p14:sldId id="275"/>
            <p14:sldId id="276"/>
            <p14:sldId id="302"/>
            <p14:sldId id="303"/>
            <p14:sldId id="337"/>
            <p14:sldId id="300"/>
            <p14:sldId id="301"/>
            <p14:sldId id="279"/>
            <p14:sldId id="282"/>
            <p14:sldId id="338"/>
            <p14:sldId id="283"/>
            <p14:sldId id="281"/>
            <p14:sldId id="284"/>
            <p14:sldId id="286"/>
            <p14:sldId id="308"/>
            <p14:sldId id="1394"/>
            <p14:sldId id="287"/>
          </p14:sldIdLst>
        </p14:section>
        <p14:section name="Additional Cache Examples" id="{EA38CCC7-7ED8-364E-8F20-A238140841AB}">
          <p14:sldIdLst>
            <p14:sldId id="1393"/>
            <p14:sldId id="1369"/>
            <p14:sldId id="1370"/>
            <p14:sldId id="1371"/>
            <p14:sldId id="1372"/>
            <p14:sldId id="1373"/>
            <p14:sldId id="1192"/>
            <p14:sldId id="1377"/>
            <p14:sldId id="1378"/>
            <p14:sldId id="1376"/>
            <p14:sldId id="1311"/>
            <p14:sldId id="1312"/>
            <p14:sldId id="1313"/>
            <p14:sldId id="1314"/>
            <p14:sldId id="1315"/>
            <p14:sldId id="1316"/>
            <p14:sldId id="1317"/>
            <p14:sldId id="1318"/>
            <p14:sldId id="1366"/>
            <p14:sldId id="1368"/>
            <p14:sldId id="1367"/>
            <p14:sldId id="1379"/>
            <p14:sldId id="1365"/>
            <p14:sldId id="1388"/>
          </p14:sldIdLst>
        </p14:section>
        <p14:section name="Compiler Optimizations" id="{9D2394AE-80F3-7B47-8025-3834B9BAE45C}">
          <p14:sldIdLst>
            <p14:sldId id="1297"/>
            <p14:sldId id="1409"/>
            <p14:sldId id="1282"/>
            <p14:sldId id="1283"/>
            <p14:sldId id="1285"/>
            <p14:sldId id="1284"/>
            <p14:sldId id="1288"/>
            <p14:sldId id="1286"/>
            <p14:sldId id="1058"/>
            <p14:sldId id="1059"/>
            <p14:sldId id="1265"/>
            <p14:sldId id="1272"/>
            <p14:sldId id="1273"/>
            <p14:sldId id="1266"/>
            <p14:sldId id="1267"/>
            <p14:sldId id="1412"/>
            <p14:sldId id="1413"/>
            <p14:sldId id="1414"/>
            <p14:sldId id="1410"/>
            <p14:sldId id="1380"/>
            <p14:sldId id="1405"/>
            <p14:sldId id="1280"/>
            <p14:sldId id="1281"/>
            <p14:sldId id="1415"/>
            <p14:sldId id="1251"/>
            <p14:sldId id="1137"/>
          </p14:sldIdLst>
        </p14:section>
        <p14:section name="Optimization Quick Reference List" id="{522925FD-F8EF-5944-A278-ED0A3DA2C8E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1" autoAdjust="0"/>
    <p:restoredTop sz="84160" autoAdjust="0"/>
  </p:normalViewPr>
  <p:slideViewPr>
    <p:cSldViewPr snapToGrid="0">
      <p:cViewPr varScale="1">
        <p:scale>
          <a:sx n="101" d="100"/>
          <a:sy n="101" d="100"/>
        </p:scale>
        <p:origin x="856" y="184"/>
      </p:cViewPr>
      <p:guideLst>
        <p:guide orient="horz" pos="2160"/>
        <p:guide pos="3840"/>
      </p:guideLst>
    </p:cSldViewPr>
  </p:slideViewPr>
  <p:notesTextViewPr>
    <p:cViewPr>
      <p:scale>
        <a:sx n="1" d="1"/>
        <a:sy n="1" d="1"/>
      </p:scale>
      <p:origin x="0" y="0"/>
    </p:cViewPr>
  </p:notesTextViewPr>
  <p:sorterViewPr>
    <p:cViewPr>
      <p:scale>
        <a:sx n="66" d="100"/>
        <a:sy n="66" d="100"/>
      </p:scale>
      <p:origin x="0" y="-1918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4B715DA-121A-3447-99A9-58759D320269}" type="datetimeFigureOut">
              <a:rPr lang="en-US" smtClean="0"/>
              <a:pPr/>
              <a:t>8/6/22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B9533C-F5A8-C343-83A4-9C9B4F28880B}" type="slidenum">
              <a:rPr lang="en-US" smtClean="0"/>
              <a:pPr/>
              <a:t>‹#›</a:t>
            </a:fld>
            <a:endParaRPr lang="en-US"/>
          </a:p>
        </p:txBody>
      </p:sp>
    </p:spTree>
    <p:extLst>
      <p:ext uri="{BB962C8B-B14F-4D97-AF65-F5344CB8AC3E}">
        <p14:creationId xmlns:p14="http://schemas.microsoft.com/office/powerpoint/2010/main" val="59197717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0-07-25T16:41:05.398"/>
    </inkml:context>
    <inkml:brush xml:id="br0">
      <inkml:brushProperty name="width" value="0.05292" units="cm"/>
      <inkml:brushProperty name="height" value="0.05292" units="cm"/>
      <inkml:brushProperty name="color" value="#FF0000"/>
    </inkml:brush>
  </inkml:definitions>
  <inkml:trace contextRef="#ctx0" brushRef="#br0">13282 14570 0,'53'0'172,"0"0"-157,53 0-15,17 35 16,89-35-16,-36 18 16,71-18-16,0 0 15,35 0-15,-70 0 16,35 0-16,-106 0 15,0 0-15,-17 0 16,-18 0-16,-36 0 16,36 0-16,0 0 15,17 17-15,-17 19 16,53-19-16,-53-17 16,-1 0-16,37 0 15,-54 0-15,-18 0 16,19 0-16,-19 0 15,36 0-15,-53 0 16,35 0 0,18 0-16,0 0 15,70 0-15,-35 0 16,36 0-16,-19 0 16,-52-35-16,-18 0 15,-17 17-15,-36 0 16,18 1-16,18 17 15,17 0-15,-18 0 16,36 0-16,18 0 16,-18 0-16,-1 0 15,-34 0-15,-36 0 16,36 0-16,-54-18 16,19 0-1,-19 1-15,19 17 16,-1-18-16,0 18 15,18-17-15,0 17 16,35 0-16,-17 0 16,-18 0-16,17 0 15,1 0-15,-18 0 16,35 0 0,-35 0-16,53 0 15,17 17-15,-17-17 0,35 0 16,0 0-1,36 0-15,-89 0 16,18 0-16,-71 0 16,-18 0-1,1 0-15,0 0 16,-1 0 0</inkml:trace>
  <inkml:trace contextRef="#ctx0" brushRef="#br0" timeOffset="3848.63">20549 7796 0,'18'0'15,"0"0"-15,-1 0 16,1 0 0,0 0-1,-1 0-15,18 0 16,1-17-16,-1 17 16,36 0-1,-19-18-15,1 18 16,0 0-16,-17 0 15,-1 0-15,0 0 16,-17 0-16,17 0 16,-17 0-16,-1 18 15,1-18-15,0 0 16,-1 0-16</inkml:trace>
  <inkml:trace contextRef="#ctx0" brushRef="#br0" timeOffset="4768.429">20902 7655 0,'18'0'78,"-18"18"-78,53 0 16,-36-18-16,19 35 15,-1-35-15,0 17 16,-17-17-16,17 18 16,-35 0-1,18-18-15,17 17 63,-35 1-48,18-18 1,-18 18-16,0-1 78,0 1-62,0 17-16,0 1 15,0-19-15,0 1 16,0 17-16</inkml:trace>
  <inkml:trace contextRef="#ctx0" brushRef="#br0" timeOffset="6879.73">20426 9490 0,'17'0'31,"1"-18"-15,0 18 0,-1 0-1,19 0 1,17 0-16,17 0 15,-17 18-15,18-18 16,-1 0-16,1 0 16,-18 0-16,-36 0 15,1 0-15,0 0 78,-1 0-78,1 0 16,-1 0 47,1 0-48,0 0 1,-1 0-1,1 0-15</inkml:trace>
  <inkml:trace contextRef="#ctx0" brushRef="#br0" timeOffset="7936.269">20990 9208 0,'0'17'109,"36"36"-93,34 18-16,-17-36 15,35 35-15,0 1 16,-17-36-16,-36-17 16,-35 0-1,0-1 32,0 1-31,0 17-16,-53 0 15,36 1-15,-19 17 16,19-1-16,-19-16 16,19-19-16,-1 1 15,18 0-15,-17-18 16,17 17-1</inkml:trace>
  <inkml:trace contextRef="#ctx0" brushRef="#br0" timeOffset="10951.94">18732 7638 0,'0'17'47,"0"1"-47,0 17 16,18 0-16,-18-17 15,18 35-15,-18-18 16,17 1-16,-17-1 15,0 18-15,0 0 16,0 0-16,0-18 16,0 0-16,0-17 15,0-1 1</inkml:trace>
  <inkml:trace contextRef="#ctx0" brushRef="#br0" timeOffset="12568.28">18697 7549 0,'18'0'78,"-1"0"-78,1 0 15,17 0-15,54 0 16,-1 0-16,53 0 16,35 0-16,-35 0 15,1 0-15,-1 0 16,-88-17-16,17-1 15,-70 1-15,18 17 16,-1 0-16,19 0 16,-1 0-16,18-18 15,53 18-15,-18 0 16,18 0-16,35 0 16,-106 0-16,-17 0 15,-1 0 1,-17 18 15,0-1-15,0 1-1,-17-18-15,17 17 47,0 1-31,-18 53-16,0-1 15,-34 18-15,34 36 16,0-18-16,-17 17 16,35-70-16,0-18 15,0-17 1,0 0 46,-35-18 79,-18 0-141,-18 0 16,-70 0-16,35 0 15,18 0-15,-18 0 16,53 0-16,-17-18 16,-1 18-16,36 0 15,17 0 63,1 0-78,-1 0 16,0 0-16,-17 0 16,0 0-16,0 0 15,-18 0-15,0 0 16,35 0-16,0 0 15,18 18 235</inkml:trace>
  <inkml:trace contextRef="#ctx0" brushRef="#br0" timeOffset="13248">19015 9296 0,'0'0'0,"35"53"0,-17-18 16,17 35-16,-17-52 15,-18 0-15,17-1 16,-17 1-1,0 0 1,0 52-16,-17 36 16,-1 17-16,-17 19 15,35 34-15,-18-35 16,18-17-16,0-71 16,0-36-16,0 1 15,18-71 16,17-18-15,-17 18-16,-1 18 16,1 17-16,-18-17 15,0 18 1</inkml:trace>
  <inkml:trace contextRef="#ctx0" brushRef="#br0" timeOffset="14520.31">19191 9454 0,'0'0'0,"247"-17"15,-141 17-15,0-18 16,-71 18-16,0 0 16,-17-17-16,0 17 62,-1 0-62,1 0 16,35 0-16,0 0 15,0 0-15,-1 0 16,1 0-16,-17 0 16,34 17-16,-52 1 15,-18-1-15,35 1 16,-17-18-16,17 0 15,0 0-15,18 0 16,0 0-16,-18 0 16,-17 0-16,0 0 15,-1 0 1,1 0 0,-18 18-16,0-1 15,0 1-15,0 17 16,18 1-16,-1 16 15,1-34-15,-18 17 16,0-17-16,18 0 16,-18-1-16,17 19 15,-17 34 1,0-35-16,-17 36 16,-1 0-16,18-19 15,0 1-15,0 0 16,0-35-16,0 0 15,0-1 17,18-17-1,-36 0 31,0 0-62,-35 0 16,-52 0-16,-1 0 16,-106 0-16,36 0 15,-36 18-15,71-18 16,-18 35-16,106-35 16,0 0-16,18 0 15,17 0-15,1 0 63,-1 0-48,0 0-15,-34 0 16,16 0 0,19 0-16,-1 0 15</inkml:trace>
  <inkml:trace contextRef="#ctx0" brushRef="#br0" timeOffset="-41514.08">10689 5362 0,'0'53'47,"0"-35"-47,0 17 16,0 36-16,0-36 16,0 0-1,0-17-15,0 17 16,18 0-16,-18-17 15,17 0-15,-17-1 16,18 19 0,-18-19-16,0 18 15,0 1-15,0-19 16,0 1-16,18-18 78,-18-18-62,0 1-1</inkml:trace>
  <inkml:trace contextRef="#ctx0" brushRef="#br0" timeOffset="-39666.71">10777 5468 0,'18'0'31,"0"0"-31,-1 0 15,1 0-15,0 0 16,17 0-16,53 0 16,18 0-16,0 0 15,0 0-15,35 0 16,17 0-16,178 0 16,16 0-16,72 0 15,-19 53-15,124-18 16,195-35-16,-195 36 15,-18-36-15,-193 0 16,35-18-16,-212 0 16,-53 1-16,-88-1 15,18 18 32,-1 0-31,19 0-1,-1 0-15,0 0 16,-17 18 47,-1 35-63,-17-18 15,0 0-15,0 0 16,0-17-16,0 0 15,0-1-15,0 19 16,0-1 0,0 18-16,0 35 15,18-18-15,0 1 16,-1-18-16,1-18 16,0 18-16,-1-35 15,-52-18 126,-36 0-126,-87 0-15,16 0 16,-175 0-16,-36 0 16,-70 0-16,105 0 15,-70 0-15,106 0 16,0 0-16,141 0 16,35 0-16,18 0 15,17 0-15,1-18 16,34 1-16,-69-36 15,16 35-15,-16 18 16,-72 0-16,71 0 16,-105 0-16,69 0 15,-69 0-15,87 0 16,-17 0-16,71 0 16,-18 0-16,35 0 15,0 0-15,35 0 16,0 0 31,1 0-32,-1 0-15,-52 0 16,17 0-16,0 0 16,-35 0-16,17 0 15,-17 0-15,35 0 16,0 0-16,0 0 15,35 0-15,-17 0 16,53 0 15,52 0-31,54 0 16,-54 0-16,-34-18 16,-19 1-16,-17-19 15,0 19 1,0-1-16,-35 18 15,-53-18-15,17 18 16,-17 0-16,17 0 16,36 0-16,0 0 15,17-17 126,36 17-94,0 0-32,-1 0-15</inkml:trace>
  <inkml:trace contextRef="#ctx0" brushRef="#br0" timeOffset="-38883.44">12259 5539 0,'0'17'63,"0"19"-63,0 16 16,0 1-16,0-17 15,18 52-15,-1-53 16,1 0-16,-18-17 15,0 0-15,18-1 16,-1 19 0,18-1-16,-17 0 15,17 18-15,1-35 16,-36-1 0,0 1-16,17 0 15,-17-36 48,36 0-48,-19-17-15</inkml:trace>
  <inkml:trace contextRef="#ctx0" brushRef="#br0" timeOffset="-38098.93">14446 5609 0,'0'18'79,"0"-1"-64,0 1-15,0 17 16,0 1-1,0 52-15,0-35 16,0 35-16,0-35 16,0 0-16,0 35 15,18-35-15,-18 0 16,18-18-16,-18-17 16</inkml:trace>
  <inkml:trace contextRef="#ctx0" brushRef="#br0" timeOffset="-36955.09">21184 4516 0,'-17'35'16,"-54"18"-16,53-18 15,-17 53-15,18-53 16,-19-35-16,19 18 16,-1-18-16,18 18 15,0-1 1,0 54-16,0-36 15,0 36-15,-18 17 16,18 18-16,0-18 16,18-35-16,0 35 15,-1-53 1</inkml:trace>
  <inkml:trace contextRef="#ctx0" brushRef="#br0" timeOffset="-35363.56">21078 4533 0,'18'0'63,"0"0"-48,17 0-15,18 0 16,35-35-16,53 35 15,-35 0-15,70-18 16,1 18-16,17-35 16,-71 0-16,-34-18 15,-54 35-15,18 1 16,-36-1-16,1 18 16,-18-18-1,18 18 1,-1 0-1,1 0-15,0 0 16,17 36-16,0-19 16,-17 18-16,17 1 15,0 34-15,1-34 16,34 16-16,-35 19 16,1-36-16,-19-17 15,-17 0 16,18 17-15,-18-18-16,0 1 16,0 70-1,0 53-15,0 106 16,-18-123-16,18 52 16,0-70-16,18-18 15,-18-35-15,18-35 16,-36-36 46,18 1-46,-88-19 0,35 19-1,-35 17-15,17-18 16,-52 18-16,17 0 15,0 0-15,0 0 16,18 0-16,-18 0 16,53 0-16,0 0 15,36 0-15,-19 0 16,19 0-16,-19-18 16,1 18-1,0-17-15,0 17 16,-18 0-1,-53 0-15,35 17 16,36 1-16,-18 0 16,18-18-16,17 17 15,1-17-15,-1 0 141,0 0-125,1-17-16,-1 17 15,0-18-15,-17 0 16,17 1-16,18-1 15,0-17-15,0 0 16,0-18-16,-17 35 16,17 0-16,0-17 15,-18 17-15,1 1 16,-1-18 0</inkml:trace>
  <inkml:trace contextRef="#ctx0" brushRef="#br0" timeOffset="-32892.15">14905 5803 0</inkml:trace>
  <inkml:trace contextRef="#ctx0" brushRef="#br0" timeOffset="-32435.7">13564 5891 0</inkml:trace>
  <inkml:trace contextRef="#ctx0" brushRef="#br0" timeOffset="-31891.72">11748 5891 0</inkml:trace>
  <inkml:trace contextRef="#ctx0" brushRef="#br0" timeOffset="-30819.8">12471 6174 0,'0'17'16,"0"1"0,17 0-16,-17-1 15,18-17 48,-18 53-63,18 0 15,-1 0-15,1-18 16,17 18-16,-17-18 16,-1-35-16,1 18 15,0-18 16,-1 0-31,-17 18 16,0-1-16,18 1 16,0 0-16,-1-18 15,1 0-15,0 0 32,-18-18-1,0 0-31,35 18 15</inkml:trace>
  <inkml:trace contextRef="#ctx0" brushRef="#br0" timeOffset="-26322.06">17339 4322 0,'18'0'31,"-1"17"-15,-17 36-16,18 0 16,-18 18-16,0 34 15,35 1-15,-35 0 16,18 88-16,35-53 16,-36 18-16,1-88 15,17 52-15,-17-52 16,-18-1-16,0-35 15,0 1-15,-18 17 16,18-18-16,-35-18 16,17-17-16,18 18 15,-35-18 1,-18 0-16,36 0 16,17 35-16,-18 18 15,18-35-15,0 0 16,0-1-1,0-34 64,0-1-64,18 0-15,-18 1 16,17-1-16</inkml:trace>
  <inkml:trace contextRef="#ctx0" brushRef="#br0" timeOffset="-24873.13">17445 4445 0,'17'0'32,"1"0"-32,88 0 15,17 0-15,54 0 16,-1-18-16,71-17 16,-35 17-16,35 18 15,17-35-15,-123 35 16,71 0-16,-35 0 15,34 0-15,-34 0 16,-1 0-16,-88 0 16,-70 0-16,-18-17 31,0 34 16,0 18-32,0 18-15,0-35 32,0 17-32,0 18 15,0 0 1,-53 0-16,-35 0 16,70 0-16,0 35 15,1-35-15,-1-18 16,18 53-16,0-35 15,0-17-15,-35-19 16,0-17-16,35 36 16,0 16-16,17 1 15,-17-17-15,0 17 16,0-36-16,0 19 16,0-1-16,0 18 15,0-18-15,0 18 16,-17-35-16,17 34 15,17-16-15,-17 34 16,18-34 0,-18-1-16,0 0 15,0 0-15,0-17 16,0 0-16,0-1 16,-18-17 46,1 0-46,-54 0-1,18 0-15,-17 0 16,-36 0-16,-18 0 16,-52 0-16,35 0 15,-71 0-15,36 0 16,-107 0-16,1 36 15,-106-36-15,106 0 16,0 0-16,35 17 16,0-17-16,141 0 15,53 0-15,18 0 16,70 0 31,0 0-47,1 0 15,-19 0-15,1 0 16,0 0-16,-1 0 16,1 0-1,0-35 1</inkml:trace>
  <inkml:trace contextRef="#ctx0" brushRef="#br0" timeOffset="-24139.2">17780 4692 0,'18'0'31,"-1"0"-15,-17 18-16,36-1 15,-1-17-15,35 18 16,1-1-16,35-17 15,70 0-15,18 0 16,-53 0-16,0 0 16,-17-17-16,-71 17 15,0-35-15,-36 35 16,19 0-16,-19 0 16,-34-18 46,-1 18-46,0 0-1</inkml:trace>
  <inkml:trace contextRef="#ctx0" brushRef="#br0" timeOffset="-23651.12">18891 4533 0,'18'0'16,"17"18"-16,0-1 16,1 1-16,-19-18 15,19 18-15,-1-18 16,-35 17-1,35 1-15,18 17 16,-35-35-16,17 36 16,-17-19-16,-18 1 15,-18-1 17,0-17-32,1 18 15,-19 0-15,19-18 16,-1 0-16,1 17 15,-1 1-15,0-18 16</inkml:trace>
  <inkml:trace contextRef="#ctx0" brushRef="#br0" timeOffset="-23019.33">17851 4921 0,'35'71'16,"-18"-18"-16,1 0 16,-18-18-16,0 0 15,18 0-15,-18-17 16,0 0-16,0 17 15,17 0-15,-17 1 16,0-1 0,0 0-16,0-17 15,0-1-15,0 1 94,0 0-78,-17-18-16</inkml:trace>
  <inkml:trace contextRef="#ctx0" brushRef="#br0" timeOffset="-22442.27">17798 5362 0,'17'36'94,"1"-1"-94,35 35 15,-18-34-15,0-19 16,-17 1-16,0 0 16,-1-18-16,54-36 15,-36-17-15,53-35 16,-52 35-16,34 0 15,-35 36-15,1-1 16,-19 18-16</inkml:trace>
  <inkml:trace contextRef="#ctx0" brushRef="#br0" timeOffset="-19683.2">20990 4533 0,'18'18'62,"-18"-1"-46,0 36-1,0 0-15,18 18 16,17 35-16,-18 35 16,1-53-16,0 18 15,35-36-15,-53 1 16,17-18-16,-17 17 16,0-34-16,0-19 15,0 19 1,0-19-16,0 1 15,0 0-15,0-1 16,0 36 0,0 18-16,0-36 15,0-17 1,0 17-16,0-18 16,0 1-16,0 0 15,0-36 141,0-17-156</inkml:trace>
  <inkml:trace contextRef="#ctx0" brushRef="#br0" timeOffset="-18091.62">21114 4586 0,'17'0'16,"54"0"-16,-18 0 15,53 0-15,0-18 16,52 18-16,-52 0 16,35 0-16,-88 0 15,0 0-15,-18 0 16,-17 0-16,0 0 15,-1 0 17,1 0-17,0 0 1,-1 0-16,1 0 16,-1 0-1,1 0-15,17 36 16,1-19-16,-1 1 15,-17-18-15,17 0 16,-18 0 0,19-18-16,17 1 15,-18-1-15,0 0 16,36 18-16,-36 0 16,0 0-16,-17 18 15,0 0 1,-1-18-16,1 0 31,0 0-15,-1 0-1,1 0 1,-1 0-16,19 0 16,-19 0-16,19 17 15,-1 1-15,0-18 16,-17 0-1,-1 0 1,-17 18 15,18-18-15,-18 70-16,0 18 16,-18-70-16,18 35 15,-52-53-15,52 88 16,0-17-16,17-36 15,1 18-15,-1-18 16,-17-17-16,0 17 16,0-17-16,0-1 15,18 19-15,-18 17 16,0 0-16,18-1 16,-18 19-16,0-53 15,0-1-15,0 71 16,35-35-16,-17-35 15,-54-18 126,-34-18-125,17-17-16,0 17 15,0 18-15,-35 0 16,17 0-16,-17 0 16,18 0-16,-1 18 15,36 0-15,-18-18 16,18 17-16,-1-17 15,1 0-15,-18 0 16,0 0-16,-17 0 16,-1 0-16,18 0 15,0 0-15,18 0 16,17 18-16,-17-18 16,17 0-1,18 18 1,-17-18-16,-1 17 15,0-17-15,1 0 16,-18 0 0,17 0-16,0 0 62,1-17-62</inkml:trace>
  <inkml:trace contextRef="#ctx0" brushRef="#br0" timeOffset="-17059.36">21167 4939 0,'17'0'31,"19"18"-31,-1-18 16,35 17-16,19-17 16,52 18-16,0-18 15,0 0-15,0 0 16,-35 0-16,-18 0 16,-53 0-16,-17 0 15,0 0-15,-18-18 16,35 18-1,18 0-15,17 0 16,-34 0-16,87 0 16,-35 0-16,-35 0 15,53 0-15,-53 0 16,0 0-16,-18 0 16,-17 0-16,-1 0 15,1 0 1,0-17-1</inkml:trace>
  <inkml:trace contextRef="#ctx0" brushRef="#br0" timeOffset="-16083.08">21290 5309 0,'0'18'16,"-18"-18"-1,36 0 48,0 0-48,-1 0 1,19 0-16,34 0 16,36 0-16,53 0 15,123 0-15,-106 0 16,71 0-16,-106 0 16,-35 0-16,-70 0 15,-1 0-15,-17 0 47,-1 0 0,1 0-31,-1 0-16,1 0 15,0 0-15,-18 18 16,17-18-16,1 0 15,0 0 1,-18 17-16,17-17 16,1 0-1,0 0-15</inkml:trace>
  <inkml:trace contextRef="#ctx0" brushRef="#br0" timeOffset="-15156.01">21572 4674 0,'0'18'31,"0"0"-15,0-1-16,18 1 16,-18-1-16,18 1 15,-1 0-15,1 17 16,-18 53-16,18-17 15,-18 35-15,0 88 16,0-88-16,0 35 16,17 17-16,-17-52 15,0-88-15,0-1 16,0 19-16,0-19 109,18-52-31,88 35-62,-36-53 0,-34 0-16</inkml:trace>
  <inkml:trace contextRef="#ctx0" brushRef="#br0" timeOffset="-14387.49">22225 4621 0,'18'0'16,"-1"0"-16,1 0 15,-18 18 1,0 0-1,18-1-15,17 54 16,-18-1-16,-17 54 16,0 17-16,18-35 15,0-18-15,-18-17 16,0 34-16,0-16 16,0-36-16,0-18 15,0 0-15,0-17 16,-18-1-16,18 19 15,0-19 1,0 1-16,0 0 16,0-1-16,0 1 15,0 17 1,0 0 0,0-17-16,18 35 15,-18-88 16,0-18-15,17 17-16,-17 19 16,18-1-16,0 1 15</inkml:trace>
  <inkml:trace contextRef="#ctx0" brushRef="#br0" timeOffset="-11436.222">21255 4815 0</inkml:trace>
  <inkml:trace contextRef="#ctx0" brushRef="#br0" timeOffset="-9792.242">23072 4727 0,'0'-17'78,"53"17"-47,52 0-31,1 0 16,0 0-16,-18 0 16,-35 0-16,0-18 15,-35 18-15,-1-18 16,-34 18 140,-36-17-156</inkml:trace>
  <inkml:trace contextRef="#ctx0" brushRef="#br0" timeOffset="-9371.06">23601 4604 0,'17'0'15,"1"0"-15,0 17 16,-1 19-16,1-19 16,0 1-16,17 0 15,-35-1 1,-18 1 46,-70-18-46,35 17-16,18 1 16,-18 0-16,0-1 15,35-17-15,1 18 16</inkml:trace>
  <inkml:trace contextRef="#ctx0" brushRef="#br0" timeOffset="-8675.68">23036 5151 0,'18'0'31,"17"0"-15,1 0-16,-19 0 15,19 0-15,16 0 16,-16 0-16,-1 0 16,0 0-16,36 0 15,-36 0-15,18 0 16,-18-18-16,-17 18 15,0-18 1,-1 18-16</inkml:trace>
  <inkml:trace contextRef="#ctx0" brushRef="#br0" timeOffset="-8258.27">23460 5080 0,'17'0'16,"36"0"-1,-17 18-15,-19-1 16,36-17-16,-35 18 16,-1-18-16,1 18 31,0-18-15,-18 35-16,0-18 15,0 1-15,0 0 16,0-1-16,-18 1 15,-35 0 1,18-1-16,0 1 16,35 0-16,-18-18 15</inkml:trace>
  <inkml:trace contextRef="#ctx0" brushRef="#br0" timeOffset="-7778.55">23372 5539 0,'0'0'0,"35"-18"15,0 18-15,-17 0 16,-18-18-16,35 18 16,-17 0-16,17 0 15,-17 0-15,-1 0 16,1 0-16,-1 0 16,-34 0 62</inkml:trace>
  <inkml:trace contextRef="#ctx0" brushRef="#br0" timeOffset="-7411.01">23389 5450 0,'18'0'0,"17"36"15,-35-19-15,18-17 16,-1 18-16,1-18 16,0 0 31,-1 18-32,1-18-15,0 17 16,-1-17-16</inkml:trace>
  <inkml:trace contextRef="#ctx0" brushRef="#br0" timeOffset="-6148.38">21361 4833 0,'0'-18'79</inkml:trace>
  <inkml:trace contextRef="#ctx0" brushRef="#br0" timeOffset="-4507">21255 4780 0,'0'18'141,"17"-1"-141,19 19 16,-36-19-16,17 1 15,-17 0 1,18-18 0,0 0-1,-1 0 1,1 0-16,0 0 15,-18-18 1,17 18-16,-17-18 16,0 1 31,0-1 15,0 0-62,-17 18 16,-1 0 15,0 0 0,1 0-15,-1 0-1,0 0 17</inkml:trace>
  <inkml:trace contextRef="#ctx0" brushRef="#br0" timeOffset="-3707.64">21396 4815 0,'18'0'16,"-18"18"-16,0 0 109</inkml:trace>
  <inkml:trace contextRef="#ctx0" brushRef="#br0" timeOffset="-3003.62">21855 4833 0</inkml:trace>
  <inkml:trace contextRef="#ctx0" brushRef="#br0" timeOffset="-2244.312">22525 4815 0,'17'0'16</inkml:trace>
  <inkml:trace contextRef="#ctx0" brushRef="#br0" timeOffset="2060.85">10936 6932 0,'0'18'62,"0"-1"-46,0 107-16,-35-124 15,35 17 1,0 36 0,0-35-16,0 0 15,0-1 32,0 1-47,0 0 16</inkml:trace>
  <inkml:trace contextRef="#ctx0" brushRef="#br0" timeOffset="3652.73">11130 6932 0,'0'0'0,"124"-35"16,-71 35-1,17 0-15,36 0 16,0 0-16,141 0 15,0 0-15,70 0 16,-105 0-16,105 0 16,-70-18-16,-35 18 15,-53-35-15,17 35 16,-70 0 0,-18-18-16,-17 18 15,70 0-15,0 0 16,35 0-16,-35 0 15,106 0-15,-70 0 16,-19-17-16,-16 17 16,-90 0-16,1 0 15,-17 0-15,17 0 16,-36 0-16,19 0 16,-1 0-16,0 0 15,36 0-15,-1 0 16,-52 0-16,-1 0 15,19 0-15,-19 0 16,1 0-16,0 0 16,52 17-1,-52 1-15,52 0 16,1-18 0,-18 17-16,-18-17 15,0 18-15,1-18 16,17 17-16,-53 1 15,17-18 1,-17 18-16,0 17 16,0 0-1,0 1-15,0-1 16,18 0-16,-106-35 16,70 0-16,0 0 15,18 35-15,36 18 16,-36-35-16,35 17 15,-35-17 1,-18-18-16,1 0 16,-1 0-16,0 0 15,1 0 79,-1 0-94,-52 0 16,-1 0-16,-70 0 15,0 0-15,-36 0 16,1 0-16,-71 0 16,35 0-16,-70-18 15,141 18 1,-35 0-16,17 0 15,-53 0-15,71 0 16,-106 0-16,71 0 16,-106 0-16,70 0 15,0 18-15,106-18 16,-17 53-16,88-53 16,-18 17-16,35-17 15,-17 0-15,35 18 16,-18-18-16,-17 18 15,-18-18 1,-18 0-16,19 0 16,-19 0-16,18 0 15,18 0-15,-36 0 16,18 0-16,0 0 16,1 0-16,16-18 15,-34 18-15,52 0 16,-17 0-16,17 0 15,18-18 32,-18 18-47,1 0 16,-18 0-16,-18 0 16,-36-17-1,-16 17-15,52-18 16,35 18-16,0 0 31,18-18-15,18 1-16,0 17 15,-1 0-15,1 0 32</inkml:trace>
  <inkml:trace contextRef="#ctx0" brushRef="#br0" timeOffset="6516.33">21449 4798 0</inkml:trace>
  <inkml:trace contextRef="#ctx0" brushRef="#br0" timeOffset="10603.54">14605 6897 0,'0'35'47,"-35"-17"-31,-1-18-16,19 0 16,17 17-1,0 1-15,-18-18 16,18 35-16,0-17 15,0 0 1,0 17 0,0 0-1,0-17-15,0 17 16,0-17-16,0-1 16</inkml:trace>
  <inkml:trace contextRef="#ctx0" brushRef="#br0" timeOffset="11476.79">12965 7073 0,'35'0'94,"-17"18"-79,-18-1 1,0 1-16,17 0 15,-17 17-15,18-17 16,-1-18-16</inkml:trace>
  <inkml:trace contextRef="#ctx0" brushRef="#br0" timeOffset="12412.868">12788 6756 0,'18'35'32,"-1"0"-32,1-17 15,-18 17-15,18 0 16,-18 18-16,17-17 16,-17-1-16,18 0 15,-18-17-15,0-1 16,0 1-16,18-18 15</inkml:trace>
  <inkml:trace contextRef="#ctx0" brushRef="#br0" timeOffset="20764.02">21255 5221 0</inkml:trace>
  <inkml:trace contextRef="#ctx0" brushRef="#br0" timeOffset="21331.48">21396 5133 0</inkml:trace>
  <inkml:trace contextRef="#ctx0" brushRef="#br0" timeOffset="67771.489">21078 4498 0,'0'18'47,"0"-1"-16,0 1-16,0-1-15,0 1 16,0 0-16,-17 17 16,17 18-16,-18 0 15,18-18-15,-35 18 16,35 18-16,-18-36 16,18 18-16,36 0 15,-36-18-15,0-17 16,17 17-16,-17-17 15,0 17-15,0 0 16,0-17 0,0 17-16,0 0 15,0 1-15,0-1 16,0 0-16,0 0 16,18 1-1,-18-19-15,35 19 16,-35-19-16,0 1 15,18 17-15,-18 18 16,0-35 0,0 17-16,0 0 15,0 1-15,0-19 16,0 1-16,0-1 31,0 1-15,17 0-16,1-18 15,-18 17-15,0 1 16,18 17-16,-1-35 16,-17 18-16,0 0 15,0-54 142</inkml:trace>
  <inkml:trace contextRef="#ctx0" brushRef="#br0" timeOffset="69948.47">21096 4516 0,'0'0'0,"18"0"15,-1-18-15,1 18 16,17 0-16,1 0 15,16 0-15,1 0 16,18 0-16,0 0 16,-1 0-16,-17 0 15,-18 0-15,1 0 16,-1 0-16,0 0 16,-17 0-16,-1 0 15,19 0-15,-19 0 16,72-18-16,-37 18 15,37 0-15,-19 0 16,18 0-16,-17 0 16,-18 0-16,35 0 15,-53 0-15,18 0 16,0 0-16,0 0 16,-18 0-16,1 0 15,-1 0-15,-17-17 16,-1 17-16,1 0 15,-1 0 1,19 0 0,-19 0-1,36 17-15,-17-17 16,-1 0-16,0 0 16,-17 0-16,-1 0 15,1 0 1,0 0-1,-1 0-15,1 0 16,0 0-16,-1 0 16,54 0-16,-36 0 15,0 0-15,-17 0 16,0 0 0,-18 36 46,-18-36-62,18 17 16,0 1 31,0-1-32,0 19 1,0-1-1,0 18-15,0 17 16,35 1-16,-35-18 16,18 35-16,-18-35 15,18 35-15,-18-52 16,17 34-16,-17 1 16,18-1-16,-1-17 15,1 35-15,17-35 16,-17 18-16,17-18 15,-17-18-15,-18-17 16,35 17-16,-35 0 16,18-17-16,-18-1 15,17 19-15,-17 34 16,0-34-16,0 16 16,0-16-16,0-1 15,0-17-15,-17-18 125,-1 0-125,-17 0 16,-36 0-16,-52 0 15,17 0-15,-35 0 16,0 0-16,-36 0 16,19-18-16,-19-17 15,1 17-15,17 0 16,53-17-16,71 35 16,0 0-16,17 0 15,1 0-15,-1 0 16,0 0-1,1 0 1,-36 0-16,0 0 16,-53 0-16,18 0 15,-18 0-15,53 0 16,-18 0-16,1 0 16,35 0-16,17 0 15</inkml:trace>
  <inkml:trace contextRef="#ctx0" brushRef="#br0" timeOffset="74765.51">20408 4886 0,'53'0'94,"0"0"-79,35 0-15,-35 0 16,0-18-16,18 18 16,-54 0-16,19 0 15,-19 0-15,1 0 16,-1 0-16,19 0 16,-19 0-16,1 18 15,-36-18 16,-17 0-15,0 0-16,0 0 16,-1 0-16,1 0 15,17 0-15,1 0 16</inkml:trace>
  <inkml:trace contextRef="#ctx0" brushRef="#br0" timeOffset="75587.95">20761 4815 0,'18'0'63,"17"0"-47,-17 0-16,17 0 15,18 18 1,-36 0-16,1-1 15,0-17-15,17 0 16,-35 18-16,0 0 188,0-1-188,-18-17 15,-17 0-15,0 0 16,-1 0-16,1 0 15,-18 18-15</inkml:trace>
  <inkml:trace contextRef="#ctx0" brushRef="#br0" timeOffset="77140.56">20602 5221 0,'18'0'62,"0"0"-46,-1 18 0,18-18-1,1 0-15,-1 17 16,18-17-16,-18 0 16,0 0-16,-17 0 15,0 0-15,-1 0 16,1 0 31,0 0-32,-1 0-15,1 0 16,0 0-16,-1 0 16,1 0-16,-1 0 15,1 0-15</inkml:trace>
  <inkml:trace contextRef="#ctx0" brushRef="#br0" timeOffset="77932.409">21078 5186 0,'18'0'172,"0"0"-157,-1 0 32,-17 17 0,0 1-47,0 0 16,0-1-16,-35 1 15,17 17-15,-17 1 16,18-19-16,-19 1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69481B-4382-4A6A-8CD1-032B8C7D5B63}" type="datetimeFigureOut">
              <a:rPr lang="en-US" smtClean="0"/>
              <a:pPr/>
              <a:t>8/6/22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161E51-F578-4AA7-8F26-1698E0F0EC79}" type="slidenum">
              <a:rPr lang="en-US" smtClean="0"/>
              <a:pPr/>
              <a:t>‹#›</a:t>
            </a:fld>
            <a:endParaRPr lang="en-US"/>
          </a:p>
        </p:txBody>
      </p:sp>
    </p:spTree>
    <p:extLst>
      <p:ext uri="{BB962C8B-B14F-4D97-AF65-F5344CB8AC3E}">
        <p14:creationId xmlns:p14="http://schemas.microsoft.com/office/powerpoint/2010/main" val="2297374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95D04E8-97BB-9C47-ACAA-3DD026E5AC04}"/>
              </a:ext>
            </a:extLst>
          </p:cNvPr>
          <p:cNvSpPr>
            <a:spLocks noGrp="1" noRot="1" noChangeAspect="1" noChangeArrowheads="1" noTextEdit="1"/>
          </p:cNvSpPr>
          <p:nvPr>
            <p:ph type="sldImg"/>
          </p:nvPr>
        </p:nvSpPr>
        <p:spPr>
          <a:xfrm>
            <a:off x="2293938" y="519113"/>
            <a:ext cx="4556125" cy="2562225"/>
          </a:xfrm>
          <a:ln/>
        </p:spPr>
      </p:sp>
      <p:sp>
        <p:nvSpPr>
          <p:cNvPr id="24579" name="Rectangle 3">
            <a:extLst>
              <a:ext uri="{FF2B5EF4-FFF2-40B4-BE49-F238E27FC236}">
                <a16:creationId xmlns:a16="http://schemas.microsoft.com/office/drawing/2014/main" id="{4565A471-D2C0-8D4E-B2B2-F858EEF2FC6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7592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9B1CCE9-E538-1B48-94A4-1BFA30DF13F2}"/>
              </a:ext>
            </a:extLst>
          </p:cNvPr>
          <p:cNvSpPr>
            <a:spLocks noGrp="1" noRot="1" noChangeAspect="1" noChangeArrowheads="1" noTextEdit="1"/>
          </p:cNvSpPr>
          <p:nvPr>
            <p:ph type="sldImg"/>
          </p:nvPr>
        </p:nvSpPr>
        <p:spPr>
          <a:xfrm>
            <a:off x="2293938" y="519113"/>
            <a:ext cx="4556125" cy="2562225"/>
          </a:xfrm>
          <a:ln/>
        </p:spPr>
      </p:sp>
      <p:sp>
        <p:nvSpPr>
          <p:cNvPr id="26627" name="Rectangle 3">
            <a:extLst>
              <a:ext uri="{FF2B5EF4-FFF2-40B4-BE49-F238E27FC236}">
                <a16:creationId xmlns:a16="http://schemas.microsoft.com/office/drawing/2014/main" id="{8C6EC859-6CDC-0245-A141-59E903EB224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3670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AC326ED-87E0-BB48-BFA5-A828DEB6EF1D}"/>
              </a:ext>
            </a:extLst>
          </p:cNvPr>
          <p:cNvSpPr>
            <a:spLocks noGrp="1" noRot="1" noChangeAspect="1" noChangeArrowheads="1" noTextEdit="1"/>
          </p:cNvSpPr>
          <p:nvPr>
            <p:ph type="sldImg"/>
          </p:nvPr>
        </p:nvSpPr>
        <p:spPr>
          <a:xfrm>
            <a:off x="2293938" y="519113"/>
            <a:ext cx="4556125" cy="2562225"/>
          </a:xfrm>
          <a:ln/>
        </p:spPr>
      </p:sp>
      <p:sp>
        <p:nvSpPr>
          <p:cNvPr id="28675" name="Rectangle 3">
            <a:extLst>
              <a:ext uri="{FF2B5EF4-FFF2-40B4-BE49-F238E27FC236}">
                <a16:creationId xmlns:a16="http://schemas.microsoft.com/office/drawing/2014/main" id="{A0F7E33A-D8AA-3140-B980-8BF1A8F68CB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744806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7B20ED60-FBDA-5B43-993E-27B0C24159E7}"/>
              </a:ext>
            </a:extLst>
          </p:cNvPr>
          <p:cNvSpPr>
            <a:spLocks noGrp="1" noRot="1" noChangeAspect="1" noChangeArrowheads="1" noTextEdit="1"/>
          </p:cNvSpPr>
          <p:nvPr>
            <p:ph type="sldImg"/>
          </p:nvPr>
        </p:nvSpPr>
        <p:spPr>
          <a:xfrm>
            <a:off x="2293938" y="519113"/>
            <a:ext cx="4556125" cy="2562225"/>
          </a:xfrm>
          <a:ln/>
        </p:spPr>
      </p:sp>
      <p:sp>
        <p:nvSpPr>
          <p:cNvPr id="30723" name="Rectangle 3">
            <a:extLst>
              <a:ext uri="{FF2B5EF4-FFF2-40B4-BE49-F238E27FC236}">
                <a16:creationId xmlns:a16="http://schemas.microsoft.com/office/drawing/2014/main" id="{4BBF1D60-4A84-DD4D-8DBD-468384FCD8C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675724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D68EFED-74E4-4542-A3E9-CB0CE45589A0}"/>
              </a:ext>
            </a:extLst>
          </p:cNvPr>
          <p:cNvSpPr>
            <a:spLocks noGrp="1" noRot="1" noChangeAspect="1" noChangeArrowheads="1" noTextEdit="1"/>
          </p:cNvSpPr>
          <p:nvPr>
            <p:ph type="sldImg"/>
          </p:nvPr>
        </p:nvSpPr>
        <p:spPr>
          <a:xfrm>
            <a:off x="2293938" y="519113"/>
            <a:ext cx="4556125" cy="2562225"/>
          </a:xfrm>
          <a:ln/>
        </p:spPr>
      </p:sp>
      <p:sp>
        <p:nvSpPr>
          <p:cNvPr id="32771" name="Rectangle 3">
            <a:extLst>
              <a:ext uri="{FF2B5EF4-FFF2-40B4-BE49-F238E27FC236}">
                <a16:creationId xmlns:a16="http://schemas.microsoft.com/office/drawing/2014/main" id="{1E5227A6-DECE-1241-BB43-36FAC4DC1E3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43974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D71B998-7AF0-A642-8158-065B3936151C}"/>
              </a:ext>
            </a:extLst>
          </p:cNvPr>
          <p:cNvSpPr>
            <a:spLocks noGrp="1" noRot="1" noChangeAspect="1" noChangeArrowheads="1" noTextEdit="1"/>
          </p:cNvSpPr>
          <p:nvPr>
            <p:ph type="sldImg"/>
          </p:nvPr>
        </p:nvSpPr>
        <p:spPr>
          <a:xfrm>
            <a:off x="2293938" y="519113"/>
            <a:ext cx="4556125" cy="2562225"/>
          </a:xfrm>
          <a:ln/>
        </p:spPr>
      </p:sp>
      <p:sp>
        <p:nvSpPr>
          <p:cNvPr id="34819" name="Rectangle 3">
            <a:extLst>
              <a:ext uri="{FF2B5EF4-FFF2-40B4-BE49-F238E27FC236}">
                <a16:creationId xmlns:a16="http://schemas.microsoft.com/office/drawing/2014/main" id="{16DF8446-C484-2F40-9238-CC0F1711142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 usually try and get them to figure out why architects prefer miss ratio (scales with performance better than hit ratio)</a:t>
            </a:r>
          </a:p>
        </p:txBody>
      </p:sp>
    </p:spTree>
    <p:extLst>
      <p:ext uri="{BB962C8B-B14F-4D97-AF65-F5344CB8AC3E}">
        <p14:creationId xmlns:p14="http://schemas.microsoft.com/office/powerpoint/2010/main" val="2340509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633100ED-FBA8-E741-B2A2-1F405D42D804}"/>
              </a:ext>
            </a:extLst>
          </p:cNvPr>
          <p:cNvSpPr>
            <a:spLocks noGrp="1" noRot="1" noChangeAspect="1" noChangeArrowheads="1" noTextEdit="1"/>
          </p:cNvSpPr>
          <p:nvPr>
            <p:ph type="sldImg"/>
          </p:nvPr>
        </p:nvSpPr>
        <p:spPr>
          <a:xfrm>
            <a:off x="2293938" y="519113"/>
            <a:ext cx="4556125" cy="2562225"/>
          </a:xfrm>
          <a:ln/>
        </p:spPr>
      </p:sp>
      <p:sp>
        <p:nvSpPr>
          <p:cNvPr id="36867" name="Rectangle 3">
            <a:extLst>
              <a:ext uri="{FF2B5EF4-FFF2-40B4-BE49-F238E27FC236}">
                <a16:creationId xmlns:a16="http://schemas.microsoft.com/office/drawing/2014/main" id="{8571DFA5-3FA1-3143-A70D-483DAE5CB87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DMT: architects are really bad about having multiple names for things.  It’s tempting to simplify and consistently stick to a single term, but then they go out and hear the other and don’t know what it means.  </a:t>
            </a:r>
          </a:p>
        </p:txBody>
      </p:sp>
    </p:spTree>
    <p:extLst>
      <p:ext uri="{BB962C8B-B14F-4D97-AF65-F5344CB8AC3E}">
        <p14:creationId xmlns:p14="http://schemas.microsoft.com/office/powerpoint/2010/main" val="1577029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24F21AD-8FDD-8B44-84ED-5B228B1CE643}"/>
              </a:ext>
            </a:extLst>
          </p:cNvPr>
          <p:cNvSpPr>
            <a:spLocks noGrp="1" noRot="1" noChangeAspect="1" noChangeArrowheads="1" noTextEdit="1"/>
          </p:cNvSpPr>
          <p:nvPr>
            <p:ph type="sldImg"/>
          </p:nvPr>
        </p:nvSpPr>
        <p:spPr>
          <a:xfrm>
            <a:off x="2293938" y="519113"/>
            <a:ext cx="4556125" cy="2562225"/>
          </a:xfrm>
          <a:ln/>
        </p:spPr>
      </p:sp>
      <p:sp>
        <p:nvSpPr>
          <p:cNvPr id="38915" name="Rectangle 3">
            <a:extLst>
              <a:ext uri="{FF2B5EF4-FFF2-40B4-BE49-F238E27FC236}">
                <a16:creationId xmlns:a16="http://schemas.microsoft.com/office/drawing/2014/main" id="{6AE59003-38AE-3849-8B0E-C6AC1D56E68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128926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C6F7DDE2-CE09-7F4F-B5CC-E61B7C459235}"/>
              </a:ext>
            </a:extLst>
          </p:cNvPr>
          <p:cNvSpPr>
            <a:spLocks noGrp="1" noRot="1" noChangeAspect="1" noChangeArrowheads="1" noTextEdit="1"/>
          </p:cNvSpPr>
          <p:nvPr>
            <p:ph type="sldImg"/>
          </p:nvPr>
        </p:nvSpPr>
        <p:spPr>
          <a:xfrm>
            <a:off x="2293938" y="519113"/>
            <a:ext cx="4556125" cy="2562225"/>
          </a:xfrm>
          <a:ln/>
        </p:spPr>
      </p:sp>
      <p:sp>
        <p:nvSpPr>
          <p:cNvPr id="40963" name="Rectangle 3">
            <a:extLst>
              <a:ext uri="{FF2B5EF4-FFF2-40B4-BE49-F238E27FC236}">
                <a16:creationId xmlns:a16="http://schemas.microsoft.com/office/drawing/2014/main" id="{603D011A-312C-E740-8BE2-A63511C982E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003942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4AB5CCF4-5AFA-BE4B-B785-26396C5CB66B}"/>
              </a:ext>
            </a:extLst>
          </p:cNvPr>
          <p:cNvSpPr>
            <a:spLocks noGrp="1" noRot="1" noChangeAspect="1" noChangeArrowheads="1" noTextEdit="1"/>
          </p:cNvSpPr>
          <p:nvPr>
            <p:ph type="sldImg"/>
          </p:nvPr>
        </p:nvSpPr>
        <p:spPr>
          <a:xfrm>
            <a:off x="2293938" y="519113"/>
            <a:ext cx="4556125" cy="2562225"/>
          </a:xfrm>
          <a:ln/>
        </p:spPr>
      </p:sp>
      <p:sp>
        <p:nvSpPr>
          <p:cNvPr id="43011" name="Rectangle 3">
            <a:extLst>
              <a:ext uri="{FF2B5EF4-FFF2-40B4-BE49-F238E27FC236}">
                <a16:creationId xmlns:a16="http://schemas.microsoft.com/office/drawing/2014/main" id="{2B8D0422-2751-BD47-BABD-18A572297C6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098628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61E51-F578-4AA7-8F26-1698E0F0EC79}" type="slidenum">
              <a:rPr lang="en-US" smtClean="0"/>
              <a:pPr/>
              <a:t>2</a:t>
            </a:fld>
            <a:endParaRPr lang="en-US"/>
          </a:p>
        </p:txBody>
      </p:sp>
    </p:spTree>
    <p:extLst>
      <p:ext uri="{BB962C8B-B14F-4D97-AF65-F5344CB8AC3E}">
        <p14:creationId xmlns:p14="http://schemas.microsoft.com/office/powerpoint/2010/main" val="3512706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45563C0-6620-F847-B8E6-1237DF7D76FA}"/>
              </a:ext>
            </a:extLst>
          </p:cNvPr>
          <p:cNvSpPr>
            <a:spLocks noGrp="1" noRot="1" noChangeAspect="1" noChangeArrowheads="1" noTextEdit="1"/>
          </p:cNvSpPr>
          <p:nvPr>
            <p:ph type="sldImg"/>
          </p:nvPr>
        </p:nvSpPr>
        <p:spPr>
          <a:xfrm>
            <a:off x="2293938" y="519113"/>
            <a:ext cx="4556125" cy="2562225"/>
          </a:xfrm>
          <a:ln/>
        </p:spPr>
      </p:sp>
      <p:sp>
        <p:nvSpPr>
          <p:cNvPr id="45059" name="Rectangle 3">
            <a:extLst>
              <a:ext uri="{FF2B5EF4-FFF2-40B4-BE49-F238E27FC236}">
                <a16:creationId xmlns:a16="http://schemas.microsoft.com/office/drawing/2014/main" id="{289B1ABC-99A2-4A4C-AE6A-C36946C28D9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636898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445267-E1A4-074A-A884-6BFE3F4EEE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6825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BBCFB6F-0442-5949-9C84-9EAD4BBF1D2D}"/>
              </a:ext>
            </a:extLst>
          </p:cNvPr>
          <p:cNvSpPr>
            <a:spLocks noGrp="1" noRot="1" noChangeAspect="1" noChangeArrowheads="1" noTextEdit="1"/>
          </p:cNvSpPr>
          <p:nvPr>
            <p:ph type="sldImg"/>
          </p:nvPr>
        </p:nvSpPr>
        <p:spPr>
          <a:xfrm>
            <a:off x="2293938" y="519113"/>
            <a:ext cx="4556125" cy="2562225"/>
          </a:xfrm>
          <a:ln/>
        </p:spPr>
      </p:sp>
      <p:sp>
        <p:nvSpPr>
          <p:cNvPr id="47107" name="Rectangle 3">
            <a:extLst>
              <a:ext uri="{FF2B5EF4-FFF2-40B4-BE49-F238E27FC236}">
                <a16:creationId xmlns:a16="http://schemas.microsoft.com/office/drawing/2014/main" id="{BDFDB398-A8DD-674D-BE5B-3A060483F4A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DMT: I walk through these examples slowly.  For each address, finding the index bits and tag bits and recording hit or miss, and updating the cache picture.</a:t>
            </a:r>
          </a:p>
          <a:p>
            <a:endParaRPr lang="en-US" altLang="en-US" dirty="0"/>
          </a:p>
          <a:p>
            <a:r>
              <a:rPr lang="en-US" altLang="en-US" dirty="0"/>
              <a:t>“fully associative”</a:t>
            </a:r>
          </a:p>
          <a:p>
            <a:r>
              <a:rPr lang="en-US" altLang="en-US" dirty="0"/>
              <a:t>“least recently used”</a:t>
            </a:r>
          </a:p>
          <a:p>
            <a:r>
              <a:rPr lang="en-US" altLang="en-US" dirty="0"/>
              <a:t>(I know these answers are elementary for you, but you’ll be amazed what you can forget when you’re in front of a crowd, so it’s good to keep notes on even the most basic things)</a:t>
            </a:r>
          </a:p>
        </p:txBody>
      </p:sp>
    </p:spTree>
    <p:extLst>
      <p:ext uri="{BB962C8B-B14F-4D97-AF65-F5344CB8AC3E}">
        <p14:creationId xmlns:p14="http://schemas.microsoft.com/office/powerpoint/2010/main" val="303036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BBCFB6F-0442-5949-9C84-9EAD4BBF1D2D}"/>
              </a:ext>
            </a:extLst>
          </p:cNvPr>
          <p:cNvSpPr>
            <a:spLocks noGrp="1" noRot="1" noChangeAspect="1" noChangeArrowheads="1" noTextEdit="1"/>
          </p:cNvSpPr>
          <p:nvPr>
            <p:ph type="sldImg"/>
          </p:nvPr>
        </p:nvSpPr>
        <p:spPr>
          <a:xfrm>
            <a:off x="2293938" y="519113"/>
            <a:ext cx="4556125" cy="2562225"/>
          </a:xfrm>
          <a:ln/>
        </p:spPr>
      </p:sp>
      <p:sp>
        <p:nvSpPr>
          <p:cNvPr id="47107" name="Rectangle 3">
            <a:extLst>
              <a:ext uri="{FF2B5EF4-FFF2-40B4-BE49-F238E27FC236}">
                <a16:creationId xmlns:a16="http://schemas.microsoft.com/office/drawing/2014/main" id="{BDFDB398-A8DD-674D-BE5B-3A060483F4A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DMT: I walk through these examples slowly.  For each address, finding the index bits and tag bits and recording hit or miss, and updating the cache picture.</a:t>
            </a:r>
          </a:p>
          <a:p>
            <a:endParaRPr lang="en-US" altLang="en-US" dirty="0"/>
          </a:p>
          <a:p>
            <a:r>
              <a:rPr lang="en-US" altLang="en-US" dirty="0"/>
              <a:t>“fully associative”</a:t>
            </a:r>
          </a:p>
          <a:p>
            <a:r>
              <a:rPr lang="en-US" altLang="en-US" dirty="0"/>
              <a:t>“least recently used”</a:t>
            </a:r>
          </a:p>
          <a:p>
            <a:r>
              <a:rPr lang="en-US" altLang="en-US" dirty="0"/>
              <a:t>(I know these answers are elementary for you, but you’ll be amazed what you can forget when you’re in front of a crowd, so it’s good to keep notes on even the most basic things)</a:t>
            </a:r>
          </a:p>
        </p:txBody>
      </p:sp>
    </p:spTree>
    <p:extLst>
      <p:ext uri="{BB962C8B-B14F-4D97-AF65-F5344CB8AC3E}">
        <p14:creationId xmlns:p14="http://schemas.microsoft.com/office/powerpoint/2010/main" val="4093337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21912D74-C26C-7844-BE9E-626103B9F8B3}"/>
              </a:ext>
            </a:extLst>
          </p:cNvPr>
          <p:cNvSpPr>
            <a:spLocks noGrp="1" noRot="1" noChangeAspect="1" noChangeArrowheads="1" noTextEdit="1"/>
          </p:cNvSpPr>
          <p:nvPr>
            <p:ph type="sldImg"/>
          </p:nvPr>
        </p:nvSpPr>
        <p:spPr>
          <a:xfrm>
            <a:off x="2293938" y="519113"/>
            <a:ext cx="4556125" cy="2562225"/>
          </a:xfrm>
          <a:ln/>
        </p:spPr>
      </p:sp>
      <p:sp>
        <p:nvSpPr>
          <p:cNvPr id="49155" name="Rectangle 3">
            <a:extLst>
              <a:ext uri="{FF2B5EF4-FFF2-40B4-BE49-F238E27FC236}">
                <a16:creationId xmlns:a16="http://schemas.microsoft.com/office/drawing/2014/main" id="{E1FC851A-91DD-0045-9268-35395B955C4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“direct mapped”</a:t>
            </a:r>
          </a:p>
        </p:txBody>
      </p:sp>
    </p:spTree>
    <p:extLst>
      <p:ext uri="{BB962C8B-B14F-4D97-AF65-F5344CB8AC3E}">
        <p14:creationId xmlns:p14="http://schemas.microsoft.com/office/powerpoint/2010/main" val="1381433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21912D74-C26C-7844-BE9E-626103B9F8B3}"/>
              </a:ext>
            </a:extLst>
          </p:cNvPr>
          <p:cNvSpPr>
            <a:spLocks noGrp="1" noRot="1" noChangeAspect="1" noChangeArrowheads="1" noTextEdit="1"/>
          </p:cNvSpPr>
          <p:nvPr>
            <p:ph type="sldImg"/>
          </p:nvPr>
        </p:nvSpPr>
        <p:spPr>
          <a:xfrm>
            <a:off x="2293938" y="519113"/>
            <a:ext cx="4556125" cy="2562225"/>
          </a:xfrm>
          <a:ln/>
        </p:spPr>
      </p:sp>
      <p:sp>
        <p:nvSpPr>
          <p:cNvPr id="49155" name="Rectangle 3">
            <a:extLst>
              <a:ext uri="{FF2B5EF4-FFF2-40B4-BE49-F238E27FC236}">
                <a16:creationId xmlns:a16="http://schemas.microsoft.com/office/drawing/2014/main" id="{E1FC851A-91DD-0045-9268-35395B955C4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“direct mapped”</a:t>
            </a:r>
          </a:p>
        </p:txBody>
      </p:sp>
    </p:spTree>
    <p:extLst>
      <p:ext uri="{BB962C8B-B14F-4D97-AF65-F5344CB8AC3E}">
        <p14:creationId xmlns:p14="http://schemas.microsoft.com/office/powerpoint/2010/main" val="3820751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27EF80BA-35C7-6041-B603-56FD011DA559}"/>
              </a:ext>
            </a:extLst>
          </p:cNvPr>
          <p:cNvSpPr>
            <a:spLocks noGrp="1" noRot="1" noChangeAspect="1" noChangeArrowheads="1" noTextEdit="1"/>
          </p:cNvSpPr>
          <p:nvPr>
            <p:ph type="sldImg"/>
          </p:nvPr>
        </p:nvSpPr>
        <p:spPr>
          <a:xfrm>
            <a:off x="2293938" y="519113"/>
            <a:ext cx="4556125" cy="2562225"/>
          </a:xfrm>
          <a:ln/>
        </p:spPr>
      </p:sp>
      <p:sp>
        <p:nvSpPr>
          <p:cNvPr id="51203" name="Rectangle 3">
            <a:extLst>
              <a:ext uri="{FF2B5EF4-FFF2-40B4-BE49-F238E27FC236}">
                <a16:creationId xmlns:a16="http://schemas.microsoft.com/office/drawing/2014/main" id="{2ABC528C-68F4-8343-88A6-98C401BD8E8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DMT: they’re starting to get the idea, but pretty important to illustrate associativity.</a:t>
            </a:r>
          </a:p>
          <a:p>
            <a:endParaRPr lang="en-US" altLang="en-US"/>
          </a:p>
          <a:p>
            <a:endParaRPr lang="en-US" altLang="en-US"/>
          </a:p>
          <a:p>
            <a:r>
              <a:rPr lang="en-US" altLang="en-US"/>
              <a:t>“set”</a:t>
            </a:r>
          </a:p>
        </p:txBody>
      </p:sp>
    </p:spTree>
    <p:extLst>
      <p:ext uri="{BB962C8B-B14F-4D97-AF65-F5344CB8AC3E}">
        <p14:creationId xmlns:p14="http://schemas.microsoft.com/office/powerpoint/2010/main" val="3999056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27EF80BA-35C7-6041-B603-56FD011DA559}"/>
              </a:ext>
            </a:extLst>
          </p:cNvPr>
          <p:cNvSpPr>
            <a:spLocks noGrp="1" noRot="1" noChangeAspect="1" noChangeArrowheads="1" noTextEdit="1"/>
          </p:cNvSpPr>
          <p:nvPr>
            <p:ph type="sldImg"/>
          </p:nvPr>
        </p:nvSpPr>
        <p:spPr>
          <a:xfrm>
            <a:off x="2293938" y="519113"/>
            <a:ext cx="4556125" cy="2562225"/>
          </a:xfrm>
          <a:ln/>
        </p:spPr>
      </p:sp>
      <p:sp>
        <p:nvSpPr>
          <p:cNvPr id="51203" name="Rectangle 3">
            <a:extLst>
              <a:ext uri="{FF2B5EF4-FFF2-40B4-BE49-F238E27FC236}">
                <a16:creationId xmlns:a16="http://schemas.microsoft.com/office/drawing/2014/main" id="{2ABC528C-68F4-8343-88A6-98C401BD8E8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DMT: they’re starting to get the idea, but pretty important to illustrate associativity.</a:t>
            </a:r>
          </a:p>
          <a:p>
            <a:endParaRPr lang="en-US" altLang="en-US"/>
          </a:p>
          <a:p>
            <a:endParaRPr lang="en-US" altLang="en-US"/>
          </a:p>
          <a:p>
            <a:r>
              <a:rPr lang="en-US" altLang="en-US"/>
              <a:t>“set”</a:t>
            </a:r>
          </a:p>
        </p:txBody>
      </p:sp>
    </p:spTree>
    <p:extLst>
      <p:ext uri="{BB962C8B-B14F-4D97-AF65-F5344CB8AC3E}">
        <p14:creationId xmlns:p14="http://schemas.microsoft.com/office/powerpoint/2010/main" val="4284696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68FAA280-967C-8543-B36A-836B16A6D648}"/>
              </a:ext>
            </a:extLst>
          </p:cNvPr>
          <p:cNvSpPr>
            <a:spLocks noGrp="1" noRot="1" noChangeAspect="1" noChangeArrowheads="1" noTextEdit="1"/>
          </p:cNvSpPr>
          <p:nvPr>
            <p:ph type="sldImg"/>
          </p:nvPr>
        </p:nvSpPr>
        <p:spPr>
          <a:xfrm>
            <a:off x="2293938" y="519113"/>
            <a:ext cx="4556125" cy="2562225"/>
          </a:xfrm>
          <a:ln/>
        </p:spPr>
      </p:sp>
      <p:sp>
        <p:nvSpPr>
          <p:cNvPr id="53251" name="Rectangle 3">
            <a:extLst>
              <a:ext uri="{FF2B5EF4-FFF2-40B4-BE49-F238E27FC236}">
                <a16:creationId xmlns:a16="http://schemas.microsoft.com/office/drawing/2014/main" id="{EA08EFD8-BCEB-FF45-A0C4-405589D2D1A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DMT: by this one, we may be stretching their patience.  So I do want to get the big concept across (ie, showing how you can get a hit on first access to a word), but may otherwise go through this one a little more quickly.</a:t>
            </a:r>
          </a:p>
        </p:txBody>
      </p:sp>
    </p:spTree>
    <p:extLst>
      <p:ext uri="{BB962C8B-B14F-4D97-AF65-F5344CB8AC3E}">
        <p14:creationId xmlns:p14="http://schemas.microsoft.com/office/powerpoint/2010/main" val="2977333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68FAA280-967C-8543-B36A-836B16A6D648}"/>
              </a:ext>
            </a:extLst>
          </p:cNvPr>
          <p:cNvSpPr>
            <a:spLocks noGrp="1" noRot="1" noChangeAspect="1" noChangeArrowheads="1" noTextEdit="1"/>
          </p:cNvSpPr>
          <p:nvPr>
            <p:ph type="sldImg"/>
          </p:nvPr>
        </p:nvSpPr>
        <p:spPr>
          <a:xfrm>
            <a:off x="2293938" y="519113"/>
            <a:ext cx="4556125" cy="2562225"/>
          </a:xfrm>
          <a:ln/>
        </p:spPr>
      </p:sp>
      <p:sp>
        <p:nvSpPr>
          <p:cNvPr id="53251" name="Rectangle 3">
            <a:extLst>
              <a:ext uri="{FF2B5EF4-FFF2-40B4-BE49-F238E27FC236}">
                <a16:creationId xmlns:a16="http://schemas.microsoft.com/office/drawing/2014/main" id="{EA08EFD8-BCEB-FF45-A0C4-405589D2D1A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DMT: by this one, we may be stretching their patience.  So I do want to get the big concept across (ie, showing how you can get a hit on first access to a word), but may otherwise go through this one a little more quickly.</a:t>
            </a:r>
          </a:p>
        </p:txBody>
      </p:sp>
    </p:spTree>
    <p:extLst>
      <p:ext uri="{BB962C8B-B14F-4D97-AF65-F5344CB8AC3E}">
        <p14:creationId xmlns:p14="http://schemas.microsoft.com/office/powerpoint/2010/main" val="2767491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61E51-F578-4AA7-8F26-1698E0F0EC79}" type="slidenum">
              <a:rPr lang="en-US" smtClean="0"/>
              <a:pPr/>
              <a:t>3</a:t>
            </a:fld>
            <a:endParaRPr lang="en-US"/>
          </a:p>
        </p:txBody>
      </p:sp>
    </p:spTree>
    <p:extLst>
      <p:ext uri="{BB962C8B-B14F-4D97-AF65-F5344CB8AC3E}">
        <p14:creationId xmlns:p14="http://schemas.microsoft.com/office/powerpoint/2010/main" val="3342268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2DFC19E-8F00-C84F-9FAE-40E14469BA26}"/>
              </a:ext>
            </a:extLst>
          </p:cNvPr>
          <p:cNvSpPr>
            <a:spLocks noGrp="1" noRot="1" noChangeAspect="1" noChangeArrowheads="1" noTextEdit="1"/>
          </p:cNvSpPr>
          <p:nvPr>
            <p:ph type="sldImg"/>
          </p:nvPr>
        </p:nvSpPr>
        <p:spPr>
          <a:xfrm>
            <a:off x="406400" y="696913"/>
            <a:ext cx="6197600" cy="3486150"/>
          </a:xfrm>
          <a:ln/>
        </p:spPr>
      </p:sp>
      <p:sp>
        <p:nvSpPr>
          <p:cNvPr id="60419" name="Rectangle 3">
            <a:extLst>
              <a:ext uri="{FF2B5EF4-FFF2-40B4-BE49-F238E27FC236}">
                <a16:creationId xmlns:a16="http://schemas.microsoft.com/office/drawing/2014/main" id="{6311EB07-31C4-8241-8FDB-0911A2465994}"/>
              </a:ext>
            </a:extLst>
          </p:cNvPr>
          <p:cNvSpPr>
            <a:spLocks noGrp="1" noChangeArrowheads="1"/>
          </p:cNvSpPr>
          <p:nvPr>
            <p:ph type="body" idx="1"/>
          </p:nvPr>
        </p:nvSpPr>
        <p:spPr>
          <a:xfrm>
            <a:off x="701676" y="4416427"/>
            <a:ext cx="5607051" cy="41830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Correct Answer - C</a:t>
            </a:r>
          </a:p>
          <a:p>
            <a:endParaRPr lang="en-US" altLang="en-US"/>
          </a:p>
        </p:txBody>
      </p:sp>
    </p:spTree>
    <p:extLst>
      <p:ext uri="{BB962C8B-B14F-4D97-AF65-F5344CB8AC3E}">
        <p14:creationId xmlns:p14="http://schemas.microsoft.com/office/powerpoint/2010/main" val="1294673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51BD3B8-73AF-F54C-B061-D89E7B7877C4}"/>
              </a:ext>
            </a:extLst>
          </p:cNvPr>
          <p:cNvSpPr>
            <a:spLocks noGrp="1" noRot="1" noChangeAspect="1" noChangeArrowheads="1" noTextEdit="1"/>
          </p:cNvSpPr>
          <p:nvPr>
            <p:ph type="sldImg"/>
          </p:nvPr>
        </p:nvSpPr>
        <p:spPr>
          <a:xfrm>
            <a:off x="392113" y="692150"/>
            <a:ext cx="6073775" cy="3416300"/>
          </a:xfrm>
          <a:ln/>
        </p:spPr>
      </p:sp>
      <p:sp>
        <p:nvSpPr>
          <p:cNvPr id="62467" name="Rectangle 3">
            <a:extLst>
              <a:ext uri="{FF2B5EF4-FFF2-40B4-BE49-F238E27FC236}">
                <a16:creationId xmlns:a16="http://schemas.microsoft.com/office/drawing/2014/main" id="{EED46BAB-DDD2-B246-89BE-9621C6A1CF8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145017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CE0C8FD7-F44A-F448-9F88-FA32B5DD7BEF}"/>
              </a:ext>
            </a:extLst>
          </p:cNvPr>
          <p:cNvSpPr>
            <a:spLocks noGrp="1" noRot="1" noChangeAspect="1" noChangeArrowheads="1" noTextEdit="1"/>
          </p:cNvSpPr>
          <p:nvPr>
            <p:ph type="sldImg"/>
          </p:nvPr>
        </p:nvSpPr>
        <p:spPr>
          <a:xfrm>
            <a:off x="392113" y="692150"/>
            <a:ext cx="6073775" cy="3416300"/>
          </a:xfrm>
          <a:ln/>
        </p:spPr>
      </p:sp>
      <p:sp>
        <p:nvSpPr>
          <p:cNvPr id="64515" name="Rectangle 3">
            <a:extLst>
              <a:ext uri="{FF2B5EF4-FFF2-40B4-BE49-F238E27FC236}">
                <a16:creationId xmlns:a16="http://schemas.microsoft.com/office/drawing/2014/main" id="{56BC2B17-8390-184B-943B-D2563FA4B61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065954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8FE024F9-1636-0E4F-A2AD-0783F5135D3B}"/>
              </a:ext>
            </a:extLst>
          </p:cNvPr>
          <p:cNvSpPr>
            <a:spLocks noGrp="1" noRot="1" noChangeAspect="1" noChangeArrowheads="1" noTextEdit="1"/>
          </p:cNvSpPr>
          <p:nvPr>
            <p:ph type="sldImg"/>
          </p:nvPr>
        </p:nvSpPr>
        <p:spPr>
          <a:xfrm>
            <a:off x="392113" y="692150"/>
            <a:ext cx="6073775" cy="3416300"/>
          </a:xfrm>
          <a:ln/>
        </p:spPr>
      </p:sp>
      <p:sp>
        <p:nvSpPr>
          <p:cNvPr id="66563" name="Rectangle 3">
            <a:extLst>
              <a:ext uri="{FF2B5EF4-FFF2-40B4-BE49-F238E27FC236}">
                <a16:creationId xmlns:a16="http://schemas.microsoft.com/office/drawing/2014/main" id="{579B4BE6-546A-3544-A89A-CAF49B9A517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DMT:  I really try and push the idea that caches are three dimensional entities, and best understood that way, and size is just the product of the three.</a:t>
            </a:r>
          </a:p>
          <a:p>
            <a:endParaRPr lang="en-US" altLang="en-US" dirty="0"/>
          </a:p>
          <a:p>
            <a:r>
              <a:rPr lang="en-US" altLang="en-US" dirty="0"/>
              <a:t>Oh, and by the way, it is not obvious to them that “cache size” only counts the data array (not tags, metadata, etc.), so need to emphasize that.</a:t>
            </a:r>
          </a:p>
        </p:txBody>
      </p:sp>
    </p:spTree>
    <p:extLst>
      <p:ext uri="{BB962C8B-B14F-4D97-AF65-F5344CB8AC3E}">
        <p14:creationId xmlns:p14="http://schemas.microsoft.com/office/powerpoint/2010/main" val="111270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8FE024F9-1636-0E4F-A2AD-0783F5135D3B}"/>
              </a:ext>
            </a:extLst>
          </p:cNvPr>
          <p:cNvSpPr>
            <a:spLocks noGrp="1" noRot="1" noChangeAspect="1" noChangeArrowheads="1" noTextEdit="1"/>
          </p:cNvSpPr>
          <p:nvPr>
            <p:ph type="sldImg"/>
          </p:nvPr>
        </p:nvSpPr>
        <p:spPr>
          <a:xfrm>
            <a:off x="392113" y="692150"/>
            <a:ext cx="6073775" cy="3416300"/>
          </a:xfrm>
          <a:ln/>
        </p:spPr>
      </p:sp>
      <p:sp>
        <p:nvSpPr>
          <p:cNvPr id="66563" name="Rectangle 3">
            <a:extLst>
              <a:ext uri="{FF2B5EF4-FFF2-40B4-BE49-F238E27FC236}">
                <a16:creationId xmlns:a16="http://schemas.microsoft.com/office/drawing/2014/main" id="{579B4BE6-546A-3544-A89A-CAF49B9A517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DMT:  I really try and push the idea that caches are three dimensional entities, and best understood that way, and size is just the product of the three.</a:t>
            </a:r>
          </a:p>
          <a:p>
            <a:endParaRPr lang="en-US" altLang="en-US" dirty="0"/>
          </a:p>
          <a:p>
            <a:r>
              <a:rPr lang="en-US" altLang="en-US" dirty="0"/>
              <a:t>Oh, and by the way, it is not obvious to them that “cache size” only counts the data array (not tags, metadata, etc.), so need to emphasize that.</a:t>
            </a:r>
          </a:p>
        </p:txBody>
      </p:sp>
    </p:spTree>
    <p:extLst>
      <p:ext uri="{BB962C8B-B14F-4D97-AF65-F5344CB8AC3E}">
        <p14:creationId xmlns:p14="http://schemas.microsoft.com/office/powerpoint/2010/main" val="2452739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EC864D6C-9662-B942-A0C6-3AB715777865}"/>
              </a:ext>
            </a:extLst>
          </p:cNvPr>
          <p:cNvSpPr>
            <a:spLocks noGrp="1" noRot="1" noChangeAspect="1" noChangeArrowheads="1" noTextEdit="1"/>
          </p:cNvSpPr>
          <p:nvPr>
            <p:ph type="sldImg"/>
          </p:nvPr>
        </p:nvSpPr>
        <p:spPr>
          <a:xfrm>
            <a:off x="392113" y="692150"/>
            <a:ext cx="6073775" cy="3416300"/>
          </a:xfrm>
          <a:ln/>
        </p:spPr>
      </p:sp>
      <p:sp>
        <p:nvSpPr>
          <p:cNvPr id="68611" name="Rectangle 3">
            <a:extLst>
              <a:ext uri="{FF2B5EF4-FFF2-40B4-BE49-F238E27FC236}">
                <a16:creationId xmlns:a16="http://schemas.microsoft.com/office/drawing/2014/main" id="{A5A69758-932A-9C4A-B138-40D17BE4391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661899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E1DFC876-D196-0848-9A3F-0FA6A774B904}"/>
              </a:ext>
            </a:extLst>
          </p:cNvPr>
          <p:cNvSpPr>
            <a:spLocks noGrp="1" noRot="1" noChangeAspect="1" noChangeArrowheads="1" noTextEdit="1"/>
          </p:cNvSpPr>
          <p:nvPr>
            <p:ph type="sldImg"/>
          </p:nvPr>
        </p:nvSpPr>
        <p:spPr>
          <a:xfrm>
            <a:off x="2349500" y="522288"/>
            <a:ext cx="4648200" cy="2614612"/>
          </a:xfrm>
          <a:ln/>
        </p:spPr>
      </p:sp>
      <p:sp>
        <p:nvSpPr>
          <p:cNvPr id="57347" name="Rectangle 3">
            <a:extLst>
              <a:ext uri="{FF2B5EF4-FFF2-40B4-BE49-F238E27FC236}">
                <a16:creationId xmlns:a16="http://schemas.microsoft.com/office/drawing/2014/main" id="{4D3D1353-A033-9144-AE26-9295C496D9FD}"/>
              </a:ext>
            </a:extLst>
          </p:cNvPr>
          <p:cNvSpPr>
            <a:spLocks noGrp="1" noChangeArrowheads="1"/>
          </p:cNvSpPr>
          <p:nvPr>
            <p:ph type="body" idx="1"/>
          </p:nvPr>
        </p:nvSpPr>
        <p:spPr>
          <a:xfrm>
            <a:off x="935569" y="3312321"/>
            <a:ext cx="7476067" cy="313729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Correct Answer - C</a:t>
            </a:r>
          </a:p>
          <a:p>
            <a:endParaRPr lang="en-US" altLang="en-US" dirty="0"/>
          </a:p>
          <a:p>
            <a:r>
              <a:rPr lang="en-US" altLang="en-US" dirty="0"/>
              <a:t>DMT: In the past, I usually haven’t given them the formulas.  I prefer to just reason about them.  “need to choose between 256 sets, so must be log 256, or 8 bits”.  This kind of hits the middle ground.  </a:t>
            </a:r>
            <a:r>
              <a:rPr lang="en-US" altLang="en-US"/>
              <a:t>They get the formulas here, but don’t show up in their permanent notes (since clicker questions don’t go in the slides I post).</a:t>
            </a:r>
          </a:p>
        </p:txBody>
      </p:sp>
    </p:spTree>
    <p:extLst>
      <p:ext uri="{BB962C8B-B14F-4D97-AF65-F5344CB8AC3E}">
        <p14:creationId xmlns:p14="http://schemas.microsoft.com/office/powerpoint/2010/main" val="1438016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E1DFC876-D196-0848-9A3F-0FA6A774B904}"/>
              </a:ext>
            </a:extLst>
          </p:cNvPr>
          <p:cNvSpPr>
            <a:spLocks noGrp="1" noRot="1" noChangeAspect="1" noChangeArrowheads="1" noTextEdit="1"/>
          </p:cNvSpPr>
          <p:nvPr>
            <p:ph type="sldImg"/>
          </p:nvPr>
        </p:nvSpPr>
        <p:spPr>
          <a:xfrm>
            <a:off x="2349500" y="522288"/>
            <a:ext cx="4648200" cy="2614612"/>
          </a:xfrm>
          <a:ln/>
        </p:spPr>
      </p:sp>
      <p:sp>
        <p:nvSpPr>
          <p:cNvPr id="57347" name="Rectangle 3">
            <a:extLst>
              <a:ext uri="{FF2B5EF4-FFF2-40B4-BE49-F238E27FC236}">
                <a16:creationId xmlns:a16="http://schemas.microsoft.com/office/drawing/2014/main" id="{4D3D1353-A033-9144-AE26-9295C496D9FD}"/>
              </a:ext>
            </a:extLst>
          </p:cNvPr>
          <p:cNvSpPr>
            <a:spLocks noGrp="1" noChangeArrowheads="1"/>
          </p:cNvSpPr>
          <p:nvPr>
            <p:ph type="body" idx="1"/>
          </p:nvPr>
        </p:nvSpPr>
        <p:spPr>
          <a:xfrm>
            <a:off x="935569" y="3312321"/>
            <a:ext cx="7476067" cy="313729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Correct Answer - C</a:t>
            </a:r>
          </a:p>
          <a:p>
            <a:endParaRPr lang="en-US" altLang="en-US" dirty="0"/>
          </a:p>
          <a:p>
            <a:r>
              <a:rPr lang="en-US" altLang="en-US" dirty="0"/>
              <a:t>DMT: In the past, I usually haven’t given them the formulas.  I prefer to just reason about them.  “need to choose between 256 sets, so must be log 256, or 8 bits”.  This kind of hits the middle ground.  </a:t>
            </a:r>
            <a:r>
              <a:rPr lang="en-US" altLang="en-US"/>
              <a:t>They get the formulas here, but don’t show up in their permanent notes (since clicker questions don’t go in the slides I post).</a:t>
            </a:r>
          </a:p>
        </p:txBody>
      </p:sp>
    </p:spTree>
    <p:extLst>
      <p:ext uri="{BB962C8B-B14F-4D97-AF65-F5344CB8AC3E}">
        <p14:creationId xmlns:p14="http://schemas.microsoft.com/office/powerpoint/2010/main" val="3102337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A312F2B1-9CFD-044A-9828-362FAB89CF75}"/>
              </a:ext>
            </a:extLst>
          </p:cNvPr>
          <p:cNvSpPr>
            <a:spLocks noGrp="1" noRot="1" noChangeAspect="1" noChangeArrowheads="1" noTextEdit="1"/>
          </p:cNvSpPr>
          <p:nvPr>
            <p:ph type="sldImg"/>
          </p:nvPr>
        </p:nvSpPr>
        <p:spPr>
          <a:xfrm>
            <a:off x="392113" y="692150"/>
            <a:ext cx="6073775" cy="3416300"/>
          </a:xfrm>
          <a:ln/>
        </p:spPr>
      </p:sp>
      <p:sp>
        <p:nvSpPr>
          <p:cNvPr id="70659" name="Rectangle 3">
            <a:extLst>
              <a:ext uri="{FF2B5EF4-FFF2-40B4-BE49-F238E27FC236}">
                <a16:creationId xmlns:a16="http://schemas.microsoft.com/office/drawing/2014/main" id="{D1D9C328-2007-4640-BFE4-D9803B9BC69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37302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F0EBFC3B-D02A-7B48-B263-A4A2E531C804}"/>
              </a:ext>
            </a:extLst>
          </p:cNvPr>
          <p:cNvSpPr>
            <a:spLocks noGrp="1" noRot="1" noChangeAspect="1" noChangeArrowheads="1" noTextEdit="1"/>
          </p:cNvSpPr>
          <p:nvPr>
            <p:ph type="sldImg"/>
          </p:nvPr>
        </p:nvSpPr>
        <p:spPr>
          <a:xfrm>
            <a:off x="392113" y="692150"/>
            <a:ext cx="6073775" cy="3416300"/>
          </a:xfrm>
          <a:ln/>
        </p:spPr>
      </p:sp>
      <p:sp>
        <p:nvSpPr>
          <p:cNvPr id="72707" name="Rectangle 3">
            <a:extLst>
              <a:ext uri="{FF2B5EF4-FFF2-40B4-BE49-F238E27FC236}">
                <a16:creationId xmlns:a16="http://schemas.microsoft.com/office/drawing/2014/main" id="{508CB715-377A-3D48-9657-B8FEB568DD7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640488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61E51-F578-4AA7-8F26-1698E0F0EC79}" type="slidenum">
              <a:rPr lang="en-US" smtClean="0"/>
              <a:pPr/>
              <a:t>4</a:t>
            </a:fld>
            <a:endParaRPr lang="en-US"/>
          </a:p>
        </p:txBody>
      </p:sp>
    </p:spTree>
    <p:extLst>
      <p:ext uri="{BB962C8B-B14F-4D97-AF65-F5344CB8AC3E}">
        <p14:creationId xmlns:p14="http://schemas.microsoft.com/office/powerpoint/2010/main" val="5987213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BDF444C-74F8-1F49-81DF-16EE9105490F}"/>
              </a:ext>
            </a:extLst>
          </p:cNvPr>
          <p:cNvSpPr>
            <a:spLocks noGrp="1" noRot="1" noChangeAspect="1" noChangeArrowheads="1" noTextEdit="1"/>
          </p:cNvSpPr>
          <p:nvPr>
            <p:ph type="sldImg"/>
          </p:nvPr>
        </p:nvSpPr>
        <p:spPr>
          <a:xfrm>
            <a:off x="392113" y="692150"/>
            <a:ext cx="6073775" cy="3416300"/>
          </a:xfrm>
          <a:ln/>
        </p:spPr>
      </p:sp>
      <p:sp>
        <p:nvSpPr>
          <p:cNvPr id="74755" name="Rectangle 3">
            <a:extLst>
              <a:ext uri="{FF2B5EF4-FFF2-40B4-BE49-F238E27FC236}">
                <a16:creationId xmlns:a16="http://schemas.microsoft.com/office/drawing/2014/main" id="{687F9FC8-2E69-2C4B-8EDA-0E7C96236EC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160638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FFBFCB91-6FF8-FB47-A201-459554AFB8C9}"/>
              </a:ext>
            </a:extLst>
          </p:cNvPr>
          <p:cNvSpPr>
            <a:spLocks noGrp="1" noRot="1" noChangeAspect="1" noChangeArrowheads="1" noTextEdit="1"/>
          </p:cNvSpPr>
          <p:nvPr>
            <p:ph type="sldImg"/>
          </p:nvPr>
        </p:nvSpPr>
        <p:spPr>
          <a:xfrm>
            <a:off x="392113" y="692150"/>
            <a:ext cx="6073775" cy="3416300"/>
          </a:xfrm>
          <a:ln/>
        </p:spPr>
      </p:sp>
      <p:sp>
        <p:nvSpPr>
          <p:cNvPr id="105475" name="Rectangle 3">
            <a:extLst>
              <a:ext uri="{FF2B5EF4-FFF2-40B4-BE49-F238E27FC236}">
                <a16:creationId xmlns:a16="http://schemas.microsoft.com/office/drawing/2014/main" id="{35EF08FB-F435-F14E-B1F0-566A4398177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DMT:  another thing not nearly as obvious to them as it is to us.</a:t>
            </a:r>
          </a:p>
        </p:txBody>
      </p:sp>
    </p:spTree>
    <p:extLst>
      <p:ext uri="{BB962C8B-B14F-4D97-AF65-F5344CB8AC3E}">
        <p14:creationId xmlns:p14="http://schemas.microsoft.com/office/powerpoint/2010/main" val="34562540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FFBFCB91-6FF8-FB47-A201-459554AFB8C9}"/>
              </a:ext>
            </a:extLst>
          </p:cNvPr>
          <p:cNvSpPr>
            <a:spLocks noGrp="1" noRot="1" noChangeAspect="1" noChangeArrowheads="1" noTextEdit="1"/>
          </p:cNvSpPr>
          <p:nvPr>
            <p:ph type="sldImg"/>
          </p:nvPr>
        </p:nvSpPr>
        <p:spPr>
          <a:xfrm>
            <a:off x="392113" y="692150"/>
            <a:ext cx="6073775" cy="3416300"/>
          </a:xfrm>
          <a:ln/>
        </p:spPr>
      </p:sp>
      <p:sp>
        <p:nvSpPr>
          <p:cNvPr id="105475" name="Rectangle 3">
            <a:extLst>
              <a:ext uri="{FF2B5EF4-FFF2-40B4-BE49-F238E27FC236}">
                <a16:creationId xmlns:a16="http://schemas.microsoft.com/office/drawing/2014/main" id="{35EF08FB-F435-F14E-B1F0-566A4398177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DMT:  another thing not nearly as obvious to them as it is to us.</a:t>
            </a:r>
          </a:p>
        </p:txBody>
      </p:sp>
    </p:spTree>
    <p:extLst>
      <p:ext uri="{BB962C8B-B14F-4D97-AF65-F5344CB8AC3E}">
        <p14:creationId xmlns:p14="http://schemas.microsoft.com/office/powerpoint/2010/main" val="2804807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out the simplified view, DM &lt;&gt; Cache to make the hit time point, Cache &lt;&gt; Memory to make the alignment point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445267-E1A4-074A-A884-6BFE3F4EEE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64106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2DFC19E-8F00-C84F-9FAE-40E14469BA26}"/>
              </a:ext>
            </a:extLst>
          </p:cNvPr>
          <p:cNvSpPr>
            <a:spLocks noGrp="1" noRot="1" noChangeAspect="1" noChangeArrowheads="1" noTextEdit="1"/>
          </p:cNvSpPr>
          <p:nvPr>
            <p:ph type="sldImg"/>
          </p:nvPr>
        </p:nvSpPr>
        <p:spPr>
          <a:xfrm>
            <a:off x="406400" y="696913"/>
            <a:ext cx="6197600" cy="3486150"/>
          </a:xfrm>
          <a:ln/>
        </p:spPr>
      </p:sp>
      <p:sp>
        <p:nvSpPr>
          <p:cNvPr id="60419" name="Rectangle 3">
            <a:extLst>
              <a:ext uri="{FF2B5EF4-FFF2-40B4-BE49-F238E27FC236}">
                <a16:creationId xmlns:a16="http://schemas.microsoft.com/office/drawing/2014/main" id="{6311EB07-31C4-8241-8FDB-0911A2465994}"/>
              </a:ext>
            </a:extLst>
          </p:cNvPr>
          <p:cNvSpPr>
            <a:spLocks noGrp="1" noChangeArrowheads="1"/>
          </p:cNvSpPr>
          <p:nvPr>
            <p:ph type="body" idx="1"/>
          </p:nvPr>
        </p:nvSpPr>
        <p:spPr>
          <a:xfrm>
            <a:off x="701676" y="4416427"/>
            <a:ext cx="5607051" cy="41830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Correct Answer - C</a:t>
            </a:r>
          </a:p>
          <a:p>
            <a:endParaRPr lang="en-US" altLang="en-US"/>
          </a:p>
        </p:txBody>
      </p:sp>
    </p:spTree>
    <p:extLst>
      <p:ext uri="{BB962C8B-B14F-4D97-AF65-F5344CB8AC3E}">
        <p14:creationId xmlns:p14="http://schemas.microsoft.com/office/powerpoint/2010/main" val="142236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51D5C502-F206-3B47-B541-7970EAEDF7A4}"/>
              </a:ext>
            </a:extLst>
          </p:cNvPr>
          <p:cNvSpPr>
            <a:spLocks noGrp="1" noRot="1" noChangeAspect="1" noChangeArrowheads="1" noTextEdit="1"/>
          </p:cNvSpPr>
          <p:nvPr>
            <p:ph type="sldImg"/>
          </p:nvPr>
        </p:nvSpPr>
        <p:spPr>
          <a:xfrm>
            <a:off x="392113" y="692150"/>
            <a:ext cx="6073775" cy="3416300"/>
          </a:xfrm>
          <a:ln/>
        </p:spPr>
      </p:sp>
      <p:sp>
        <p:nvSpPr>
          <p:cNvPr id="76803" name="Rectangle 3">
            <a:extLst>
              <a:ext uri="{FF2B5EF4-FFF2-40B4-BE49-F238E27FC236}">
                <a16:creationId xmlns:a16="http://schemas.microsoft.com/office/drawing/2014/main" id="{134C3CF2-6A3B-BD4D-98CF-3286D47A17B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DMT: really savvy ones can be a bit skeptical here, knowing that simple muxes aren’t that big a deal.   This is where I usually explain (going back to a previous picture) that the biggest difference is between DM and 2-way because with DM you can read the data immediately without waiting for the tag check.  For n-way, you need to wait.  Then the incremental cost 2-way, 3-way, 8-way, etc. is much smaller after that.</a:t>
            </a:r>
          </a:p>
        </p:txBody>
      </p:sp>
    </p:spTree>
    <p:extLst>
      <p:ext uri="{BB962C8B-B14F-4D97-AF65-F5344CB8AC3E}">
        <p14:creationId xmlns:p14="http://schemas.microsoft.com/office/powerpoint/2010/main" val="30354842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5BAEF709-4EC3-2246-B458-A2BF33233ED5}"/>
              </a:ext>
            </a:extLst>
          </p:cNvPr>
          <p:cNvSpPr>
            <a:spLocks noGrp="1" noRot="1" noChangeAspect="1" noChangeArrowheads="1" noTextEdit="1"/>
          </p:cNvSpPr>
          <p:nvPr>
            <p:ph type="sldImg"/>
          </p:nvPr>
        </p:nvSpPr>
        <p:spPr>
          <a:xfrm>
            <a:off x="406400" y="696913"/>
            <a:ext cx="6197600" cy="3486150"/>
          </a:xfrm>
          <a:ln/>
        </p:spPr>
      </p:sp>
      <p:sp>
        <p:nvSpPr>
          <p:cNvPr id="78851" name="Rectangle 3">
            <a:extLst>
              <a:ext uri="{FF2B5EF4-FFF2-40B4-BE49-F238E27FC236}">
                <a16:creationId xmlns:a16="http://schemas.microsoft.com/office/drawing/2014/main" id="{A812CE45-6E2E-144F-AD19-E1576324025A}"/>
              </a:ext>
            </a:extLst>
          </p:cNvPr>
          <p:cNvSpPr>
            <a:spLocks noGrp="1" noChangeArrowheads="1"/>
          </p:cNvSpPr>
          <p:nvPr>
            <p:ph type="body" idx="1"/>
          </p:nvPr>
        </p:nvSpPr>
        <p:spPr>
          <a:xfrm>
            <a:off x="701676" y="4416427"/>
            <a:ext cx="5607051" cy="41830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Correct Answer – B – HW flipped heads (stays the same)</a:t>
            </a:r>
          </a:p>
          <a:p>
            <a:endParaRPr lang="en-US" altLang="en-US"/>
          </a:p>
          <a:p>
            <a:r>
              <a:rPr lang="en-US" altLang="en-US"/>
              <a:t>Primary Purpose:  Having students understand the impact of block size, cache size, and associativity</a:t>
            </a:r>
          </a:p>
          <a:p>
            <a:r>
              <a:rPr lang="en-US" altLang="en-US"/>
              <a:t>Concept:  Aid students in understanding the interaction of caches and real code.</a:t>
            </a:r>
          </a:p>
          <a:p>
            <a:r>
              <a:rPr lang="en-US" altLang="en-US"/>
              <a:t>Expected mistakes:  Not realizing set-associativity (A) and cache size (C) are irrelevant for streaming behavior</a:t>
            </a:r>
          </a:p>
          <a:p>
            <a:r>
              <a:rPr lang="en-US" altLang="en-US"/>
              <a:t>Post Discussion:  Discuss how each improvement would change the cache behavior</a:t>
            </a:r>
          </a:p>
        </p:txBody>
      </p:sp>
    </p:spTree>
    <p:extLst>
      <p:ext uri="{BB962C8B-B14F-4D97-AF65-F5344CB8AC3E}">
        <p14:creationId xmlns:p14="http://schemas.microsoft.com/office/powerpoint/2010/main" val="5228038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03DF7115-A7CB-CD4F-AB0D-C9394D2262C1}"/>
              </a:ext>
            </a:extLst>
          </p:cNvPr>
          <p:cNvSpPr>
            <a:spLocks noGrp="1" noRot="1" noChangeAspect="1" noChangeArrowheads="1" noTextEdit="1"/>
          </p:cNvSpPr>
          <p:nvPr>
            <p:ph type="sldImg"/>
          </p:nvPr>
        </p:nvSpPr>
        <p:spPr>
          <a:xfrm>
            <a:off x="406400" y="696913"/>
            <a:ext cx="6197600" cy="3486150"/>
          </a:xfrm>
          <a:ln/>
        </p:spPr>
      </p:sp>
      <p:sp>
        <p:nvSpPr>
          <p:cNvPr id="80899" name="Rectangle 3">
            <a:extLst>
              <a:ext uri="{FF2B5EF4-FFF2-40B4-BE49-F238E27FC236}">
                <a16:creationId xmlns:a16="http://schemas.microsoft.com/office/drawing/2014/main" id="{3B8AF9A0-3F36-E141-A691-48CFD77645DC}"/>
              </a:ext>
            </a:extLst>
          </p:cNvPr>
          <p:cNvSpPr>
            <a:spLocks noGrp="1" noChangeArrowheads="1"/>
          </p:cNvSpPr>
          <p:nvPr>
            <p:ph type="body" idx="1"/>
          </p:nvPr>
        </p:nvSpPr>
        <p:spPr>
          <a:xfrm>
            <a:off x="701676" y="4416427"/>
            <a:ext cx="5607051" cy="41830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Correct Answer - E</a:t>
            </a:r>
          </a:p>
          <a:p>
            <a:endParaRPr lang="en-US" altLang="en-US"/>
          </a:p>
          <a:p>
            <a:r>
              <a:rPr lang="en-US" altLang="en-US"/>
              <a:t>Expected mistakes:  Not realizing (B) still helps for the first iteration if combined with A and C.  Also – (A) is subtle.  Because A and B are at least 32KB in size and the cache is 32KB – conflict misses are guaranteed.  Depending on how the addresses are laid out, the two arrays MAY not conflict with a 64KB cache, but it is more likely that they would.  2-way associativity would guarantee they could each stay in the cache without conflicts.</a:t>
            </a:r>
          </a:p>
          <a:p>
            <a:endParaRPr lang="en-US" altLang="en-US"/>
          </a:p>
        </p:txBody>
      </p:sp>
    </p:spTree>
    <p:extLst>
      <p:ext uri="{BB962C8B-B14F-4D97-AF65-F5344CB8AC3E}">
        <p14:creationId xmlns:p14="http://schemas.microsoft.com/office/powerpoint/2010/main" val="20209622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3BAC6C40-AEA3-7A4F-86D2-CC709671F42A}"/>
              </a:ext>
            </a:extLst>
          </p:cNvPr>
          <p:cNvSpPr>
            <a:spLocks noGrp="1" noRot="1" noChangeAspect="1" noChangeArrowheads="1" noTextEdit="1"/>
          </p:cNvSpPr>
          <p:nvPr>
            <p:ph type="sldImg"/>
          </p:nvPr>
        </p:nvSpPr>
        <p:spPr>
          <a:xfrm>
            <a:off x="392113" y="692150"/>
            <a:ext cx="6073775" cy="3416300"/>
          </a:xfrm>
          <a:ln/>
        </p:spPr>
      </p:sp>
      <p:sp>
        <p:nvSpPr>
          <p:cNvPr id="82947" name="Rectangle 3">
            <a:extLst>
              <a:ext uri="{FF2B5EF4-FFF2-40B4-BE49-F238E27FC236}">
                <a16:creationId xmlns:a16="http://schemas.microsoft.com/office/drawing/2014/main" id="{451E1E71-680D-4D4A-9ACE-46822B7F6D9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“read”</a:t>
            </a:r>
          </a:p>
          <a:p>
            <a:endParaRPr lang="en-US" altLang="en-US" dirty="0"/>
          </a:p>
          <a:p>
            <a:r>
              <a:rPr lang="en-US" altLang="en-US" dirty="0"/>
              <a:t>Two situations:</a:t>
            </a:r>
          </a:p>
          <a:p>
            <a:r>
              <a:rPr lang="en-US" altLang="en-US" dirty="0"/>
              <a:t> - Store byte/halfword on a word-architected machine</a:t>
            </a:r>
          </a:p>
          <a:p>
            <a:r>
              <a:rPr lang="en-US" altLang="en-US" dirty="0"/>
              <a:t> - Cache block &gt; word</a:t>
            </a:r>
          </a:p>
        </p:txBody>
      </p:sp>
    </p:spTree>
    <p:extLst>
      <p:ext uri="{BB962C8B-B14F-4D97-AF65-F5344CB8AC3E}">
        <p14:creationId xmlns:p14="http://schemas.microsoft.com/office/powerpoint/2010/main" val="477468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295D5AF1-0A10-FB49-AD90-8919A4EA49B9}"/>
              </a:ext>
            </a:extLst>
          </p:cNvPr>
          <p:cNvSpPr>
            <a:spLocks noGrp="1" noRot="1" noChangeAspect="1" noChangeArrowheads="1" noTextEdit="1"/>
          </p:cNvSpPr>
          <p:nvPr>
            <p:ph type="sldImg"/>
          </p:nvPr>
        </p:nvSpPr>
        <p:spPr>
          <a:xfrm>
            <a:off x="392113" y="692150"/>
            <a:ext cx="6073775" cy="3416300"/>
          </a:xfrm>
          <a:ln/>
        </p:spPr>
      </p:sp>
      <p:sp>
        <p:nvSpPr>
          <p:cNvPr id="84995" name="Rectangle 3">
            <a:extLst>
              <a:ext uri="{FF2B5EF4-FFF2-40B4-BE49-F238E27FC236}">
                <a16:creationId xmlns:a16="http://schemas.microsoft.com/office/drawing/2014/main" id="{BDFB7CEF-8387-2A47-B133-D2AE14B0ED1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“write-through”</a:t>
            </a:r>
          </a:p>
          <a:p>
            <a:r>
              <a:rPr lang="en-US" altLang="en-US"/>
              <a:t>“write-back”</a:t>
            </a:r>
          </a:p>
        </p:txBody>
      </p:sp>
    </p:spTree>
    <p:extLst>
      <p:ext uri="{BB962C8B-B14F-4D97-AF65-F5344CB8AC3E}">
        <p14:creationId xmlns:p14="http://schemas.microsoft.com/office/powerpoint/2010/main" val="2201833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61E51-F578-4AA7-8F26-1698E0F0EC79}" type="slidenum">
              <a:rPr lang="en-US" smtClean="0"/>
              <a:pPr/>
              <a:t>5</a:t>
            </a:fld>
            <a:endParaRPr lang="en-US"/>
          </a:p>
        </p:txBody>
      </p:sp>
    </p:spTree>
    <p:extLst>
      <p:ext uri="{BB962C8B-B14F-4D97-AF65-F5344CB8AC3E}">
        <p14:creationId xmlns:p14="http://schemas.microsoft.com/office/powerpoint/2010/main" val="284855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5ACCC404-E6F9-9D46-A0E2-D62C0E80DA86}"/>
              </a:ext>
            </a:extLst>
          </p:cNvPr>
          <p:cNvSpPr>
            <a:spLocks noGrp="1" noRot="1" noChangeAspect="1" noChangeArrowheads="1" noTextEdit="1"/>
          </p:cNvSpPr>
          <p:nvPr>
            <p:ph type="sldImg"/>
          </p:nvPr>
        </p:nvSpPr>
        <p:spPr>
          <a:xfrm>
            <a:off x="392113" y="692150"/>
            <a:ext cx="6073775" cy="3416300"/>
          </a:xfrm>
          <a:ln/>
        </p:spPr>
      </p:sp>
      <p:sp>
        <p:nvSpPr>
          <p:cNvPr id="87043" name="Rectangle 3">
            <a:extLst>
              <a:ext uri="{FF2B5EF4-FFF2-40B4-BE49-F238E27FC236}">
                <a16:creationId xmlns:a16="http://schemas.microsoft.com/office/drawing/2014/main" id="{3F15A948-56FF-BE45-8D9E-FADC5508F63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2630151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DB4DC291-24DF-2040-9B7C-EE8E5AD2F3FC}"/>
              </a:ext>
            </a:extLst>
          </p:cNvPr>
          <p:cNvSpPr>
            <a:spLocks noGrp="1" noRot="1" noChangeAspect="1" noChangeArrowheads="1" noTextEdit="1"/>
          </p:cNvSpPr>
          <p:nvPr>
            <p:ph type="sldImg"/>
          </p:nvPr>
        </p:nvSpPr>
        <p:spPr>
          <a:xfrm>
            <a:off x="392113" y="692150"/>
            <a:ext cx="6073775" cy="3416300"/>
          </a:xfrm>
          <a:ln/>
        </p:spPr>
      </p:sp>
      <p:sp>
        <p:nvSpPr>
          <p:cNvPr id="91139" name="Rectangle 3">
            <a:extLst>
              <a:ext uri="{FF2B5EF4-FFF2-40B4-BE49-F238E27FC236}">
                <a16:creationId xmlns:a16="http://schemas.microsoft.com/office/drawing/2014/main" id="{8D3EB4F1-E6F8-B44C-8287-53E9763D793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73850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7EB8094C-0563-2347-A424-5DF0AE172BCE}"/>
              </a:ext>
            </a:extLst>
          </p:cNvPr>
          <p:cNvSpPr>
            <a:spLocks noGrp="1" noRot="1" noChangeAspect="1" noTextEdit="1"/>
          </p:cNvSpPr>
          <p:nvPr>
            <p:ph type="sldImg"/>
          </p:nvPr>
        </p:nvSpPr>
        <p:spPr>
          <a:xfrm>
            <a:off x="392113" y="692150"/>
            <a:ext cx="6073775" cy="3416300"/>
          </a:xfrm>
          <a:ln/>
        </p:spPr>
      </p:sp>
      <p:sp>
        <p:nvSpPr>
          <p:cNvPr id="93187" name="Notes Placeholder 2">
            <a:extLst>
              <a:ext uri="{FF2B5EF4-FFF2-40B4-BE49-F238E27FC236}">
                <a16:creationId xmlns:a16="http://schemas.microsoft.com/office/drawing/2014/main" id="{7B696D92-B377-C640-A77D-16397895F156}"/>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0014918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C593C957-5834-464C-9EA8-E69B19295C94}"/>
              </a:ext>
            </a:extLst>
          </p:cNvPr>
          <p:cNvSpPr>
            <a:spLocks noGrp="1" noRot="1" noChangeAspect="1" noChangeArrowheads="1" noTextEdit="1"/>
          </p:cNvSpPr>
          <p:nvPr>
            <p:ph type="sldImg"/>
          </p:nvPr>
        </p:nvSpPr>
        <p:spPr>
          <a:xfrm>
            <a:off x="417513" y="703263"/>
            <a:ext cx="6175375" cy="3473450"/>
          </a:xfrm>
          <a:ln/>
        </p:spPr>
      </p:sp>
      <p:sp>
        <p:nvSpPr>
          <p:cNvPr id="95235" name="Rectangle 3">
            <a:extLst>
              <a:ext uri="{FF2B5EF4-FFF2-40B4-BE49-F238E27FC236}">
                <a16:creationId xmlns:a16="http://schemas.microsoft.com/office/drawing/2014/main" id="{728D1F8D-8EE4-274D-8FA0-5257BF91795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CPI = 1 + %insts*%miss*miss_penalty</a:t>
            </a:r>
          </a:p>
          <a:p>
            <a:r>
              <a:rPr lang="en-US" altLang="en-US"/>
              <a:t>CPI = 1+(1.0)*.04*12 + .2*.10*12 = 1+ .48+.24 =1.72</a:t>
            </a:r>
          </a:p>
          <a:p>
            <a:r>
              <a:rPr lang="en-US" altLang="en-US"/>
              <a:t>Work out on next slide</a:t>
            </a:r>
          </a:p>
          <a:p>
            <a:endParaRPr lang="en-US" altLang="en-US"/>
          </a:p>
        </p:txBody>
      </p:sp>
    </p:spTree>
    <p:extLst>
      <p:ext uri="{BB962C8B-B14F-4D97-AF65-F5344CB8AC3E}">
        <p14:creationId xmlns:p14="http://schemas.microsoft.com/office/powerpoint/2010/main" val="21784173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FB963278-5EA1-674A-87C4-B6D0CD835B3A}"/>
              </a:ext>
            </a:extLst>
          </p:cNvPr>
          <p:cNvSpPr>
            <a:spLocks noGrp="1" noRot="1" noChangeAspect="1" noChangeArrowheads="1" noTextEdit="1"/>
          </p:cNvSpPr>
          <p:nvPr>
            <p:ph type="sldImg"/>
          </p:nvPr>
        </p:nvSpPr>
        <p:spPr>
          <a:xfrm>
            <a:off x="392113" y="692150"/>
            <a:ext cx="6073775" cy="3416300"/>
          </a:xfrm>
          <a:ln/>
        </p:spPr>
      </p:sp>
      <p:sp>
        <p:nvSpPr>
          <p:cNvPr id="99331" name="Rectangle 3">
            <a:extLst>
              <a:ext uri="{FF2B5EF4-FFF2-40B4-BE49-F238E27FC236}">
                <a16:creationId xmlns:a16="http://schemas.microsoft.com/office/drawing/2014/main" id="{5347BBB9-E069-514D-8027-7C8B95256AE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298241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33159956-B483-6444-8BEB-0B1F6A4AEE61}"/>
              </a:ext>
            </a:extLst>
          </p:cNvPr>
          <p:cNvSpPr>
            <a:spLocks noGrp="1" noRot="1" noChangeAspect="1" noChangeArrowheads="1" noTextEdit="1"/>
          </p:cNvSpPr>
          <p:nvPr>
            <p:ph type="sldImg"/>
          </p:nvPr>
        </p:nvSpPr>
        <p:spPr>
          <a:xfrm>
            <a:off x="392113" y="692150"/>
            <a:ext cx="6073775" cy="3416300"/>
          </a:xfrm>
          <a:ln/>
        </p:spPr>
      </p:sp>
      <p:sp>
        <p:nvSpPr>
          <p:cNvPr id="101379" name="Rectangle 3">
            <a:extLst>
              <a:ext uri="{FF2B5EF4-FFF2-40B4-BE49-F238E27FC236}">
                <a16:creationId xmlns:a16="http://schemas.microsoft.com/office/drawing/2014/main" id="{6B3CC69C-9405-6843-A88D-39AC9DB4C07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85826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3C1F4095-3DE7-E845-A807-696C19CF77E0}"/>
              </a:ext>
            </a:extLst>
          </p:cNvPr>
          <p:cNvSpPr>
            <a:spLocks noGrp="1" noRot="1" noChangeAspect="1" noChangeArrowheads="1" noTextEdit="1"/>
          </p:cNvSpPr>
          <p:nvPr>
            <p:ph type="sldImg"/>
          </p:nvPr>
        </p:nvSpPr>
        <p:spPr>
          <a:xfrm>
            <a:off x="392113" y="692150"/>
            <a:ext cx="6073775" cy="3416300"/>
          </a:xfrm>
          <a:ln/>
        </p:spPr>
      </p:sp>
      <p:sp>
        <p:nvSpPr>
          <p:cNvPr id="103427" name="Rectangle 3">
            <a:extLst>
              <a:ext uri="{FF2B5EF4-FFF2-40B4-BE49-F238E27FC236}">
                <a16:creationId xmlns:a16="http://schemas.microsoft.com/office/drawing/2014/main" id="{EB28D980-650A-3544-8363-D86057E499A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DMT: It isn’t obvious that associativity doesn’t have to be power of 2 (for more struggling students, I guess, it’s not clear that the others must be!), so it’s good to get them to figure out why you can have a 96 kb cache (not a power of 2), as it’s a 3-way SA cache.</a:t>
            </a:r>
          </a:p>
          <a:p>
            <a:endParaRPr lang="en-US" altLang="en-US"/>
          </a:p>
          <a:p>
            <a:r>
              <a:rPr lang="en-US" altLang="en-US"/>
              <a:t>I use this example because this was the very first 2-level on-chip cache, and was a bit of an eye opener (actually the Jouppi paper that preceded the design).  I like to talk about how a 2-level on chip cache, even when the technology is constant, still allows you to get fast access and low miss rate with one design.  It’s also an opportunity to explain that cache access time is highly correlated with size.</a:t>
            </a:r>
          </a:p>
          <a:p>
            <a:endParaRPr lang="en-US" altLang="en-US"/>
          </a:p>
        </p:txBody>
      </p:sp>
    </p:spTree>
    <p:extLst>
      <p:ext uri="{BB962C8B-B14F-4D97-AF65-F5344CB8AC3E}">
        <p14:creationId xmlns:p14="http://schemas.microsoft.com/office/powerpoint/2010/main" val="38782079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92D115B9-89F6-7D4E-91E3-A5085F646B30}"/>
              </a:ext>
            </a:extLst>
          </p:cNvPr>
          <p:cNvSpPr>
            <a:spLocks noGrp="1" noRot="1" noChangeAspect="1" noChangeArrowheads="1" noTextEdit="1"/>
          </p:cNvSpPr>
          <p:nvPr>
            <p:ph type="sldImg"/>
          </p:nvPr>
        </p:nvSpPr>
        <p:spPr>
          <a:xfrm>
            <a:off x="392113" y="692150"/>
            <a:ext cx="6073775" cy="3416300"/>
          </a:xfrm>
          <a:ln/>
        </p:spPr>
      </p:sp>
      <p:sp>
        <p:nvSpPr>
          <p:cNvPr id="107523" name="Rectangle 3">
            <a:extLst>
              <a:ext uri="{FF2B5EF4-FFF2-40B4-BE49-F238E27FC236}">
                <a16:creationId xmlns:a16="http://schemas.microsoft.com/office/drawing/2014/main" id="{D65DAC3B-4CD2-FD47-8034-F1D8CF4396F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Explain capacity vs. conflict as “would also occur in fully-associative cache with LRU”</a:t>
            </a:r>
          </a:p>
        </p:txBody>
      </p:sp>
    </p:spTree>
    <p:extLst>
      <p:ext uri="{BB962C8B-B14F-4D97-AF65-F5344CB8AC3E}">
        <p14:creationId xmlns:p14="http://schemas.microsoft.com/office/powerpoint/2010/main" val="35772974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445267-E1A4-074A-A884-6BFE3F4EEE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4207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2511342B-3A6C-464D-8BE4-4794E207651A}"/>
              </a:ext>
            </a:extLst>
          </p:cNvPr>
          <p:cNvSpPr>
            <a:spLocks noGrp="1" noRot="1" noChangeAspect="1" noChangeArrowheads="1" noTextEdit="1"/>
          </p:cNvSpPr>
          <p:nvPr>
            <p:ph type="sldImg"/>
          </p:nvPr>
        </p:nvSpPr>
        <p:spPr>
          <a:xfrm>
            <a:off x="392113" y="692150"/>
            <a:ext cx="6073775" cy="3416300"/>
          </a:xfrm>
          <a:ln/>
        </p:spPr>
      </p:sp>
      <p:sp>
        <p:nvSpPr>
          <p:cNvPr id="110595" name="Rectangle 3">
            <a:extLst>
              <a:ext uri="{FF2B5EF4-FFF2-40B4-BE49-F238E27FC236}">
                <a16:creationId xmlns:a16="http://schemas.microsoft.com/office/drawing/2014/main" id="{AD2BAA2F-1856-CE48-8EE1-7EE44CEC0DC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DMT:  I suppose if we’re really struggling with conversation in online classes, these could be turned into poll questions, etc.  I much prefer open discussion, if possible.</a:t>
            </a:r>
          </a:p>
          <a:p>
            <a:endParaRPr lang="en-US" altLang="en-US"/>
          </a:p>
          <a:p>
            <a:r>
              <a:rPr lang="en-US" altLang="en-US"/>
              <a:t>The key here – does anyone in the class recognize that bigger caches are a solution to conflict misses?</a:t>
            </a:r>
          </a:p>
        </p:txBody>
      </p:sp>
    </p:spTree>
    <p:extLst>
      <p:ext uri="{BB962C8B-B14F-4D97-AF65-F5344CB8AC3E}">
        <p14:creationId xmlns:p14="http://schemas.microsoft.com/office/powerpoint/2010/main" val="2544461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literally these loops, but multi-dimensional math, which boils down to loops of basic op’s marching through arrays</a:t>
            </a:r>
          </a:p>
        </p:txBody>
      </p:sp>
      <p:sp>
        <p:nvSpPr>
          <p:cNvPr id="4" name="Slide Number Placeholder 3"/>
          <p:cNvSpPr>
            <a:spLocks noGrp="1"/>
          </p:cNvSpPr>
          <p:nvPr>
            <p:ph type="sldNum" sz="quarter" idx="5"/>
          </p:nvPr>
        </p:nvSpPr>
        <p:spPr/>
        <p:txBody>
          <a:bodyPr/>
          <a:lstStyle/>
          <a:p>
            <a:fld id="{5F161E51-F578-4AA7-8F26-1698E0F0EC79}" type="slidenum">
              <a:rPr lang="en-US" smtClean="0"/>
              <a:pPr/>
              <a:t>6</a:t>
            </a:fld>
            <a:endParaRPr lang="en-US"/>
          </a:p>
        </p:txBody>
      </p:sp>
    </p:spTree>
    <p:extLst>
      <p:ext uri="{BB962C8B-B14F-4D97-AF65-F5344CB8AC3E}">
        <p14:creationId xmlns:p14="http://schemas.microsoft.com/office/powerpoint/2010/main" val="7543564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413AB958-1AD2-C443-944D-32DEAA76477C}"/>
              </a:ext>
            </a:extLst>
          </p:cNvPr>
          <p:cNvSpPr>
            <a:spLocks noGrp="1" noRot="1" noChangeAspect="1" noChangeArrowheads="1" noTextEdit="1"/>
          </p:cNvSpPr>
          <p:nvPr>
            <p:ph type="sldImg"/>
          </p:nvPr>
        </p:nvSpPr>
        <p:spPr>
          <a:xfrm>
            <a:off x="392113" y="692150"/>
            <a:ext cx="6073775" cy="3416300"/>
          </a:xfrm>
          <a:ln/>
        </p:spPr>
      </p:sp>
      <p:sp>
        <p:nvSpPr>
          <p:cNvPr id="112643" name="Rectangle 3">
            <a:extLst>
              <a:ext uri="{FF2B5EF4-FFF2-40B4-BE49-F238E27FC236}">
                <a16:creationId xmlns:a16="http://schemas.microsoft.com/office/drawing/2014/main" id="{7DFF065E-A428-7A45-A1ED-79370483B24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673849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DAB8E9BF-93D0-1446-ADFE-83488255BBB5}"/>
              </a:ext>
            </a:extLst>
          </p:cNvPr>
          <p:cNvSpPr>
            <a:spLocks noGrp="1" noRot="1" noChangeAspect="1" noChangeArrowheads="1" noTextEdit="1"/>
          </p:cNvSpPr>
          <p:nvPr>
            <p:ph type="sldImg"/>
          </p:nvPr>
        </p:nvSpPr>
        <p:spPr>
          <a:xfrm>
            <a:off x="392113" y="692150"/>
            <a:ext cx="6073775" cy="3416300"/>
          </a:xfrm>
          <a:ln/>
        </p:spPr>
      </p:sp>
      <p:sp>
        <p:nvSpPr>
          <p:cNvPr id="114691" name="Rectangle 3">
            <a:extLst>
              <a:ext uri="{FF2B5EF4-FFF2-40B4-BE49-F238E27FC236}">
                <a16:creationId xmlns:a16="http://schemas.microsoft.com/office/drawing/2014/main" id="{06FFE669-0081-3147-A437-6C365F339EC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NMRU = not-most-recently-used</a:t>
            </a:r>
          </a:p>
        </p:txBody>
      </p:sp>
    </p:spTree>
    <p:extLst>
      <p:ext uri="{BB962C8B-B14F-4D97-AF65-F5344CB8AC3E}">
        <p14:creationId xmlns:p14="http://schemas.microsoft.com/office/powerpoint/2010/main" val="37691222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F4C471AE-936D-ED4B-ADF4-71F141CF510C}"/>
              </a:ext>
            </a:extLst>
          </p:cNvPr>
          <p:cNvSpPr>
            <a:spLocks noGrp="1" noRot="1" noChangeAspect="1" noChangeArrowheads="1" noTextEdit="1"/>
          </p:cNvSpPr>
          <p:nvPr>
            <p:ph type="sldImg"/>
          </p:nvPr>
        </p:nvSpPr>
        <p:spPr>
          <a:xfrm>
            <a:off x="392113" y="692150"/>
            <a:ext cx="6073775" cy="3416300"/>
          </a:xfrm>
          <a:ln/>
        </p:spPr>
      </p:sp>
      <p:sp>
        <p:nvSpPr>
          <p:cNvPr id="116739" name="Rectangle 3">
            <a:extLst>
              <a:ext uri="{FF2B5EF4-FFF2-40B4-BE49-F238E27FC236}">
                <a16:creationId xmlns:a16="http://schemas.microsoft.com/office/drawing/2014/main" id="{D5BD2865-957A-6541-B4D5-BE0F2CA32A4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Emphasize that splitting I/D L1 eliminates the IM/DM structural hazard</a:t>
            </a:r>
          </a:p>
        </p:txBody>
      </p:sp>
    </p:spTree>
    <p:extLst>
      <p:ext uri="{BB962C8B-B14F-4D97-AF65-F5344CB8AC3E}">
        <p14:creationId xmlns:p14="http://schemas.microsoft.com/office/powerpoint/2010/main" val="30167553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CED6A4CA-98AA-D947-ACE0-C033731CB697}"/>
              </a:ext>
            </a:extLst>
          </p:cNvPr>
          <p:cNvSpPr>
            <a:spLocks noGrp="1" noRot="1" noChangeAspect="1" noTextEdit="1"/>
          </p:cNvSpPr>
          <p:nvPr>
            <p:ph type="sldImg"/>
          </p:nvPr>
        </p:nvSpPr>
        <p:spPr>
          <a:xfrm>
            <a:off x="392113" y="692150"/>
            <a:ext cx="6073775" cy="3416300"/>
          </a:xfrm>
          <a:ln/>
        </p:spPr>
      </p:sp>
      <p:sp>
        <p:nvSpPr>
          <p:cNvPr id="120835" name="Notes Placeholder 2">
            <a:extLst>
              <a:ext uri="{FF2B5EF4-FFF2-40B4-BE49-F238E27FC236}">
                <a16:creationId xmlns:a16="http://schemas.microsoft.com/office/drawing/2014/main" id="{74360FCA-4A79-214A-AB94-5770B087B17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4896241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F67B68BF-7005-AB4E-AB29-732A49C121F6}"/>
              </a:ext>
            </a:extLst>
          </p:cNvPr>
          <p:cNvSpPr>
            <a:spLocks noGrp="1" noRot="1" noChangeAspect="1" noChangeArrowheads="1" noTextEdit="1"/>
          </p:cNvSpPr>
          <p:nvPr>
            <p:ph type="sldImg"/>
          </p:nvPr>
        </p:nvSpPr>
        <p:spPr>
          <a:xfrm>
            <a:off x="392113" y="692150"/>
            <a:ext cx="6073775" cy="3416300"/>
          </a:xfrm>
          <a:ln/>
        </p:spPr>
      </p:sp>
      <p:sp>
        <p:nvSpPr>
          <p:cNvPr id="122883" name="Rectangle 3">
            <a:extLst>
              <a:ext uri="{FF2B5EF4-FFF2-40B4-BE49-F238E27FC236}">
                <a16:creationId xmlns:a16="http://schemas.microsoft.com/office/drawing/2014/main" id="{2C96F472-A84C-5F41-B5D6-378ABB519E3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449740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61E51-F578-4AA7-8F26-1698E0F0EC79}" type="slidenum">
              <a:rPr lang="en-US" smtClean="0"/>
              <a:pPr/>
              <a:t>76</a:t>
            </a:fld>
            <a:endParaRPr lang="en-US"/>
          </a:p>
        </p:txBody>
      </p:sp>
    </p:spTree>
    <p:extLst>
      <p:ext uri="{BB962C8B-B14F-4D97-AF65-F5344CB8AC3E}">
        <p14:creationId xmlns:p14="http://schemas.microsoft.com/office/powerpoint/2010/main" val="7248299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92</a:t>
            </a:fld>
            <a:endParaRPr lang="en-US"/>
          </a:p>
        </p:txBody>
      </p:sp>
    </p:spTree>
    <p:extLst>
      <p:ext uri="{BB962C8B-B14F-4D97-AF65-F5344CB8AC3E}">
        <p14:creationId xmlns:p14="http://schemas.microsoft.com/office/powerpoint/2010/main" val="24196611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93</a:t>
            </a:fld>
            <a:endParaRPr lang="en-US"/>
          </a:p>
        </p:txBody>
      </p:sp>
    </p:spTree>
    <p:extLst>
      <p:ext uri="{BB962C8B-B14F-4D97-AF65-F5344CB8AC3E}">
        <p14:creationId xmlns:p14="http://schemas.microsoft.com/office/powerpoint/2010/main" val="1181259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94</a:t>
            </a:fld>
            <a:endParaRPr lang="en-US"/>
          </a:p>
        </p:txBody>
      </p:sp>
    </p:spTree>
    <p:extLst>
      <p:ext uri="{BB962C8B-B14F-4D97-AF65-F5344CB8AC3E}">
        <p14:creationId xmlns:p14="http://schemas.microsoft.com/office/powerpoint/2010/main" val="17203205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Loop fusion is merging two or more loops.</a:t>
            </a:r>
          </a:p>
        </p:txBody>
      </p:sp>
      <p:sp>
        <p:nvSpPr>
          <p:cNvPr id="4" name="Slide Number Placeholder 3"/>
          <p:cNvSpPr>
            <a:spLocks noGrp="1"/>
          </p:cNvSpPr>
          <p:nvPr>
            <p:ph type="sldNum" sz="quarter" idx="10"/>
          </p:nvPr>
        </p:nvSpPr>
        <p:spPr/>
        <p:txBody>
          <a:bodyPr/>
          <a:lstStyle/>
          <a:p>
            <a:fld id="{5F161E51-F578-4AA7-8F26-1698E0F0EC79}" type="slidenum">
              <a:rPr lang="en-US" smtClean="0"/>
              <a:pPr/>
              <a:t>107</a:t>
            </a:fld>
            <a:endParaRPr lang="en-US"/>
          </a:p>
        </p:txBody>
      </p:sp>
    </p:spTree>
    <p:extLst>
      <p:ext uri="{BB962C8B-B14F-4D97-AF65-F5344CB8AC3E}">
        <p14:creationId xmlns:p14="http://schemas.microsoft.com/office/powerpoint/2010/main" val="868008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A8828B0-DBD0-EB44-BF7B-CA78003E6B7F}"/>
              </a:ext>
            </a:extLst>
          </p:cNvPr>
          <p:cNvSpPr>
            <a:spLocks noGrp="1" noRot="1" noChangeAspect="1" noChangeArrowheads="1" noTextEdit="1"/>
          </p:cNvSpPr>
          <p:nvPr>
            <p:ph type="sldImg"/>
          </p:nvPr>
        </p:nvSpPr>
        <p:spPr>
          <a:xfrm>
            <a:off x="2293938" y="519113"/>
            <a:ext cx="4556125" cy="2562225"/>
          </a:xfrm>
          <a:ln/>
        </p:spPr>
      </p:sp>
      <p:sp>
        <p:nvSpPr>
          <p:cNvPr id="18435" name="Rectangle 3">
            <a:extLst>
              <a:ext uri="{FF2B5EF4-FFF2-40B4-BE49-F238E27FC236}">
                <a16:creationId xmlns:a16="http://schemas.microsoft.com/office/drawing/2014/main" id="{0595B958-10BA-DB4A-A661-F967B413BE5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DMT:  I can’t remember if I checked this data recently.  May be obsolete.</a:t>
            </a:r>
          </a:p>
        </p:txBody>
      </p:sp>
    </p:spTree>
    <p:extLst>
      <p:ext uri="{BB962C8B-B14F-4D97-AF65-F5344CB8AC3E}">
        <p14:creationId xmlns:p14="http://schemas.microsoft.com/office/powerpoint/2010/main" val="34187432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Loop fusion is merging two or more loops.</a:t>
            </a:r>
          </a:p>
        </p:txBody>
      </p:sp>
      <p:sp>
        <p:nvSpPr>
          <p:cNvPr id="4" name="Slide Number Placeholder 3"/>
          <p:cNvSpPr>
            <a:spLocks noGrp="1"/>
          </p:cNvSpPr>
          <p:nvPr>
            <p:ph type="sldNum" sz="quarter" idx="10"/>
          </p:nvPr>
        </p:nvSpPr>
        <p:spPr/>
        <p:txBody>
          <a:bodyPr/>
          <a:lstStyle/>
          <a:p>
            <a:fld id="{5F161E51-F578-4AA7-8F26-1698E0F0EC79}" type="slidenum">
              <a:rPr lang="en-US" smtClean="0"/>
              <a:pPr/>
              <a:t>108</a:t>
            </a:fld>
            <a:endParaRPr lang="en-US"/>
          </a:p>
        </p:txBody>
      </p:sp>
    </p:spTree>
    <p:extLst>
      <p:ext uri="{BB962C8B-B14F-4D97-AF65-F5344CB8AC3E}">
        <p14:creationId xmlns:p14="http://schemas.microsoft.com/office/powerpoint/2010/main" val="1801209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3307A7D-A734-C242-9B55-953DBABB5ECE}"/>
              </a:ext>
            </a:extLst>
          </p:cNvPr>
          <p:cNvSpPr>
            <a:spLocks noGrp="1" noRot="1" noChangeAspect="1" noChangeArrowheads="1" noTextEdit="1"/>
          </p:cNvSpPr>
          <p:nvPr>
            <p:ph type="sldImg"/>
          </p:nvPr>
        </p:nvSpPr>
        <p:spPr>
          <a:xfrm>
            <a:off x="2293938" y="519113"/>
            <a:ext cx="4556125" cy="2562225"/>
          </a:xfrm>
          <a:ln/>
        </p:spPr>
      </p:sp>
      <p:sp>
        <p:nvSpPr>
          <p:cNvPr id="20483" name="Rectangle 3">
            <a:extLst>
              <a:ext uri="{FF2B5EF4-FFF2-40B4-BE49-F238E27FC236}">
                <a16:creationId xmlns:a16="http://schemas.microsoft.com/office/drawing/2014/main" id="{06BD7B8B-73AB-204F-89A8-170278D6E8E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DMT: I keep this structure, even though off-chip caches are less common.  But they are a possibility, and not non-existent.  But I do mention they are rare now (used to be required)</a:t>
            </a:r>
          </a:p>
        </p:txBody>
      </p:sp>
    </p:spTree>
    <p:extLst>
      <p:ext uri="{BB962C8B-B14F-4D97-AF65-F5344CB8AC3E}">
        <p14:creationId xmlns:p14="http://schemas.microsoft.com/office/powerpoint/2010/main" val="834586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696FF82-4BE2-4F49-BE39-92597A462B12}"/>
              </a:ext>
            </a:extLst>
          </p:cNvPr>
          <p:cNvSpPr>
            <a:spLocks noGrp="1" noRot="1" noChangeAspect="1" noChangeArrowheads="1" noTextEdit="1"/>
          </p:cNvSpPr>
          <p:nvPr>
            <p:ph type="sldImg"/>
          </p:nvPr>
        </p:nvSpPr>
        <p:spPr>
          <a:xfrm>
            <a:off x="2293938" y="519113"/>
            <a:ext cx="4556125" cy="2562225"/>
          </a:xfrm>
          <a:ln/>
        </p:spPr>
      </p:sp>
      <p:sp>
        <p:nvSpPr>
          <p:cNvPr id="22531" name="Rectangle 3">
            <a:extLst>
              <a:ext uri="{FF2B5EF4-FFF2-40B4-BE49-F238E27FC236}">
                <a16:creationId xmlns:a16="http://schemas.microsoft.com/office/drawing/2014/main" id="{622171A4-8425-3D4E-A115-E32DEEAA8B6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DMT: I do spend a fair amount of time on next few slides.</a:t>
            </a:r>
          </a:p>
        </p:txBody>
      </p:sp>
    </p:spTree>
    <p:extLst>
      <p:ext uri="{BB962C8B-B14F-4D97-AF65-F5344CB8AC3E}">
        <p14:creationId xmlns:p14="http://schemas.microsoft.com/office/powerpoint/2010/main" val="202413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5B3943B5-9312-164E-83A5-746AD8E19DB0}"/>
              </a:ext>
            </a:extLst>
          </p:cNvPr>
          <p:cNvSpPr>
            <a:spLocks noGrp="1"/>
          </p:cNvSpPr>
          <p:nvPr>
            <p:ph type="ftr" sz="quarter" idx="11"/>
          </p:nvPr>
        </p:nvSpPr>
        <p:spPr/>
        <p:txBody>
          <a:bodyPr/>
          <a:lstStyle/>
          <a:p>
            <a:r>
              <a:rPr lang="en-US"/>
              <a:t>CC BY-NC-ND Pat Pannuto – Many slides adapted from Janarbek Matai</a:t>
            </a:r>
            <a:endParaRPr lang="en-US" dirty="0"/>
          </a:p>
        </p:txBody>
      </p:sp>
      <p:sp>
        <p:nvSpPr>
          <p:cNvPr id="9" name="Date Placeholder 8">
            <a:extLst>
              <a:ext uri="{FF2B5EF4-FFF2-40B4-BE49-F238E27FC236}">
                <a16:creationId xmlns:a16="http://schemas.microsoft.com/office/drawing/2014/main" id="{528ECB4F-7160-354E-BF6A-4AA635C6AF58}"/>
              </a:ext>
            </a:extLst>
          </p:cNvPr>
          <p:cNvSpPr>
            <a:spLocks noGrp="1"/>
          </p:cNvSpPr>
          <p:nvPr>
            <p:ph type="dt" sz="half" idx="12"/>
          </p:nvPr>
        </p:nvSpPr>
        <p:spPr/>
        <p:txBody>
          <a:bodyPr/>
          <a:lstStyle/>
          <a:p>
            <a:r>
              <a:rPr lang="en-US"/>
              <a:t>‹#›</a:t>
            </a:r>
            <a:endParaRPr lang="en-US" dirty="0"/>
          </a:p>
        </p:txBody>
      </p:sp>
    </p:spTree>
    <p:extLst>
      <p:ext uri="{BB962C8B-B14F-4D97-AF65-F5344CB8AC3E}">
        <p14:creationId xmlns:p14="http://schemas.microsoft.com/office/powerpoint/2010/main" val="2361475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DFA31C-F0D3-834F-B7D3-F20946BD1CE1}"/>
              </a:ext>
            </a:extLst>
          </p:cNvPr>
          <p:cNvSpPr>
            <a:spLocks noGrp="1"/>
          </p:cNvSpPr>
          <p:nvPr>
            <p:ph type="dt" sz="half" idx="10"/>
          </p:nvPr>
        </p:nvSpPr>
        <p:spPr/>
        <p:txBody>
          <a:bodyPr/>
          <a:lstStyle/>
          <a:p>
            <a:r>
              <a:rPr lang="en-US"/>
              <a:t>‹#›</a:t>
            </a:r>
            <a:endParaRPr lang="en-US" dirty="0"/>
          </a:p>
        </p:txBody>
      </p:sp>
      <p:sp>
        <p:nvSpPr>
          <p:cNvPr id="8" name="Footer Placeholder 7">
            <a:extLst>
              <a:ext uri="{FF2B5EF4-FFF2-40B4-BE49-F238E27FC236}">
                <a16:creationId xmlns:a16="http://schemas.microsoft.com/office/drawing/2014/main" id="{15CFFAAE-E3E7-F842-8D62-FBC1B4BD1E47}"/>
              </a:ext>
            </a:extLst>
          </p:cNvPr>
          <p:cNvSpPr>
            <a:spLocks noGrp="1"/>
          </p:cNvSpPr>
          <p:nvPr>
            <p:ph type="ftr" sz="quarter" idx="11"/>
          </p:nvPr>
        </p:nvSpPr>
        <p:spPr/>
        <p:txBody>
          <a:bodyPr/>
          <a:lstStyle/>
          <a:p>
            <a:r>
              <a:rPr lang="en-US"/>
              <a:t>CC BY-NC-ND Pat Pannuto – Many slides adapted from Janarbek Matai</a:t>
            </a:r>
            <a:endParaRPr lang="en-US" dirty="0"/>
          </a:p>
        </p:txBody>
      </p:sp>
    </p:spTree>
    <p:extLst>
      <p:ext uri="{BB962C8B-B14F-4D97-AF65-F5344CB8AC3E}">
        <p14:creationId xmlns:p14="http://schemas.microsoft.com/office/powerpoint/2010/main" val="251997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07D01-F95C-3F47-AD72-B2D5CE0F2AC3}"/>
              </a:ext>
            </a:extLst>
          </p:cNvPr>
          <p:cNvSpPr>
            <a:spLocks noGrp="1"/>
          </p:cNvSpPr>
          <p:nvPr>
            <p:ph type="dt" sz="half" idx="10"/>
          </p:nvPr>
        </p:nvSpPr>
        <p:spPr/>
        <p:txBody>
          <a:bodyPr/>
          <a:lstStyle/>
          <a:p>
            <a:r>
              <a:rPr lang="en-US"/>
              <a:t>‹#›</a:t>
            </a:r>
            <a:endParaRPr lang="en-US" dirty="0"/>
          </a:p>
        </p:txBody>
      </p:sp>
      <p:sp>
        <p:nvSpPr>
          <p:cNvPr id="8" name="Footer Placeholder 7">
            <a:extLst>
              <a:ext uri="{FF2B5EF4-FFF2-40B4-BE49-F238E27FC236}">
                <a16:creationId xmlns:a16="http://schemas.microsoft.com/office/drawing/2014/main" id="{92309120-E64E-2645-811C-3C75E6842A07}"/>
              </a:ext>
            </a:extLst>
          </p:cNvPr>
          <p:cNvSpPr>
            <a:spLocks noGrp="1"/>
          </p:cNvSpPr>
          <p:nvPr>
            <p:ph type="ftr" sz="quarter" idx="11"/>
          </p:nvPr>
        </p:nvSpPr>
        <p:spPr/>
        <p:txBody>
          <a:bodyPr/>
          <a:lstStyle/>
          <a:p>
            <a:r>
              <a:rPr lang="en-US"/>
              <a:t>CC BY-NC-ND Pat Pannuto – Many slides adapted from Janarbek Matai</a:t>
            </a:r>
            <a:endParaRPr lang="en-US" dirty="0"/>
          </a:p>
        </p:txBody>
      </p:sp>
    </p:spTree>
    <p:extLst>
      <p:ext uri="{BB962C8B-B14F-4D97-AF65-F5344CB8AC3E}">
        <p14:creationId xmlns:p14="http://schemas.microsoft.com/office/powerpoint/2010/main" val="2777224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Slide Number Placeholder 5">
            <a:extLst>
              <a:ext uri="{FF2B5EF4-FFF2-40B4-BE49-F238E27FC236}">
                <a16:creationId xmlns:a16="http://schemas.microsoft.com/office/drawing/2014/main" id="{C4572777-4A4A-5E46-9687-6493DC1CD0C3}"/>
              </a:ext>
            </a:extLst>
          </p:cNvPr>
          <p:cNvSpPr>
            <a:spLocks noGrp="1"/>
          </p:cNvSpPr>
          <p:nvPr>
            <p:ph type="sldNum" sz="quarter" idx="12"/>
          </p:nvPr>
        </p:nvSpPr>
        <p:spPr>
          <a:xfrm>
            <a:off x="9753600" y="6356351"/>
            <a:ext cx="1828800" cy="365125"/>
          </a:xfrm>
          <a:prstGeom prst="rect">
            <a:avLst/>
          </a:prstGeom>
        </p:spPr>
        <p:txBody>
          <a:bodyPr/>
          <a:lstStyle>
            <a:lvl1pPr algn="r">
              <a:defRPr sz="1067">
                <a:solidFill>
                  <a:schemeClr val="bg1">
                    <a:lumMod val="50000"/>
                  </a:schemeClr>
                </a:solidFill>
                <a:latin typeface="Seravek" panose="020B0503040000020004" pitchFamily="34" charset="0"/>
              </a:defRPr>
            </a:lvl1pPr>
          </a:lstStyle>
          <a:p>
            <a:fld id="{434A358D-2637-E146-A3BD-05BD470B507B}" type="slidenum">
              <a:rPr lang="en-US" smtClean="0"/>
              <a:pPr/>
              <a:t>‹#›</a:t>
            </a:fld>
            <a:endParaRPr lang="en-US"/>
          </a:p>
        </p:txBody>
      </p:sp>
    </p:spTree>
    <p:extLst>
      <p:ext uri="{BB962C8B-B14F-4D97-AF65-F5344CB8AC3E}">
        <p14:creationId xmlns:p14="http://schemas.microsoft.com/office/powerpoint/2010/main" val="57720080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667"/>
            </a:lvl1pPr>
            <a:lvl2pPr>
              <a:defRPr sz="2400"/>
            </a:lvl2pPr>
            <a:lvl3pPr>
              <a:defRPr sz="2133"/>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753600" y="6356351"/>
            <a:ext cx="1828800" cy="365125"/>
          </a:xfrm>
          <a:prstGeom prst="rect">
            <a:avLst/>
          </a:prstGeom>
        </p:spPr>
        <p:txBody>
          <a:bodyPr/>
          <a:lstStyle>
            <a:lvl1pPr>
              <a:defRPr sz="1067">
                <a:solidFill>
                  <a:schemeClr val="bg1">
                    <a:lumMod val="50000"/>
                  </a:schemeClr>
                </a:solidFill>
                <a:latin typeface="Seravek" panose="020B0503040000020004" pitchFamily="34" charset="0"/>
              </a:defRPr>
            </a:lvl1pPr>
          </a:lstStyle>
          <a:p>
            <a:pPr algn="r"/>
            <a:fld id="{434A358D-2637-E146-A3BD-05BD470B507B}" type="slidenum">
              <a:rPr lang="en-US" smtClean="0"/>
              <a:pPr algn="r"/>
              <a:t>‹#›</a:t>
            </a:fld>
            <a:endParaRPr lang="en-US" dirty="0"/>
          </a:p>
        </p:txBody>
      </p:sp>
    </p:spTree>
    <p:extLst>
      <p:ext uri="{BB962C8B-B14F-4D97-AF65-F5344CB8AC3E}">
        <p14:creationId xmlns:p14="http://schemas.microsoft.com/office/powerpoint/2010/main" val="31474898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7D90D492-3C35-6140-A490-D4E4524E8341}"/>
              </a:ext>
            </a:extLst>
          </p:cNvPr>
          <p:cNvSpPr>
            <a:spLocks noGrp="1"/>
          </p:cNvSpPr>
          <p:nvPr>
            <p:ph type="dt" sz="half" idx="10"/>
          </p:nvPr>
        </p:nvSpPr>
        <p:spPr>
          <a:xfrm>
            <a:off x="609600" y="6356351"/>
            <a:ext cx="1828800" cy="365125"/>
          </a:xfrm>
          <a:prstGeom prst="rect">
            <a:avLst/>
          </a:prstGeom>
        </p:spPr>
        <p:txBody>
          <a:bodyPr/>
          <a:lstStyle/>
          <a:p>
            <a:endParaRPr lang="en-US" dirty="0"/>
          </a:p>
        </p:txBody>
      </p:sp>
      <p:sp>
        <p:nvSpPr>
          <p:cNvPr id="8" name="Footer Placeholder 4">
            <a:extLst>
              <a:ext uri="{FF2B5EF4-FFF2-40B4-BE49-F238E27FC236}">
                <a16:creationId xmlns:a16="http://schemas.microsoft.com/office/drawing/2014/main" id="{CC6C4AAE-B307-424A-A75E-4853479EAB91}"/>
              </a:ext>
            </a:extLst>
          </p:cNvPr>
          <p:cNvSpPr>
            <a:spLocks noGrp="1"/>
          </p:cNvSpPr>
          <p:nvPr>
            <p:ph type="ftr" sz="quarter" idx="11"/>
          </p:nvPr>
        </p:nvSpPr>
        <p:spPr>
          <a:xfrm>
            <a:off x="2438400" y="6356351"/>
            <a:ext cx="73152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709E335-1AA7-FA41-9501-17A49EB0B9C6}"/>
              </a:ext>
            </a:extLst>
          </p:cNvPr>
          <p:cNvSpPr>
            <a:spLocks noGrp="1"/>
          </p:cNvSpPr>
          <p:nvPr>
            <p:ph type="sldNum" sz="quarter" idx="12"/>
          </p:nvPr>
        </p:nvSpPr>
        <p:spPr>
          <a:xfrm>
            <a:off x="9753600" y="6356351"/>
            <a:ext cx="1828800" cy="365125"/>
          </a:xfrm>
          <a:prstGeom prst="rect">
            <a:avLst/>
          </a:prstGeom>
        </p:spPr>
        <p:txBody>
          <a:bodyPr/>
          <a:lstStyle/>
          <a:p>
            <a:fld id="{434A358D-2637-E146-A3BD-05BD470B507B}" type="slidenum">
              <a:rPr lang="en-US" smtClean="0"/>
              <a:t>‹#›</a:t>
            </a:fld>
            <a:endParaRPr lang="en-US"/>
          </a:p>
        </p:txBody>
      </p:sp>
    </p:spTree>
    <p:extLst>
      <p:ext uri="{BB962C8B-B14F-4D97-AF65-F5344CB8AC3E}">
        <p14:creationId xmlns:p14="http://schemas.microsoft.com/office/powerpoint/2010/main" val="224335435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67"/>
            </a:lvl1pPr>
            <a:lvl2pPr>
              <a:defRPr sz="2400"/>
            </a:lvl2pPr>
            <a:lvl3pPr>
              <a:defRPr sz="2133"/>
            </a:lvl3pPr>
            <a:lvl4pPr>
              <a:defRPr sz="1867"/>
            </a:lvl4pPr>
            <a:lvl5pPr>
              <a:defRPr sz="18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667"/>
            </a:lvl1pPr>
            <a:lvl2pPr>
              <a:defRPr sz="2400"/>
            </a:lvl2pPr>
            <a:lvl3pPr>
              <a:defRPr sz="2133"/>
            </a:lvl3pPr>
            <a:lvl4pPr>
              <a:defRPr sz="1867"/>
            </a:lvl4pPr>
            <a:lvl5pPr>
              <a:defRPr sz="18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FB9610D1-8575-AB46-B049-9F20775D2604}"/>
              </a:ext>
            </a:extLst>
          </p:cNvPr>
          <p:cNvSpPr>
            <a:spLocks noGrp="1"/>
          </p:cNvSpPr>
          <p:nvPr>
            <p:ph type="dt" sz="half" idx="10"/>
          </p:nvPr>
        </p:nvSpPr>
        <p:spPr>
          <a:xfrm>
            <a:off x="609600" y="6356351"/>
            <a:ext cx="1828800" cy="365125"/>
          </a:xfrm>
          <a:prstGeom prst="rect">
            <a:avLst/>
          </a:prstGeom>
        </p:spPr>
        <p:txBody>
          <a:bodyPr/>
          <a:lstStyle/>
          <a:p>
            <a:endParaRPr lang="en-US" dirty="0"/>
          </a:p>
        </p:txBody>
      </p:sp>
      <p:sp>
        <p:nvSpPr>
          <p:cNvPr id="9" name="Footer Placeholder 4">
            <a:extLst>
              <a:ext uri="{FF2B5EF4-FFF2-40B4-BE49-F238E27FC236}">
                <a16:creationId xmlns:a16="http://schemas.microsoft.com/office/drawing/2014/main" id="{D0FB2F4A-4C90-3743-8169-93ED0319710A}"/>
              </a:ext>
            </a:extLst>
          </p:cNvPr>
          <p:cNvSpPr>
            <a:spLocks noGrp="1"/>
          </p:cNvSpPr>
          <p:nvPr>
            <p:ph type="ftr" sz="quarter" idx="11"/>
          </p:nvPr>
        </p:nvSpPr>
        <p:spPr>
          <a:xfrm>
            <a:off x="2438400" y="6356351"/>
            <a:ext cx="7315200" cy="365125"/>
          </a:xfrm>
          <a:prstGeom prst="rect">
            <a:avLst/>
          </a:prstGeom>
        </p:spPr>
        <p:txBody>
          <a:bodyPr/>
          <a:lstStyle/>
          <a:p>
            <a:endParaRPr lang="en-US" dirty="0"/>
          </a:p>
        </p:txBody>
      </p:sp>
      <p:sp>
        <p:nvSpPr>
          <p:cNvPr id="10" name="Slide Number Placeholder 5">
            <a:extLst>
              <a:ext uri="{FF2B5EF4-FFF2-40B4-BE49-F238E27FC236}">
                <a16:creationId xmlns:a16="http://schemas.microsoft.com/office/drawing/2014/main" id="{DFCD5224-4A6F-7E42-8B00-754543E307E5}"/>
              </a:ext>
            </a:extLst>
          </p:cNvPr>
          <p:cNvSpPr>
            <a:spLocks noGrp="1"/>
          </p:cNvSpPr>
          <p:nvPr>
            <p:ph type="sldNum" sz="quarter" idx="12"/>
          </p:nvPr>
        </p:nvSpPr>
        <p:spPr>
          <a:xfrm>
            <a:off x="9753600" y="6356351"/>
            <a:ext cx="1828800" cy="365125"/>
          </a:xfrm>
          <a:prstGeom prst="rect">
            <a:avLst/>
          </a:prstGeom>
        </p:spPr>
        <p:txBody>
          <a:bodyPr/>
          <a:lstStyle/>
          <a:p>
            <a:fld id="{434A358D-2637-E146-A3BD-05BD470B507B}" type="slidenum">
              <a:rPr lang="en-US" smtClean="0"/>
              <a:t>‹#›</a:t>
            </a:fld>
            <a:endParaRPr lang="en-US"/>
          </a:p>
        </p:txBody>
      </p:sp>
    </p:spTree>
    <p:extLst>
      <p:ext uri="{BB962C8B-B14F-4D97-AF65-F5344CB8AC3E}">
        <p14:creationId xmlns:p14="http://schemas.microsoft.com/office/powerpoint/2010/main" val="57637068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AF704055-4553-CE4A-BD00-69B83A2CAF98}"/>
              </a:ext>
            </a:extLst>
          </p:cNvPr>
          <p:cNvSpPr>
            <a:spLocks noGrp="1"/>
          </p:cNvSpPr>
          <p:nvPr>
            <p:ph type="dt" sz="half" idx="10"/>
          </p:nvPr>
        </p:nvSpPr>
        <p:spPr>
          <a:xfrm>
            <a:off x="609600" y="6356351"/>
            <a:ext cx="1828800" cy="365125"/>
          </a:xfrm>
          <a:prstGeom prst="rect">
            <a:avLst/>
          </a:prstGeom>
        </p:spPr>
        <p:txBody>
          <a:bodyPr/>
          <a:lstStyle/>
          <a:p>
            <a:endParaRPr lang="en-US" dirty="0"/>
          </a:p>
        </p:txBody>
      </p:sp>
      <p:sp>
        <p:nvSpPr>
          <p:cNvPr id="11" name="Footer Placeholder 4">
            <a:extLst>
              <a:ext uri="{FF2B5EF4-FFF2-40B4-BE49-F238E27FC236}">
                <a16:creationId xmlns:a16="http://schemas.microsoft.com/office/drawing/2014/main" id="{E83D365A-DB80-F940-96DB-1EACDDE96197}"/>
              </a:ext>
            </a:extLst>
          </p:cNvPr>
          <p:cNvSpPr>
            <a:spLocks noGrp="1"/>
          </p:cNvSpPr>
          <p:nvPr>
            <p:ph type="ftr" sz="quarter" idx="11"/>
          </p:nvPr>
        </p:nvSpPr>
        <p:spPr>
          <a:xfrm>
            <a:off x="2438400" y="6356351"/>
            <a:ext cx="7315200" cy="365125"/>
          </a:xfrm>
          <a:prstGeom prst="rect">
            <a:avLst/>
          </a:prstGeom>
        </p:spPr>
        <p:txBody>
          <a:bodyPr/>
          <a:lstStyle/>
          <a:p>
            <a:endParaRPr lang="en-US" dirty="0"/>
          </a:p>
        </p:txBody>
      </p:sp>
      <p:sp>
        <p:nvSpPr>
          <p:cNvPr id="12" name="Slide Number Placeholder 5">
            <a:extLst>
              <a:ext uri="{FF2B5EF4-FFF2-40B4-BE49-F238E27FC236}">
                <a16:creationId xmlns:a16="http://schemas.microsoft.com/office/drawing/2014/main" id="{E5607E39-4347-5B4A-B770-0DD134FAEFB7}"/>
              </a:ext>
            </a:extLst>
          </p:cNvPr>
          <p:cNvSpPr>
            <a:spLocks noGrp="1"/>
          </p:cNvSpPr>
          <p:nvPr>
            <p:ph type="sldNum" sz="quarter" idx="12"/>
          </p:nvPr>
        </p:nvSpPr>
        <p:spPr>
          <a:xfrm>
            <a:off x="9753600" y="6356351"/>
            <a:ext cx="1828800" cy="365125"/>
          </a:xfrm>
          <a:prstGeom prst="rect">
            <a:avLst/>
          </a:prstGeom>
        </p:spPr>
        <p:txBody>
          <a:bodyPr/>
          <a:lstStyle/>
          <a:p>
            <a:fld id="{434A358D-2637-E146-A3BD-05BD470B507B}" type="slidenum">
              <a:rPr lang="en-US" smtClean="0"/>
              <a:t>‹#›</a:t>
            </a:fld>
            <a:endParaRPr lang="en-US"/>
          </a:p>
        </p:txBody>
      </p:sp>
    </p:spTree>
    <p:extLst>
      <p:ext uri="{BB962C8B-B14F-4D97-AF65-F5344CB8AC3E}">
        <p14:creationId xmlns:p14="http://schemas.microsoft.com/office/powerpoint/2010/main" val="322110471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64675029-3143-A94C-8B1D-21D4E52FE782}"/>
              </a:ext>
            </a:extLst>
          </p:cNvPr>
          <p:cNvSpPr>
            <a:spLocks noGrp="1"/>
          </p:cNvSpPr>
          <p:nvPr>
            <p:ph type="dt" sz="half" idx="10"/>
          </p:nvPr>
        </p:nvSpPr>
        <p:spPr>
          <a:xfrm>
            <a:off x="609600" y="6356351"/>
            <a:ext cx="1828800" cy="365125"/>
          </a:xfrm>
          <a:prstGeom prst="rect">
            <a:avLst/>
          </a:prstGeom>
        </p:spPr>
        <p:txBody>
          <a:bodyPr/>
          <a:lstStyle/>
          <a:p>
            <a:endParaRPr lang="en-US" dirty="0"/>
          </a:p>
        </p:txBody>
      </p:sp>
      <p:sp>
        <p:nvSpPr>
          <p:cNvPr id="7" name="Footer Placeholder 4">
            <a:extLst>
              <a:ext uri="{FF2B5EF4-FFF2-40B4-BE49-F238E27FC236}">
                <a16:creationId xmlns:a16="http://schemas.microsoft.com/office/drawing/2014/main" id="{A3155C7B-EEBB-EB4E-B209-F75E02BBD71E}"/>
              </a:ext>
            </a:extLst>
          </p:cNvPr>
          <p:cNvSpPr>
            <a:spLocks noGrp="1"/>
          </p:cNvSpPr>
          <p:nvPr>
            <p:ph type="ftr" sz="quarter" idx="11"/>
          </p:nvPr>
        </p:nvSpPr>
        <p:spPr>
          <a:xfrm>
            <a:off x="2438400" y="6356351"/>
            <a:ext cx="7315200" cy="365125"/>
          </a:xfrm>
          <a:prstGeom prst="rect">
            <a:avLst/>
          </a:prstGeom>
        </p:spPr>
        <p:txBody>
          <a:bodyPr/>
          <a:lstStyle/>
          <a:p>
            <a:endParaRPr lang="en-US" dirty="0"/>
          </a:p>
        </p:txBody>
      </p:sp>
      <p:sp>
        <p:nvSpPr>
          <p:cNvPr id="8" name="Slide Number Placeholder 5">
            <a:extLst>
              <a:ext uri="{FF2B5EF4-FFF2-40B4-BE49-F238E27FC236}">
                <a16:creationId xmlns:a16="http://schemas.microsoft.com/office/drawing/2014/main" id="{C89E46ED-F1B0-814C-AC67-EA5B8178EF1A}"/>
              </a:ext>
            </a:extLst>
          </p:cNvPr>
          <p:cNvSpPr>
            <a:spLocks noGrp="1"/>
          </p:cNvSpPr>
          <p:nvPr>
            <p:ph type="sldNum" sz="quarter" idx="12"/>
          </p:nvPr>
        </p:nvSpPr>
        <p:spPr>
          <a:xfrm>
            <a:off x="9753600" y="6356351"/>
            <a:ext cx="1828800" cy="365125"/>
          </a:xfrm>
          <a:prstGeom prst="rect">
            <a:avLst/>
          </a:prstGeom>
        </p:spPr>
        <p:txBody>
          <a:bodyPr/>
          <a:lstStyle/>
          <a:p>
            <a:fld id="{434A358D-2637-E146-A3BD-05BD470B507B}" type="slidenum">
              <a:rPr lang="en-US" smtClean="0"/>
              <a:t>‹#›</a:t>
            </a:fld>
            <a:endParaRPr lang="en-US"/>
          </a:p>
        </p:txBody>
      </p:sp>
    </p:spTree>
    <p:extLst>
      <p:ext uri="{BB962C8B-B14F-4D97-AF65-F5344CB8AC3E}">
        <p14:creationId xmlns:p14="http://schemas.microsoft.com/office/powerpoint/2010/main" val="313331606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21C401B-7C0E-E444-BADB-CC660E2C1404}"/>
              </a:ext>
            </a:extLst>
          </p:cNvPr>
          <p:cNvSpPr>
            <a:spLocks noGrp="1"/>
          </p:cNvSpPr>
          <p:nvPr>
            <p:ph type="dt" sz="half" idx="10"/>
          </p:nvPr>
        </p:nvSpPr>
        <p:spPr>
          <a:xfrm>
            <a:off x="609600" y="6356351"/>
            <a:ext cx="1828800" cy="365125"/>
          </a:xfrm>
          <a:prstGeom prst="rect">
            <a:avLst/>
          </a:prstGeom>
        </p:spPr>
        <p:txBody>
          <a:bodyPr/>
          <a:lstStyle/>
          <a:p>
            <a:endParaRPr lang="en-US" dirty="0"/>
          </a:p>
        </p:txBody>
      </p:sp>
      <p:sp>
        <p:nvSpPr>
          <p:cNvPr id="6" name="Footer Placeholder 4">
            <a:extLst>
              <a:ext uri="{FF2B5EF4-FFF2-40B4-BE49-F238E27FC236}">
                <a16:creationId xmlns:a16="http://schemas.microsoft.com/office/drawing/2014/main" id="{C2896AC9-2C80-FF43-A95D-51A3A63AFBB3}"/>
              </a:ext>
            </a:extLst>
          </p:cNvPr>
          <p:cNvSpPr>
            <a:spLocks noGrp="1"/>
          </p:cNvSpPr>
          <p:nvPr>
            <p:ph type="ftr" sz="quarter" idx="11"/>
          </p:nvPr>
        </p:nvSpPr>
        <p:spPr>
          <a:xfrm>
            <a:off x="2438400" y="6356351"/>
            <a:ext cx="7315200" cy="365125"/>
          </a:xfrm>
          <a:prstGeom prst="rect">
            <a:avLst/>
          </a:prstGeom>
        </p:spPr>
        <p:txBody>
          <a:bodyPr/>
          <a:lstStyle/>
          <a:p>
            <a:endParaRPr lang="en-US" dirty="0"/>
          </a:p>
        </p:txBody>
      </p:sp>
      <p:sp>
        <p:nvSpPr>
          <p:cNvPr id="7" name="Slide Number Placeholder 5">
            <a:extLst>
              <a:ext uri="{FF2B5EF4-FFF2-40B4-BE49-F238E27FC236}">
                <a16:creationId xmlns:a16="http://schemas.microsoft.com/office/drawing/2014/main" id="{3FCCD2CB-EB09-BA40-9D81-DC6FB39E727C}"/>
              </a:ext>
            </a:extLst>
          </p:cNvPr>
          <p:cNvSpPr>
            <a:spLocks noGrp="1"/>
          </p:cNvSpPr>
          <p:nvPr>
            <p:ph type="sldNum" sz="quarter" idx="12"/>
          </p:nvPr>
        </p:nvSpPr>
        <p:spPr>
          <a:xfrm>
            <a:off x="9753600" y="6356351"/>
            <a:ext cx="1828800" cy="365125"/>
          </a:xfrm>
          <a:prstGeom prst="rect">
            <a:avLst/>
          </a:prstGeom>
        </p:spPr>
        <p:txBody>
          <a:bodyPr/>
          <a:lstStyle/>
          <a:p>
            <a:fld id="{434A358D-2637-E146-A3BD-05BD470B507B}" type="slidenum">
              <a:rPr lang="en-US" smtClean="0"/>
              <a:t>‹#›</a:t>
            </a:fld>
            <a:endParaRPr lang="en-US"/>
          </a:p>
        </p:txBody>
      </p:sp>
    </p:spTree>
    <p:extLst>
      <p:ext uri="{BB962C8B-B14F-4D97-AF65-F5344CB8AC3E}">
        <p14:creationId xmlns:p14="http://schemas.microsoft.com/office/powerpoint/2010/main" val="210141036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Date Placeholder 3">
            <a:extLst>
              <a:ext uri="{FF2B5EF4-FFF2-40B4-BE49-F238E27FC236}">
                <a16:creationId xmlns:a16="http://schemas.microsoft.com/office/drawing/2014/main" id="{B2DD9B4D-F163-014F-8ED8-845E708A9039}"/>
              </a:ext>
            </a:extLst>
          </p:cNvPr>
          <p:cNvSpPr>
            <a:spLocks noGrp="1"/>
          </p:cNvSpPr>
          <p:nvPr>
            <p:ph type="dt" sz="half" idx="10"/>
          </p:nvPr>
        </p:nvSpPr>
        <p:spPr>
          <a:xfrm>
            <a:off x="609600" y="6356351"/>
            <a:ext cx="1828800" cy="365125"/>
          </a:xfrm>
          <a:prstGeom prst="rect">
            <a:avLst/>
          </a:prstGeom>
        </p:spPr>
        <p:txBody>
          <a:bodyPr/>
          <a:lstStyle/>
          <a:p>
            <a:endParaRPr lang="en-US" dirty="0"/>
          </a:p>
        </p:txBody>
      </p:sp>
      <p:sp>
        <p:nvSpPr>
          <p:cNvPr id="9" name="Footer Placeholder 4">
            <a:extLst>
              <a:ext uri="{FF2B5EF4-FFF2-40B4-BE49-F238E27FC236}">
                <a16:creationId xmlns:a16="http://schemas.microsoft.com/office/drawing/2014/main" id="{9E974937-96AC-5149-B2CB-A59A28979E35}"/>
              </a:ext>
            </a:extLst>
          </p:cNvPr>
          <p:cNvSpPr>
            <a:spLocks noGrp="1"/>
          </p:cNvSpPr>
          <p:nvPr>
            <p:ph type="ftr" sz="quarter" idx="11"/>
          </p:nvPr>
        </p:nvSpPr>
        <p:spPr>
          <a:xfrm>
            <a:off x="2438400" y="6356351"/>
            <a:ext cx="7315200" cy="365125"/>
          </a:xfrm>
          <a:prstGeom prst="rect">
            <a:avLst/>
          </a:prstGeom>
        </p:spPr>
        <p:txBody>
          <a:bodyPr/>
          <a:lstStyle/>
          <a:p>
            <a:endParaRPr lang="en-US" dirty="0"/>
          </a:p>
        </p:txBody>
      </p:sp>
      <p:sp>
        <p:nvSpPr>
          <p:cNvPr id="10" name="Slide Number Placeholder 5">
            <a:extLst>
              <a:ext uri="{FF2B5EF4-FFF2-40B4-BE49-F238E27FC236}">
                <a16:creationId xmlns:a16="http://schemas.microsoft.com/office/drawing/2014/main" id="{8DF458A9-4B46-E345-9B79-76C2A7977D55}"/>
              </a:ext>
            </a:extLst>
          </p:cNvPr>
          <p:cNvSpPr>
            <a:spLocks noGrp="1"/>
          </p:cNvSpPr>
          <p:nvPr>
            <p:ph type="sldNum" sz="quarter" idx="12"/>
          </p:nvPr>
        </p:nvSpPr>
        <p:spPr>
          <a:xfrm>
            <a:off x="9753600" y="6356351"/>
            <a:ext cx="1828800" cy="365125"/>
          </a:xfrm>
          <a:prstGeom prst="rect">
            <a:avLst/>
          </a:prstGeom>
        </p:spPr>
        <p:txBody>
          <a:bodyPr/>
          <a:lstStyle/>
          <a:p>
            <a:fld id="{434A358D-2637-E146-A3BD-05BD470B507B}" type="slidenum">
              <a:rPr lang="en-US" smtClean="0"/>
              <a:t>‹#›</a:t>
            </a:fld>
            <a:endParaRPr lang="en-US"/>
          </a:p>
        </p:txBody>
      </p:sp>
    </p:spTree>
    <p:extLst>
      <p:ext uri="{BB962C8B-B14F-4D97-AF65-F5344CB8AC3E}">
        <p14:creationId xmlns:p14="http://schemas.microsoft.com/office/powerpoint/2010/main" val="21476375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94180"/>
          </a:xfrm>
        </p:spPr>
        <p:txBody>
          <a:bodyPr/>
          <a:lstStyle>
            <a:lvl1pPr>
              <a:defRPr b="1">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838200" y="1355558"/>
            <a:ext cx="10515600" cy="48214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flipH="1">
            <a:off x="0" y="1259306"/>
            <a:ext cx="12192000" cy="0"/>
          </a:xfrm>
          <a:prstGeom prst="line">
            <a:avLst/>
          </a:prstGeom>
          <a:ln w="63500" cap="rnd">
            <a:gradFill flip="none" rotWithShape="1">
              <a:gsLst>
                <a:gs pos="36000">
                  <a:schemeClr val="accent1">
                    <a:lumMod val="40000"/>
                    <a:lumOff val="60000"/>
                  </a:schemeClr>
                </a:gs>
                <a:gs pos="46000">
                  <a:schemeClr val="accent1">
                    <a:lumMod val="95000"/>
                    <a:lumOff val="5000"/>
                  </a:schemeClr>
                </a:gs>
                <a:gs pos="100000">
                  <a:schemeClr val="accent1">
                    <a:lumMod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74D4C65B-51D7-BD4E-B108-B908FDC1EDA1}"/>
              </a:ext>
            </a:extLst>
          </p:cNvPr>
          <p:cNvSpPr>
            <a:spLocks noGrp="1"/>
          </p:cNvSpPr>
          <p:nvPr>
            <p:ph type="ftr" sz="quarter" idx="11"/>
          </p:nvPr>
        </p:nvSpPr>
        <p:spPr/>
        <p:txBody>
          <a:bodyPr/>
          <a:lstStyle/>
          <a:p>
            <a:r>
              <a:rPr lang="en-US"/>
              <a:t>CC BY-NC-ND Pat Pannuto – Many slides adapted from Janarbek Matai</a:t>
            </a:r>
            <a:endParaRPr lang="en-US" dirty="0"/>
          </a:p>
        </p:txBody>
      </p:sp>
      <p:sp>
        <p:nvSpPr>
          <p:cNvPr id="10" name="Date Placeholder 8">
            <a:extLst>
              <a:ext uri="{FF2B5EF4-FFF2-40B4-BE49-F238E27FC236}">
                <a16:creationId xmlns:a16="http://schemas.microsoft.com/office/drawing/2014/main" id="{86C6FFCA-EDF3-5E41-83E0-2A3F42DF7AC3}"/>
              </a:ext>
            </a:extLst>
          </p:cNvPr>
          <p:cNvSpPr>
            <a:spLocks noGrp="1"/>
          </p:cNvSpPr>
          <p:nvPr>
            <p:ph type="dt" sz="half" idx="12"/>
          </p:nvPr>
        </p:nvSpPr>
        <p:spPr>
          <a:xfrm>
            <a:off x="8680094" y="6356350"/>
            <a:ext cx="2743200" cy="365125"/>
          </a:xfrm>
        </p:spPr>
        <p:txBody>
          <a:bodyPr/>
          <a:lstStyle/>
          <a:p>
            <a:r>
              <a:rPr lang="en-US"/>
              <a:t>‹#›</a:t>
            </a:r>
            <a:endParaRPr lang="en-US" dirty="0"/>
          </a:p>
        </p:txBody>
      </p:sp>
    </p:spTree>
    <p:extLst>
      <p:ext uri="{BB962C8B-B14F-4D97-AF65-F5344CB8AC3E}">
        <p14:creationId xmlns:p14="http://schemas.microsoft.com/office/powerpoint/2010/main" val="3454861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Date Placeholder 3">
            <a:extLst>
              <a:ext uri="{FF2B5EF4-FFF2-40B4-BE49-F238E27FC236}">
                <a16:creationId xmlns:a16="http://schemas.microsoft.com/office/drawing/2014/main" id="{2D43B3DF-3445-5A45-801B-EF85DE4CC074}"/>
              </a:ext>
            </a:extLst>
          </p:cNvPr>
          <p:cNvSpPr>
            <a:spLocks noGrp="1"/>
          </p:cNvSpPr>
          <p:nvPr>
            <p:ph type="dt" sz="half" idx="10"/>
          </p:nvPr>
        </p:nvSpPr>
        <p:spPr>
          <a:xfrm>
            <a:off x="609600" y="6356351"/>
            <a:ext cx="1828800" cy="365125"/>
          </a:xfrm>
          <a:prstGeom prst="rect">
            <a:avLst/>
          </a:prstGeom>
        </p:spPr>
        <p:txBody>
          <a:bodyPr/>
          <a:lstStyle/>
          <a:p>
            <a:endParaRPr lang="en-US" dirty="0"/>
          </a:p>
        </p:txBody>
      </p:sp>
      <p:sp>
        <p:nvSpPr>
          <p:cNvPr id="9" name="Footer Placeholder 4">
            <a:extLst>
              <a:ext uri="{FF2B5EF4-FFF2-40B4-BE49-F238E27FC236}">
                <a16:creationId xmlns:a16="http://schemas.microsoft.com/office/drawing/2014/main" id="{165D21F3-C9F8-2242-904F-71160484CBD9}"/>
              </a:ext>
            </a:extLst>
          </p:cNvPr>
          <p:cNvSpPr>
            <a:spLocks noGrp="1"/>
          </p:cNvSpPr>
          <p:nvPr>
            <p:ph type="ftr" sz="quarter" idx="11"/>
          </p:nvPr>
        </p:nvSpPr>
        <p:spPr>
          <a:xfrm>
            <a:off x="2438400" y="6356351"/>
            <a:ext cx="7315200" cy="365125"/>
          </a:xfrm>
          <a:prstGeom prst="rect">
            <a:avLst/>
          </a:prstGeom>
        </p:spPr>
        <p:txBody>
          <a:bodyPr/>
          <a:lstStyle/>
          <a:p>
            <a:endParaRPr lang="en-US" dirty="0"/>
          </a:p>
        </p:txBody>
      </p:sp>
      <p:sp>
        <p:nvSpPr>
          <p:cNvPr id="10" name="Slide Number Placeholder 5">
            <a:extLst>
              <a:ext uri="{FF2B5EF4-FFF2-40B4-BE49-F238E27FC236}">
                <a16:creationId xmlns:a16="http://schemas.microsoft.com/office/drawing/2014/main" id="{7A3B284C-BE3B-CB47-A4C4-C74DAB43FE65}"/>
              </a:ext>
            </a:extLst>
          </p:cNvPr>
          <p:cNvSpPr>
            <a:spLocks noGrp="1"/>
          </p:cNvSpPr>
          <p:nvPr>
            <p:ph type="sldNum" sz="quarter" idx="12"/>
          </p:nvPr>
        </p:nvSpPr>
        <p:spPr>
          <a:xfrm>
            <a:off x="9753600" y="6356351"/>
            <a:ext cx="1828800" cy="365125"/>
          </a:xfrm>
          <a:prstGeom prst="rect">
            <a:avLst/>
          </a:prstGeom>
        </p:spPr>
        <p:txBody>
          <a:bodyPr/>
          <a:lstStyle/>
          <a:p>
            <a:fld id="{434A358D-2637-E146-A3BD-05BD470B507B}" type="slidenum">
              <a:rPr lang="en-US" smtClean="0"/>
              <a:t>‹#›</a:t>
            </a:fld>
            <a:endParaRPr lang="en-US"/>
          </a:p>
        </p:txBody>
      </p:sp>
    </p:spTree>
    <p:extLst>
      <p:ext uri="{BB962C8B-B14F-4D97-AF65-F5344CB8AC3E}">
        <p14:creationId xmlns:p14="http://schemas.microsoft.com/office/powerpoint/2010/main" val="208909156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0ECF384-0116-E146-807C-7D27516A35FB}"/>
              </a:ext>
            </a:extLst>
          </p:cNvPr>
          <p:cNvSpPr>
            <a:spLocks noGrp="1"/>
          </p:cNvSpPr>
          <p:nvPr>
            <p:ph type="dt" sz="half" idx="10"/>
          </p:nvPr>
        </p:nvSpPr>
        <p:spPr>
          <a:xfrm>
            <a:off x="609600" y="6356351"/>
            <a:ext cx="1828800" cy="365125"/>
          </a:xfrm>
          <a:prstGeom prst="rect">
            <a:avLst/>
          </a:prstGeom>
        </p:spPr>
        <p:txBody>
          <a:bodyPr/>
          <a:lstStyle/>
          <a:p>
            <a:endParaRPr lang="en-US" dirty="0"/>
          </a:p>
        </p:txBody>
      </p:sp>
      <p:sp>
        <p:nvSpPr>
          <p:cNvPr id="8" name="Footer Placeholder 4">
            <a:extLst>
              <a:ext uri="{FF2B5EF4-FFF2-40B4-BE49-F238E27FC236}">
                <a16:creationId xmlns:a16="http://schemas.microsoft.com/office/drawing/2014/main" id="{1BB7AD98-776F-3947-BFA5-6D2C92B88259}"/>
              </a:ext>
            </a:extLst>
          </p:cNvPr>
          <p:cNvSpPr>
            <a:spLocks noGrp="1"/>
          </p:cNvSpPr>
          <p:nvPr>
            <p:ph type="ftr" sz="quarter" idx="11"/>
          </p:nvPr>
        </p:nvSpPr>
        <p:spPr>
          <a:xfrm>
            <a:off x="2438400" y="6356351"/>
            <a:ext cx="73152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63906A0A-210E-6748-8016-E3630E05C4B0}"/>
              </a:ext>
            </a:extLst>
          </p:cNvPr>
          <p:cNvSpPr>
            <a:spLocks noGrp="1"/>
          </p:cNvSpPr>
          <p:nvPr>
            <p:ph type="sldNum" sz="quarter" idx="12"/>
          </p:nvPr>
        </p:nvSpPr>
        <p:spPr>
          <a:xfrm>
            <a:off x="9753600" y="6356351"/>
            <a:ext cx="1828800" cy="365125"/>
          </a:xfrm>
          <a:prstGeom prst="rect">
            <a:avLst/>
          </a:prstGeom>
        </p:spPr>
        <p:txBody>
          <a:bodyPr/>
          <a:lstStyle/>
          <a:p>
            <a:fld id="{434A358D-2637-E146-A3BD-05BD470B507B}" type="slidenum">
              <a:rPr lang="en-US" smtClean="0"/>
              <a:t>‹#›</a:t>
            </a:fld>
            <a:endParaRPr lang="en-US"/>
          </a:p>
        </p:txBody>
      </p:sp>
    </p:spTree>
    <p:extLst>
      <p:ext uri="{BB962C8B-B14F-4D97-AF65-F5344CB8AC3E}">
        <p14:creationId xmlns:p14="http://schemas.microsoft.com/office/powerpoint/2010/main" val="49987769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4D55C5F-A3A2-2F46-BFA5-1790D45A5394}"/>
              </a:ext>
            </a:extLst>
          </p:cNvPr>
          <p:cNvSpPr>
            <a:spLocks noGrp="1"/>
          </p:cNvSpPr>
          <p:nvPr>
            <p:ph type="dt" sz="half" idx="10"/>
          </p:nvPr>
        </p:nvSpPr>
        <p:spPr>
          <a:xfrm>
            <a:off x="609600" y="6356351"/>
            <a:ext cx="1828800" cy="365125"/>
          </a:xfrm>
          <a:prstGeom prst="rect">
            <a:avLst/>
          </a:prstGeom>
        </p:spPr>
        <p:txBody>
          <a:bodyPr/>
          <a:lstStyle/>
          <a:p>
            <a:endParaRPr lang="en-US" dirty="0"/>
          </a:p>
        </p:txBody>
      </p:sp>
      <p:sp>
        <p:nvSpPr>
          <p:cNvPr id="8" name="Footer Placeholder 4">
            <a:extLst>
              <a:ext uri="{FF2B5EF4-FFF2-40B4-BE49-F238E27FC236}">
                <a16:creationId xmlns:a16="http://schemas.microsoft.com/office/drawing/2014/main" id="{2E430760-1803-504E-8ED3-E14B566F8537}"/>
              </a:ext>
            </a:extLst>
          </p:cNvPr>
          <p:cNvSpPr>
            <a:spLocks noGrp="1"/>
          </p:cNvSpPr>
          <p:nvPr>
            <p:ph type="ftr" sz="quarter" idx="11"/>
          </p:nvPr>
        </p:nvSpPr>
        <p:spPr>
          <a:xfrm>
            <a:off x="2438400" y="6356351"/>
            <a:ext cx="73152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1385345D-1434-9241-B289-7C6DB4B3A7ED}"/>
              </a:ext>
            </a:extLst>
          </p:cNvPr>
          <p:cNvSpPr>
            <a:spLocks noGrp="1"/>
          </p:cNvSpPr>
          <p:nvPr>
            <p:ph type="sldNum" sz="quarter" idx="12"/>
          </p:nvPr>
        </p:nvSpPr>
        <p:spPr>
          <a:xfrm>
            <a:off x="9753600" y="6356351"/>
            <a:ext cx="1828800" cy="365125"/>
          </a:xfrm>
          <a:prstGeom prst="rect">
            <a:avLst/>
          </a:prstGeom>
        </p:spPr>
        <p:txBody>
          <a:bodyPr/>
          <a:lstStyle/>
          <a:p>
            <a:fld id="{434A358D-2637-E146-A3BD-05BD470B507B}" type="slidenum">
              <a:rPr lang="en-US" smtClean="0"/>
              <a:t>‹#›</a:t>
            </a:fld>
            <a:endParaRPr lang="en-US"/>
          </a:p>
        </p:txBody>
      </p:sp>
    </p:spTree>
    <p:extLst>
      <p:ext uri="{BB962C8B-B14F-4D97-AF65-F5344CB8AC3E}">
        <p14:creationId xmlns:p14="http://schemas.microsoft.com/office/powerpoint/2010/main" val="3648716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76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812800" y="14478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4478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11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ooter Placeholder 7">
            <a:extLst>
              <a:ext uri="{FF2B5EF4-FFF2-40B4-BE49-F238E27FC236}">
                <a16:creationId xmlns:a16="http://schemas.microsoft.com/office/drawing/2014/main" id="{D7B0A711-0380-804C-B14C-0450DA3A9091}"/>
              </a:ext>
            </a:extLst>
          </p:cNvPr>
          <p:cNvSpPr>
            <a:spLocks noGrp="1"/>
          </p:cNvSpPr>
          <p:nvPr>
            <p:ph type="ftr" sz="quarter" idx="11"/>
          </p:nvPr>
        </p:nvSpPr>
        <p:spPr/>
        <p:txBody>
          <a:bodyPr/>
          <a:lstStyle/>
          <a:p>
            <a:r>
              <a:rPr lang="en-US"/>
              <a:t>CC BY-NC-ND Pat Pannuto – Many slides adapted from Janarbek Matai</a:t>
            </a:r>
            <a:endParaRPr lang="en-US" dirty="0"/>
          </a:p>
        </p:txBody>
      </p:sp>
      <p:sp>
        <p:nvSpPr>
          <p:cNvPr id="9" name="Date Placeholder 8">
            <a:extLst>
              <a:ext uri="{FF2B5EF4-FFF2-40B4-BE49-F238E27FC236}">
                <a16:creationId xmlns:a16="http://schemas.microsoft.com/office/drawing/2014/main" id="{18913A74-7D1C-E243-85CF-9088E15F0974}"/>
              </a:ext>
            </a:extLst>
          </p:cNvPr>
          <p:cNvSpPr txBox="1">
            <a:spLocks/>
          </p:cNvSpPr>
          <p:nvPr userDrawn="1"/>
        </p:nvSpPr>
        <p:spPr>
          <a:xfrm>
            <a:off x="8680094" y="6356350"/>
            <a:ext cx="2743200" cy="365125"/>
          </a:xfrm>
          <a:prstGeom prst="rect">
            <a:avLst/>
          </a:prstGeom>
        </p:spPr>
        <p:txBody>
          <a:bodyPr anchor="ctr"/>
          <a:lstStyle>
            <a:defPPr>
              <a:defRPr lang="en-US"/>
            </a:defPPr>
            <a:lvl1pPr marL="0" algn="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EBDC7C-A47F-5F41-8035-8BFEDB51C087}" type="slidenum">
              <a:rPr lang="en-US" smtClean="0"/>
              <a:pPr/>
              <a:t>‹#›</a:t>
            </a:fld>
            <a:endParaRPr lang="en-US" dirty="0"/>
          </a:p>
        </p:txBody>
      </p:sp>
    </p:spTree>
    <p:extLst>
      <p:ext uri="{BB962C8B-B14F-4D97-AF65-F5344CB8AC3E}">
        <p14:creationId xmlns:p14="http://schemas.microsoft.com/office/powerpoint/2010/main" val="3822145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6B86E59F-AF85-F448-8B0C-934CB3A75764}"/>
              </a:ext>
            </a:extLst>
          </p:cNvPr>
          <p:cNvSpPr>
            <a:spLocks noGrp="1"/>
          </p:cNvSpPr>
          <p:nvPr>
            <p:ph type="ftr" sz="quarter" idx="11"/>
          </p:nvPr>
        </p:nvSpPr>
        <p:spPr/>
        <p:txBody>
          <a:bodyPr/>
          <a:lstStyle/>
          <a:p>
            <a:r>
              <a:rPr lang="en-US"/>
              <a:t>CC BY-NC-ND Pat Pannuto – Many slides adapted from Janarbek Matai</a:t>
            </a:r>
            <a:endParaRPr lang="en-US" dirty="0"/>
          </a:p>
        </p:txBody>
      </p:sp>
      <p:sp>
        <p:nvSpPr>
          <p:cNvPr id="10" name="Date Placeholder 8">
            <a:extLst>
              <a:ext uri="{FF2B5EF4-FFF2-40B4-BE49-F238E27FC236}">
                <a16:creationId xmlns:a16="http://schemas.microsoft.com/office/drawing/2014/main" id="{6842B363-B29B-1F45-B0F2-B76D13307FBB}"/>
              </a:ext>
            </a:extLst>
          </p:cNvPr>
          <p:cNvSpPr txBox="1">
            <a:spLocks/>
          </p:cNvSpPr>
          <p:nvPr userDrawn="1"/>
        </p:nvSpPr>
        <p:spPr>
          <a:xfrm>
            <a:off x="8680094" y="6356350"/>
            <a:ext cx="2743200" cy="365125"/>
          </a:xfrm>
          <a:prstGeom prst="rect">
            <a:avLst/>
          </a:prstGeom>
        </p:spPr>
        <p:txBody>
          <a:bodyPr anchor="ctr"/>
          <a:lstStyle>
            <a:defPPr>
              <a:defRPr lang="en-US"/>
            </a:defPPr>
            <a:lvl1pPr marL="0" algn="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EBDC7C-A47F-5F41-8035-8BFEDB51C087}" type="slidenum">
              <a:rPr lang="en-US" smtClean="0"/>
              <a:pPr/>
              <a:t>‹#›</a:t>
            </a:fld>
            <a:endParaRPr lang="en-US" dirty="0"/>
          </a:p>
        </p:txBody>
      </p:sp>
    </p:spTree>
    <p:extLst>
      <p:ext uri="{BB962C8B-B14F-4D97-AF65-F5344CB8AC3E}">
        <p14:creationId xmlns:p14="http://schemas.microsoft.com/office/powerpoint/2010/main" val="1084224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559ED38E-53D6-354A-BB9B-F6A1EC038AD3}"/>
              </a:ext>
            </a:extLst>
          </p:cNvPr>
          <p:cNvSpPr>
            <a:spLocks noGrp="1"/>
          </p:cNvSpPr>
          <p:nvPr>
            <p:ph type="ftr" sz="quarter" idx="11"/>
          </p:nvPr>
        </p:nvSpPr>
        <p:spPr/>
        <p:txBody>
          <a:bodyPr/>
          <a:lstStyle/>
          <a:p>
            <a:r>
              <a:rPr lang="en-US"/>
              <a:t>CC BY-NC-ND Pat Pannuto – Many slides adapted from Janarbek Matai</a:t>
            </a:r>
            <a:endParaRPr lang="en-US" dirty="0"/>
          </a:p>
        </p:txBody>
      </p:sp>
      <p:sp>
        <p:nvSpPr>
          <p:cNvPr id="12" name="Date Placeholder 8">
            <a:extLst>
              <a:ext uri="{FF2B5EF4-FFF2-40B4-BE49-F238E27FC236}">
                <a16:creationId xmlns:a16="http://schemas.microsoft.com/office/drawing/2014/main" id="{5B448ACD-0AD1-214D-8E0B-EBE27709172F}"/>
              </a:ext>
            </a:extLst>
          </p:cNvPr>
          <p:cNvSpPr txBox="1">
            <a:spLocks/>
          </p:cNvSpPr>
          <p:nvPr userDrawn="1"/>
        </p:nvSpPr>
        <p:spPr>
          <a:xfrm>
            <a:off x="8680094" y="6356350"/>
            <a:ext cx="2743200" cy="365125"/>
          </a:xfrm>
          <a:prstGeom prst="rect">
            <a:avLst/>
          </a:prstGeom>
        </p:spPr>
        <p:txBody>
          <a:bodyPr anchor="ctr"/>
          <a:lstStyle>
            <a:defPPr>
              <a:defRPr lang="en-US"/>
            </a:defPPr>
            <a:lvl1pPr marL="0" algn="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EBDC7C-A47F-5F41-8035-8BFEDB51C087}" type="slidenum">
              <a:rPr lang="en-US" smtClean="0"/>
              <a:pPr/>
              <a:t>‹#›</a:t>
            </a:fld>
            <a:endParaRPr lang="en-US" dirty="0"/>
          </a:p>
        </p:txBody>
      </p:sp>
    </p:spTree>
    <p:extLst>
      <p:ext uri="{BB962C8B-B14F-4D97-AF65-F5344CB8AC3E}">
        <p14:creationId xmlns:p14="http://schemas.microsoft.com/office/powerpoint/2010/main" val="3348168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1286A2F-1924-A144-9FCB-FD2FD92F8528}"/>
              </a:ext>
            </a:extLst>
          </p:cNvPr>
          <p:cNvSpPr>
            <a:spLocks noGrp="1"/>
          </p:cNvSpPr>
          <p:nvPr>
            <p:ph type="dt" sz="half" idx="10"/>
          </p:nvPr>
        </p:nvSpPr>
        <p:spPr/>
        <p:txBody>
          <a:bodyPr/>
          <a:lstStyle/>
          <a:p>
            <a:r>
              <a:rPr lang="en-US"/>
              <a:t>‹#›</a:t>
            </a:r>
            <a:endParaRPr lang="en-US" dirty="0"/>
          </a:p>
        </p:txBody>
      </p:sp>
      <p:sp>
        <p:nvSpPr>
          <p:cNvPr id="7" name="Footer Placeholder 6">
            <a:extLst>
              <a:ext uri="{FF2B5EF4-FFF2-40B4-BE49-F238E27FC236}">
                <a16:creationId xmlns:a16="http://schemas.microsoft.com/office/drawing/2014/main" id="{3753F6AC-417A-0B4C-8E27-A0C50BB6B37A}"/>
              </a:ext>
            </a:extLst>
          </p:cNvPr>
          <p:cNvSpPr>
            <a:spLocks noGrp="1"/>
          </p:cNvSpPr>
          <p:nvPr>
            <p:ph type="ftr" sz="quarter" idx="11"/>
          </p:nvPr>
        </p:nvSpPr>
        <p:spPr/>
        <p:txBody>
          <a:bodyPr/>
          <a:lstStyle/>
          <a:p>
            <a:r>
              <a:rPr lang="en-US"/>
              <a:t>CC BY-NC-ND Pat Pannuto – Many slides adapted from Janarbek Matai</a:t>
            </a:r>
            <a:endParaRPr lang="en-US" dirty="0"/>
          </a:p>
        </p:txBody>
      </p:sp>
    </p:spTree>
    <p:extLst>
      <p:ext uri="{BB962C8B-B14F-4D97-AF65-F5344CB8AC3E}">
        <p14:creationId xmlns:p14="http://schemas.microsoft.com/office/powerpoint/2010/main" val="2014378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D28224C-A0FA-9A44-BB73-CDF8442B69C6}"/>
              </a:ext>
            </a:extLst>
          </p:cNvPr>
          <p:cNvSpPr>
            <a:spLocks noGrp="1"/>
          </p:cNvSpPr>
          <p:nvPr>
            <p:ph type="dt" sz="half" idx="10"/>
          </p:nvPr>
        </p:nvSpPr>
        <p:spPr/>
        <p:txBody>
          <a:bodyPr/>
          <a:lstStyle/>
          <a:p>
            <a:r>
              <a:rPr lang="en-US"/>
              <a:t>‹#›</a:t>
            </a:r>
            <a:endParaRPr lang="en-US" dirty="0"/>
          </a:p>
        </p:txBody>
      </p:sp>
      <p:sp>
        <p:nvSpPr>
          <p:cNvPr id="6" name="Footer Placeholder 5">
            <a:extLst>
              <a:ext uri="{FF2B5EF4-FFF2-40B4-BE49-F238E27FC236}">
                <a16:creationId xmlns:a16="http://schemas.microsoft.com/office/drawing/2014/main" id="{7A6D22A2-58F1-7E43-9B62-15D0352122D5}"/>
              </a:ext>
            </a:extLst>
          </p:cNvPr>
          <p:cNvSpPr>
            <a:spLocks noGrp="1"/>
          </p:cNvSpPr>
          <p:nvPr>
            <p:ph type="ftr" sz="quarter" idx="11"/>
          </p:nvPr>
        </p:nvSpPr>
        <p:spPr/>
        <p:txBody>
          <a:bodyPr/>
          <a:lstStyle/>
          <a:p>
            <a:r>
              <a:rPr lang="en-US"/>
              <a:t>CC BY-NC-ND Pat Pannuto – Many slides adapted from Janarbek Matai</a:t>
            </a:r>
            <a:endParaRPr lang="en-US" dirty="0"/>
          </a:p>
        </p:txBody>
      </p:sp>
    </p:spTree>
    <p:extLst>
      <p:ext uri="{BB962C8B-B14F-4D97-AF65-F5344CB8AC3E}">
        <p14:creationId xmlns:p14="http://schemas.microsoft.com/office/powerpoint/2010/main" val="2619411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7E12B223-DBA0-E144-AD8D-5772035E17C3}"/>
              </a:ext>
            </a:extLst>
          </p:cNvPr>
          <p:cNvSpPr>
            <a:spLocks noGrp="1"/>
          </p:cNvSpPr>
          <p:nvPr>
            <p:ph type="dt" sz="half" idx="10"/>
          </p:nvPr>
        </p:nvSpPr>
        <p:spPr/>
        <p:txBody>
          <a:bodyPr/>
          <a:lstStyle/>
          <a:p>
            <a:r>
              <a:rPr lang="en-US"/>
              <a:t>‹#›</a:t>
            </a:r>
            <a:endParaRPr lang="en-US" dirty="0"/>
          </a:p>
        </p:txBody>
      </p:sp>
      <p:sp>
        <p:nvSpPr>
          <p:cNvPr id="9" name="Footer Placeholder 8">
            <a:extLst>
              <a:ext uri="{FF2B5EF4-FFF2-40B4-BE49-F238E27FC236}">
                <a16:creationId xmlns:a16="http://schemas.microsoft.com/office/drawing/2014/main" id="{3DABAF3F-AC90-DF44-903C-6E91839D8F8D}"/>
              </a:ext>
            </a:extLst>
          </p:cNvPr>
          <p:cNvSpPr>
            <a:spLocks noGrp="1"/>
          </p:cNvSpPr>
          <p:nvPr>
            <p:ph type="ftr" sz="quarter" idx="11"/>
          </p:nvPr>
        </p:nvSpPr>
        <p:spPr/>
        <p:txBody>
          <a:bodyPr/>
          <a:lstStyle/>
          <a:p>
            <a:r>
              <a:rPr lang="en-US"/>
              <a:t>CC BY-NC-ND Pat Pannuto – Many slides adapted from Janarbek Matai</a:t>
            </a:r>
            <a:endParaRPr lang="en-US" dirty="0"/>
          </a:p>
        </p:txBody>
      </p:sp>
    </p:spTree>
    <p:extLst>
      <p:ext uri="{BB962C8B-B14F-4D97-AF65-F5344CB8AC3E}">
        <p14:creationId xmlns:p14="http://schemas.microsoft.com/office/powerpoint/2010/main" val="2562811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C5792683-F5CE-9044-8864-84A24FDC42ED}"/>
              </a:ext>
            </a:extLst>
          </p:cNvPr>
          <p:cNvSpPr>
            <a:spLocks noGrp="1"/>
          </p:cNvSpPr>
          <p:nvPr>
            <p:ph type="dt" sz="half" idx="10"/>
          </p:nvPr>
        </p:nvSpPr>
        <p:spPr/>
        <p:txBody>
          <a:bodyPr/>
          <a:lstStyle/>
          <a:p>
            <a:r>
              <a:rPr lang="en-US"/>
              <a:t>‹#›</a:t>
            </a:r>
            <a:endParaRPr lang="en-US" dirty="0"/>
          </a:p>
        </p:txBody>
      </p:sp>
      <p:sp>
        <p:nvSpPr>
          <p:cNvPr id="9" name="Footer Placeholder 8">
            <a:extLst>
              <a:ext uri="{FF2B5EF4-FFF2-40B4-BE49-F238E27FC236}">
                <a16:creationId xmlns:a16="http://schemas.microsoft.com/office/drawing/2014/main" id="{AE89A12A-EA99-3940-B40E-C58E02FEE4CE}"/>
              </a:ext>
            </a:extLst>
          </p:cNvPr>
          <p:cNvSpPr>
            <a:spLocks noGrp="1"/>
          </p:cNvSpPr>
          <p:nvPr>
            <p:ph type="ftr" sz="quarter" idx="11"/>
          </p:nvPr>
        </p:nvSpPr>
        <p:spPr/>
        <p:txBody>
          <a:bodyPr/>
          <a:lstStyle/>
          <a:p>
            <a:r>
              <a:rPr lang="en-US"/>
              <a:t>CC BY-NC-ND Pat Pannuto – Many slides adapted from Janarbek Matai</a:t>
            </a:r>
            <a:endParaRPr lang="en-US" dirty="0"/>
          </a:p>
        </p:txBody>
      </p:sp>
    </p:spTree>
    <p:extLst>
      <p:ext uri="{BB962C8B-B14F-4D97-AF65-F5344CB8AC3E}">
        <p14:creationId xmlns:p14="http://schemas.microsoft.com/office/powerpoint/2010/main" val="3175691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i="1">
                <a:solidFill>
                  <a:schemeClr val="bg1">
                    <a:lumMod val="50000"/>
                  </a:schemeClr>
                </a:solidFill>
              </a:defRPr>
            </a:lvl1pPr>
          </a:lstStyle>
          <a:p>
            <a:r>
              <a:rPr lang="en-US"/>
              <a:t>CC BY-NC-ND Pat Pannuto – Many slides adapted from Janarbek Matai</a:t>
            </a:r>
            <a:endParaRPr lang="en-US" dirty="0"/>
          </a:p>
        </p:txBody>
      </p:sp>
      <p:sp>
        <p:nvSpPr>
          <p:cNvPr id="7" name="Date Placeholder 6">
            <a:extLst>
              <a:ext uri="{FF2B5EF4-FFF2-40B4-BE49-F238E27FC236}">
                <a16:creationId xmlns:a16="http://schemas.microsoft.com/office/drawing/2014/main" id="{9B117B32-CADA-3645-B72F-CFAAA9FB5A62}"/>
              </a:ext>
            </a:extLst>
          </p:cNvPr>
          <p:cNvSpPr>
            <a:spLocks noGrp="1"/>
          </p:cNvSpPr>
          <p:nvPr>
            <p:ph type="dt" sz="half" idx="2"/>
          </p:nvPr>
        </p:nvSpPr>
        <p:spPr>
          <a:xfrm>
            <a:off x="8680094" y="6356350"/>
            <a:ext cx="2743200" cy="365125"/>
          </a:xfrm>
          <a:prstGeom prst="rect">
            <a:avLst/>
          </a:prstGeom>
        </p:spPr>
        <p:txBody>
          <a:bodyPr anchor="ctr"/>
          <a:lstStyle>
            <a:lvl1pPr algn="r">
              <a:defRPr sz="1000">
                <a:solidFill>
                  <a:schemeClr val="bg1">
                    <a:lumMod val="50000"/>
                  </a:schemeClr>
                </a:solidFill>
              </a:defRPr>
            </a:lvl1pPr>
          </a:lstStyle>
          <a:p>
            <a:r>
              <a:rPr lang="en-US"/>
              <a:t>‹#›</a:t>
            </a:r>
            <a:endParaRPr lang="en-US" dirty="0"/>
          </a:p>
        </p:txBody>
      </p:sp>
    </p:spTree>
    <p:extLst>
      <p:ext uri="{BB962C8B-B14F-4D97-AF65-F5344CB8AC3E}">
        <p14:creationId xmlns:p14="http://schemas.microsoft.com/office/powerpoint/2010/main" val="251037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id="{88CC42EC-C98A-FE47-B592-F95CE2262A20}"/>
              </a:ext>
            </a:extLst>
          </p:cNvPr>
          <p:cNvSpPr txBox="1"/>
          <p:nvPr userDrawn="1"/>
        </p:nvSpPr>
        <p:spPr>
          <a:xfrm>
            <a:off x="609600" y="6356351"/>
            <a:ext cx="1828800" cy="256545"/>
          </a:xfrm>
          <a:prstGeom prst="rect">
            <a:avLst/>
          </a:prstGeom>
          <a:noFill/>
        </p:spPr>
        <p:txBody>
          <a:bodyPr wrap="square" rtlCol="0">
            <a:spAutoFit/>
          </a:bodyPr>
          <a:lstStyle/>
          <a:p>
            <a:r>
              <a:rPr lang="en-US" sz="1067" dirty="0">
                <a:solidFill>
                  <a:schemeClr val="bg1">
                    <a:lumMod val="85000"/>
                  </a:schemeClr>
                </a:solidFill>
                <a:latin typeface="Seravek Light"/>
                <a:cs typeface="Seravek Light"/>
              </a:rPr>
              <a:t>CSE 141</a:t>
            </a:r>
          </a:p>
        </p:txBody>
      </p:sp>
      <p:sp>
        <p:nvSpPr>
          <p:cNvPr id="14" name="TextBox 13">
            <a:extLst>
              <a:ext uri="{FF2B5EF4-FFF2-40B4-BE49-F238E27FC236}">
                <a16:creationId xmlns:a16="http://schemas.microsoft.com/office/drawing/2014/main" id="{23F0F259-830B-E146-B0E4-F0EC83060318}"/>
              </a:ext>
            </a:extLst>
          </p:cNvPr>
          <p:cNvSpPr txBox="1"/>
          <p:nvPr userDrawn="1"/>
        </p:nvSpPr>
        <p:spPr>
          <a:xfrm>
            <a:off x="2438400" y="6356351"/>
            <a:ext cx="7315200" cy="25654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067" b="0" i="0" dirty="0">
                <a:solidFill>
                  <a:schemeClr val="bg1">
                    <a:lumMod val="85000"/>
                  </a:schemeClr>
                </a:solidFill>
                <a:latin typeface="Seravek Light" panose="020B0503040000020004" pitchFamily="34" charset="0"/>
              </a:rPr>
              <a:t>CC BY-NC-ND Pat Pannuto – Many slides adapted from Dean Tullsen, Leo Porter, and the rest of the UCSD faculty.</a:t>
            </a:r>
          </a:p>
        </p:txBody>
      </p:sp>
      <p:sp>
        <p:nvSpPr>
          <p:cNvPr id="7" name="TextBox 6">
            <a:extLst>
              <a:ext uri="{FF2B5EF4-FFF2-40B4-BE49-F238E27FC236}">
                <a16:creationId xmlns:a16="http://schemas.microsoft.com/office/drawing/2014/main" id="{7C59EACD-CCCA-DE4A-B39A-8FE7354620FF}"/>
              </a:ext>
            </a:extLst>
          </p:cNvPr>
          <p:cNvSpPr txBox="1"/>
          <p:nvPr userDrawn="1"/>
        </p:nvSpPr>
        <p:spPr>
          <a:xfrm>
            <a:off x="9753600" y="6356351"/>
            <a:ext cx="1828800" cy="256545"/>
          </a:xfrm>
          <a:prstGeom prst="rect">
            <a:avLst/>
          </a:prstGeom>
          <a:noFill/>
        </p:spPr>
        <p:txBody>
          <a:bodyPr wrap="square" rtlCol="0">
            <a:spAutoFit/>
          </a:bodyPr>
          <a:lstStyle/>
          <a:p>
            <a:pPr algn="r"/>
            <a:fld id="{A28544E5-0E72-914D-A1A7-64FF8162874E}" type="slidenum">
              <a:rPr lang="en-US" sz="1067" smtClean="0">
                <a:solidFill>
                  <a:schemeClr val="bg1">
                    <a:lumMod val="85000"/>
                  </a:schemeClr>
                </a:solidFill>
                <a:latin typeface="Seravek Light"/>
                <a:cs typeface="Seravek Light"/>
              </a:rPr>
              <a:t>‹#›</a:t>
            </a:fld>
            <a:endParaRPr lang="en-US" sz="1067" dirty="0">
              <a:solidFill>
                <a:schemeClr val="bg1">
                  <a:lumMod val="85000"/>
                </a:schemeClr>
              </a:solidFill>
              <a:latin typeface="Seravek Light"/>
              <a:cs typeface="Seravek Light"/>
            </a:endParaRPr>
          </a:p>
        </p:txBody>
      </p:sp>
    </p:spTree>
    <p:extLst>
      <p:ext uri="{BB962C8B-B14F-4D97-AF65-F5344CB8AC3E}">
        <p14:creationId xmlns:p14="http://schemas.microsoft.com/office/powerpoint/2010/main" val="33005488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hf sldNum="0" hdr="0" ftr="0" dt="0"/>
  <p:txStyles>
    <p:titleStyle>
      <a:lvl1pPr algn="l" defTabSz="609585" rtl="0" eaLnBrk="1" latinLnBrk="0" hangingPunct="1">
        <a:spcBef>
          <a:spcPct val="0"/>
        </a:spcBef>
        <a:buNone/>
        <a:defRPr sz="3200" b="0" i="0" kern="1200">
          <a:solidFill>
            <a:srgbClr val="4F81BD"/>
          </a:solidFill>
          <a:latin typeface="Seravek Medium" panose="020B0503040000020004" pitchFamily="34" charset="0"/>
          <a:ea typeface="+mj-ea"/>
          <a:cs typeface="Seravek Medium" panose="020B0503040000020004" pitchFamily="34" charset="0"/>
        </a:defRPr>
      </a:lvl1pPr>
    </p:titleStyle>
    <p:bodyStyle>
      <a:lvl1pPr marL="457189" indent="-457189" algn="l" defTabSz="609585" rtl="0" eaLnBrk="1" latinLnBrk="0" hangingPunct="1">
        <a:spcBef>
          <a:spcPct val="20000"/>
        </a:spcBef>
        <a:buFont typeface="Arial"/>
        <a:buChar char="•"/>
        <a:defRPr sz="2667" kern="1200">
          <a:solidFill>
            <a:schemeClr val="tx1"/>
          </a:solidFill>
          <a:latin typeface="Seravek Light"/>
          <a:ea typeface="+mn-ea"/>
          <a:cs typeface="Seravek Light"/>
        </a:defRPr>
      </a:lvl1pPr>
      <a:lvl2pPr marL="990575" indent="-380990" algn="l" defTabSz="609585" rtl="0" eaLnBrk="1" latinLnBrk="0" hangingPunct="1">
        <a:spcBef>
          <a:spcPct val="20000"/>
        </a:spcBef>
        <a:buFont typeface="Arial"/>
        <a:buChar char="–"/>
        <a:defRPr sz="2400" b="0" kern="1200">
          <a:solidFill>
            <a:schemeClr val="tx1"/>
          </a:solidFill>
          <a:latin typeface="Seravek ExtraLight"/>
          <a:ea typeface="+mn-ea"/>
          <a:cs typeface="Seravek ExtraLight"/>
        </a:defRPr>
      </a:lvl2pPr>
      <a:lvl3pPr marL="1523962" indent="-304792" algn="l" defTabSz="609585" rtl="0" eaLnBrk="1" latinLnBrk="0" hangingPunct="1">
        <a:spcBef>
          <a:spcPct val="20000"/>
        </a:spcBef>
        <a:buFont typeface="Arial"/>
        <a:buChar char="•"/>
        <a:defRPr sz="2133" kern="1200">
          <a:solidFill>
            <a:schemeClr val="tx1"/>
          </a:solidFill>
          <a:latin typeface="Seravek ExtraLight"/>
          <a:ea typeface="+mn-ea"/>
          <a:cs typeface="Seravek ExtraLight"/>
        </a:defRPr>
      </a:lvl3pPr>
      <a:lvl4pPr marL="2133547" indent="-304792" algn="l" defTabSz="609585" rtl="0" eaLnBrk="1" latinLnBrk="0" hangingPunct="1">
        <a:spcBef>
          <a:spcPct val="20000"/>
        </a:spcBef>
        <a:buFont typeface="Arial"/>
        <a:buChar char="–"/>
        <a:defRPr sz="1867" kern="1200">
          <a:solidFill>
            <a:schemeClr val="tx1"/>
          </a:solidFill>
          <a:latin typeface="Seravek ExtraLight"/>
          <a:ea typeface="+mn-ea"/>
          <a:cs typeface="Seravek ExtraLight"/>
        </a:defRPr>
      </a:lvl4pPr>
      <a:lvl5pPr marL="2743131" indent="-304792" algn="l" defTabSz="609585" rtl="0" eaLnBrk="1" latinLnBrk="0" hangingPunct="1">
        <a:spcBef>
          <a:spcPct val="20000"/>
        </a:spcBef>
        <a:buFont typeface="Arial"/>
        <a:buChar char="»"/>
        <a:defRPr sz="1867" kern="1200">
          <a:solidFill>
            <a:schemeClr val="tx1"/>
          </a:solidFill>
          <a:latin typeface="Seravek ExtraLight"/>
          <a:ea typeface="+mn-ea"/>
          <a:cs typeface="Seravek ExtraLigh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3" Type="http://schemas.openxmlformats.org/officeDocument/2006/relationships/tags" Target="../tags/tag5.xml"/><Relationship Id="rId21" Type="http://schemas.openxmlformats.org/officeDocument/2006/relationships/tags" Target="../tags/tag23.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notesSlide" Target="../notesSlides/notesSlide8.xml"/><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slideLayout" Target="../slideLayouts/slideLayout13.xml"/><Relationship Id="rId10" Type="http://schemas.openxmlformats.org/officeDocument/2006/relationships/tags" Target="../tags/tag12.xml"/><Relationship Id="rId19" Type="http://schemas.openxmlformats.org/officeDocument/2006/relationships/tags" Target="../tags/tag21.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s>
</file>

<file path=ppt/slides/_rels/slide1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www.aosabook.org/en/llvm.html" TargetMode="External"/><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gcc.gnu.org/onlinedocs/gcc/Optimize-Options.html"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tags" Target="../tags/tag42.xml"/><Relationship Id="rId3" Type="http://schemas.openxmlformats.org/officeDocument/2006/relationships/tags" Target="../tags/tag27.xml"/><Relationship Id="rId21" Type="http://schemas.openxmlformats.org/officeDocument/2006/relationships/tags" Target="../tags/tag45.xml"/><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tags" Target="../tags/tag41.xml"/><Relationship Id="rId2" Type="http://schemas.openxmlformats.org/officeDocument/2006/relationships/tags" Target="../tags/tag26.xml"/><Relationship Id="rId16" Type="http://schemas.openxmlformats.org/officeDocument/2006/relationships/tags" Target="../tags/tag40.xml"/><Relationship Id="rId20" Type="http://schemas.openxmlformats.org/officeDocument/2006/relationships/tags" Target="../tags/tag44.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tags" Target="../tags/tag39.xml"/><Relationship Id="rId23" Type="http://schemas.openxmlformats.org/officeDocument/2006/relationships/notesSlide" Target="../notesSlides/notesSlide9.xml"/><Relationship Id="rId10" Type="http://schemas.openxmlformats.org/officeDocument/2006/relationships/tags" Target="../tags/tag34.xml"/><Relationship Id="rId19" Type="http://schemas.openxmlformats.org/officeDocument/2006/relationships/tags" Target="../tags/tag43.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 Id="rId22"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tags" Target="../tags/tag58.xml"/><Relationship Id="rId18" Type="http://schemas.openxmlformats.org/officeDocument/2006/relationships/tags" Target="../tags/tag63.xml"/><Relationship Id="rId3" Type="http://schemas.openxmlformats.org/officeDocument/2006/relationships/tags" Target="../tags/tag48.xml"/><Relationship Id="rId21" Type="http://schemas.openxmlformats.org/officeDocument/2006/relationships/tags" Target="../tags/tag66.xml"/><Relationship Id="rId7" Type="http://schemas.openxmlformats.org/officeDocument/2006/relationships/tags" Target="../tags/tag52.xml"/><Relationship Id="rId12" Type="http://schemas.openxmlformats.org/officeDocument/2006/relationships/tags" Target="../tags/tag57.xml"/><Relationship Id="rId17" Type="http://schemas.openxmlformats.org/officeDocument/2006/relationships/tags" Target="../tags/tag62.xml"/><Relationship Id="rId2" Type="http://schemas.openxmlformats.org/officeDocument/2006/relationships/tags" Target="../tags/tag47.xml"/><Relationship Id="rId16" Type="http://schemas.openxmlformats.org/officeDocument/2006/relationships/tags" Target="../tags/tag61.xml"/><Relationship Id="rId20" Type="http://schemas.openxmlformats.org/officeDocument/2006/relationships/tags" Target="../tags/tag65.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tags" Target="../tags/tag56.xml"/><Relationship Id="rId24" Type="http://schemas.openxmlformats.org/officeDocument/2006/relationships/notesSlide" Target="../notesSlides/notesSlide10.xml"/><Relationship Id="rId5" Type="http://schemas.openxmlformats.org/officeDocument/2006/relationships/tags" Target="../tags/tag50.xml"/><Relationship Id="rId15" Type="http://schemas.openxmlformats.org/officeDocument/2006/relationships/tags" Target="../tags/tag60.xml"/><Relationship Id="rId23" Type="http://schemas.openxmlformats.org/officeDocument/2006/relationships/slideLayout" Target="../slideLayouts/slideLayout13.xml"/><Relationship Id="rId10" Type="http://schemas.openxmlformats.org/officeDocument/2006/relationships/tags" Target="../tags/tag55.xml"/><Relationship Id="rId19" Type="http://schemas.openxmlformats.org/officeDocument/2006/relationships/tags" Target="../tags/tag64.xml"/><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tags" Target="../tags/tag59.xml"/><Relationship Id="rId22" Type="http://schemas.openxmlformats.org/officeDocument/2006/relationships/tags" Target="../tags/tag67.xml"/></Relationships>
</file>

<file path=ppt/slides/_rels/slide14.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tags" Target="../tags/tag80.xml"/><Relationship Id="rId18" Type="http://schemas.openxmlformats.org/officeDocument/2006/relationships/tags" Target="../tags/tag85.xml"/><Relationship Id="rId3" Type="http://schemas.openxmlformats.org/officeDocument/2006/relationships/tags" Target="../tags/tag70.xml"/><Relationship Id="rId21" Type="http://schemas.openxmlformats.org/officeDocument/2006/relationships/tags" Target="../tags/tag88.xml"/><Relationship Id="rId7" Type="http://schemas.openxmlformats.org/officeDocument/2006/relationships/tags" Target="../tags/tag74.xml"/><Relationship Id="rId12" Type="http://schemas.openxmlformats.org/officeDocument/2006/relationships/tags" Target="../tags/tag79.xml"/><Relationship Id="rId17" Type="http://schemas.openxmlformats.org/officeDocument/2006/relationships/tags" Target="../tags/tag84.xml"/><Relationship Id="rId2" Type="http://schemas.openxmlformats.org/officeDocument/2006/relationships/tags" Target="../tags/tag69.xml"/><Relationship Id="rId16" Type="http://schemas.openxmlformats.org/officeDocument/2006/relationships/tags" Target="../tags/tag83.xml"/><Relationship Id="rId20" Type="http://schemas.openxmlformats.org/officeDocument/2006/relationships/tags" Target="../tags/tag87.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tags" Target="../tags/tag78.xml"/><Relationship Id="rId24" Type="http://schemas.openxmlformats.org/officeDocument/2006/relationships/notesSlide" Target="../notesSlides/notesSlide11.xml"/><Relationship Id="rId5" Type="http://schemas.openxmlformats.org/officeDocument/2006/relationships/tags" Target="../tags/tag72.xml"/><Relationship Id="rId15" Type="http://schemas.openxmlformats.org/officeDocument/2006/relationships/tags" Target="../tags/tag82.xml"/><Relationship Id="rId23" Type="http://schemas.openxmlformats.org/officeDocument/2006/relationships/slideLayout" Target="../slideLayouts/slideLayout13.xml"/><Relationship Id="rId10" Type="http://schemas.openxmlformats.org/officeDocument/2006/relationships/tags" Target="../tags/tag77.xml"/><Relationship Id="rId19" Type="http://schemas.openxmlformats.org/officeDocument/2006/relationships/tags" Target="../tags/tag86.xml"/><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tags" Target="../tags/tag81.xml"/><Relationship Id="rId22" Type="http://schemas.openxmlformats.org/officeDocument/2006/relationships/tags" Target="../tags/tag89.xml"/></Relationships>
</file>

<file path=ppt/slides/_rels/slide15.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tags" Target="../tags/tag102.xml"/><Relationship Id="rId18" Type="http://schemas.openxmlformats.org/officeDocument/2006/relationships/tags" Target="../tags/tag107.xml"/><Relationship Id="rId3" Type="http://schemas.openxmlformats.org/officeDocument/2006/relationships/tags" Target="../tags/tag92.xml"/><Relationship Id="rId21" Type="http://schemas.openxmlformats.org/officeDocument/2006/relationships/tags" Target="../tags/tag110.xml"/><Relationship Id="rId7" Type="http://schemas.openxmlformats.org/officeDocument/2006/relationships/tags" Target="../tags/tag96.xml"/><Relationship Id="rId12" Type="http://schemas.openxmlformats.org/officeDocument/2006/relationships/tags" Target="../tags/tag101.xml"/><Relationship Id="rId17" Type="http://schemas.openxmlformats.org/officeDocument/2006/relationships/tags" Target="../tags/tag106.xml"/><Relationship Id="rId2" Type="http://schemas.openxmlformats.org/officeDocument/2006/relationships/tags" Target="../tags/tag91.xml"/><Relationship Id="rId16" Type="http://schemas.openxmlformats.org/officeDocument/2006/relationships/tags" Target="../tags/tag105.xml"/><Relationship Id="rId20" Type="http://schemas.openxmlformats.org/officeDocument/2006/relationships/tags" Target="../tags/tag109.xml"/><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tags" Target="../tags/tag100.xml"/><Relationship Id="rId24" Type="http://schemas.openxmlformats.org/officeDocument/2006/relationships/notesSlide" Target="../notesSlides/notesSlide12.xml"/><Relationship Id="rId5" Type="http://schemas.openxmlformats.org/officeDocument/2006/relationships/tags" Target="../tags/tag94.xml"/><Relationship Id="rId15" Type="http://schemas.openxmlformats.org/officeDocument/2006/relationships/tags" Target="../tags/tag104.xml"/><Relationship Id="rId23" Type="http://schemas.openxmlformats.org/officeDocument/2006/relationships/slideLayout" Target="../slideLayouts/slideLayout13.xml"/><Relationship Id="rId10" Type="http://schemas.openxmlformats.org/officeDocument/2006/relationships/tags" Target="../tags/tag99.xml"/><Relationship Id="rId19" Type="http://schemas.openxmlformats.org/officeDocument/2006/relationships/tags" Target="../tags/tag108.xml"/><Relationship Id="rId4" Type="http://schemas.openxmlformats.org/officeDocument/2006/relationships/tags" Target="../tags/tag93.xml"/><Relationship Id="rId9" Type="http://schemas.openxmlformats.org/officeDocument/2006/relationships/tags" Target="../tags/tag98.xml"/><Relationship Id="rId14" Type="http://schemas.openxmlformats.org/officeDocument/2006/relationships/tags" Target="../tags/tag103.xml"/><Relationship Id="rId22" Type="http://schemas.openxmlformats.org/officeDocument/2006/relationships/tags" Target="../tags/tag111.xml"/></Relationships>
</file>

<file path=ppt/slides/_rels/slide16.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tags" Target="../tags/tag124.xml"/><Relationship Id="rId18" Type="http://schemas.openxmlformats.org/officeDocument/2006/relationships/tags" Target="../tags/tag129.xml"/><Relationship Id="rId3" Type="http://schemas.openxmlformats.org/officeDocument/2006/relationships/tags" Target="../tags/tag114.xml"/><Relationship Id="rId21" Type="http://schemas.openxmlformats.org/officeDocument/2006/relationships/tags" Target="../tags/tag132.xml"/><Relationship Id="rId7" Type="http://schemas.openxmlformats.org/officeDocument/2006/relationships/tags" Target="../tags/tag118.xml"/><Relationship Id="rId12" Type="http://schemas.openxmlformats.org/officeDocument/2006/relationships/tags" Target="../tags/tag123.xml"/><Relationship Id="rId17" Type="http://schemas.openxmlformats.org/officeDocument/2006/relationships/tags" Target="../tags/tag128.xml"/><Relationship Id="rId2" Type="http://schemas.openxmlformats.org/officeDocument/2006/relationships/tags" Target="../tags/tag113.xml"/><Relationship Id="rId16" Type="http://schemas.openxmlformats.org/officeDocument/2006/relationships/tags" Target="../tags/tag127.xml"/><Relationship Id="rId20" Type="http://schemas.openxmlformats.org/officeDocument/2006/relationships/tags" Target="../tags/tag131.xml"/><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tags" Target="../tags/tag122.xml"/><Relationship Id="rId24" Type="http://schemas.openxmlformats.org/officeDocument/2006/relationships/notesSlide" Target="../notesSlides/notesSlide13.xml"/><Relationship Id="rId5" Type="http://schemas.openxmlformats.org/officeDocument/2006/relationships/tags" Target="../tags/tag116.xml"/><Relationship Id="rId15" Type="http://schemas.openxmlformats.org/officeDocument/2006/relationships/tags" Target="../tags/tag126.xml"/><Relationship Id="rId23" Type="http://schemas.openxmlformats.org/officeDocument/2006/relationships/slideLayout" Target="../slideLayouts/slideLayout13.xml"/><Relationship Id="rId10" Type="http://schemas.openxmlformats.org/officeDocument/2006/relationships/tags" Target="../tags/tag121.xml"/><Relationship Id="rId19" Type="http://schemas.openxmlformats.org/officeDocument/2006/relationships/tags" Target="../tags/tag130.xml"/><Relationship Id="rId4" Type="http://schemas.openxmlformats.org/officeDocument/2006/relationships/tags" Target="../tags/tag115.xml"/><Relationship Id="rId9" Type="http://schemas.openxmlformats.org/officeDocument/2006/relationships/tags" Target="../tags/tag120.xml"/><Relationship Id="rId14" Type="http://schemas.openxmlformats.org/officeDocument/2006/relationships/tags" Target="../tags/tag125.xml"/><Relationship Id="rId22" Type="http://schemas.openxmlformats.org/officeDocument/2006/relationships/tags" Target="../tags/tag133.xml"/></Relationships>
</file>

<file path=ppt/slides/_rels/slide17.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tags" Target="../tags/tag146.xml"/><Relationship Id="rId18" Type="http://schemas.openxmlformats.org/officeDocument/2006/relationships/tags" Target="../tags/tag151.xml"/><Relationship Id="rId3" Type="http://schemas.openxmlformats.org/officeDocument/2006/relationships/tags" Target="../tags/tag136.xml"/><Relationship Id="rId21" Type="http://schemas.openxmlformats.org/officeDocument/2006/relationships/tags" Target="../tags/tag154.xml"/><Relationship Id="rId7" Type="http://schemas.openxmlformats.org/officeDocument/2006/relationships/tags" Target="../tags/tag140.xml"/><Relationship Id="rId12" Type="http://schemas.openxmlformats.org/officeDocument/2006/relationships/tags" Target="../tags/tag145.xml"/><Relationship Id="rId17" Type="http://schemas.openxmlformats.org/officeDocument/2006/relationships/tags" Target="../tags/tag150.xml"/><Relationship Id="rId2" Type="http://schemas.openxmlformats.org/officeDocument/2006/relationships/tags" Target="../tags/tag135.xml"/><Relationship Id="rId16" Type="http://schemas.openxmlformats.org/officeDocument/2006/relationships/tags" Target="../tags/tag149.xml"/><Relationship Id="rId20" Type="http://schemas.openxmlformats.org/officeDocument/2006/relationships/tags" Target="../tags/tag153.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tags" Target="../tags/tag144.xml"/><Relationship Id="rId24" Type="http://schemas.openxmlformats.org/officeDocument/2006/relationships/notesSlide" Target="../notesSlides/notesSlide14.xml"/><Relationship Id="rId5" Type="http://schemas.openxmlformats.org/officeDocument/2006/relationships/tags" Target="../tags/tag138.xml"/><Relationship Id="rId15" Type="http://schemas.openxmlformats.org/officeDocument/2006/relationships/tags" Target="../tags/tag148.xml"/><Relationship Id="rId23" Type="http://schemas.openxmlformats.org/officeDocument/2006/relationships/slideLayout" Target="../slideLayouts/slideLayout13.xml"/><Relationship Id="rId10" Type="http://schemas.openxmlformats.org/officeDocument/2006/relationships/tags" Target="../tags/tag143.xml"/><Relationship Id="rId19" Type="http://schemas.openxmlformats.org/officeDocument/2006/relationships/tags" Target="../tags/tag152.xml"/><Relationship Id="rId4" Type="http://schemas.openxmlformats.org/officeDocument/2006/relationships/tags" Target="../tags/tag137.xml"/><Relationship Id="rId9" Type="http://schemas.openxmlformats.org/officeDocument/2006/relationships/tags" Target="../tags/tag142.xml"/><Relationship Id="rId14" Type="http://schemas.openxmlformats.org/officeDocument/2006/relationships/tags" Target="../tags/tag147.xml"/><Relationship Id="rId22" Type="http://schemas.openxmlformats.org/officeDocument/2006/relationships/tags" Target="../tags/tag155.xml"/></Relationships>
</file>

<file path=ppt/slides/_rels/slide18.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tags" Target="../tags/tag168.xml"/><Relationship Id="rId18" Type="http://schemas.openxmlformats.org/officeDocument/2006/relationships/tags" Target="../tags/tag173.xml"/><Relationship Id="rId3" Type="http://schemas.openxmlformats.org/officeDocument/2006/relationships/tags" Target="../tags/tag158.xml"/><Relationship Id="rId21" Type="http://schemas.openxmlformats.org/officeDocument/2006/relationships/tags" Target="../tags/tag176.xml"/><Relationship Id="rId7" Type="http://schemas.openxmlformats.org/officeDocument/2006/relationships/tags" Target="../tags/tag162.xml"/><Relationship Id="rId12" Type="http://schemas.openxmlformats.org/officeDocument/2006/relationships/tags" Target="../tags/tag167.xml"/><Relationship Id="rId17" Type="http://schemas.openxmlformats.org/officeDocument/2006/relationships/tags" Target="../tags/tag172.xml"/><Relationship Id="rId2" Type="http://schemas.openxmlformats.org/officeDocument/2006/relationships/tags" Target="../tags/tag157.xml"/><Relationship Id="rId16" Type="http://schemas.openxmlformats.org/officeDocument/2006/relationships/tags" Target="../tags/tag171.xml"/><Relationship Id="rId20" Type="http://schemas.openxmlformats.org/officeDocument/2006/relationships/tags" Target="../tags/tag175.xml"/><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tags" Target="../tags/tag166.xml"/><Relationship Id="rId24" Type="http://schemas.openxmlformats.org/officeDocument/2006/relationships/notesSlide" Target="../notesSlides/notesSlide15.xml"/><Relationship Id="rId5" Type="http://schemas.openxmlformats.org/officeDocument/2006/relationships/tags" Target="../tags/tag160.xml"/><Relationship Id="rId15" Type="http://schemas.openxmlformats.org/officeDocument/2006/relationships/tags" Target="../tags/tag170.xml"/><Relationship Id="rId23" Type="http://schemas.openxmlformats.org/officeDocument/2006/relationships/slideLayout" Target="../slideLayouts/slideLayout13.xml"/><Relationship Id="rId10" Type="http://schemas.openxmlformats.org/officeDocument/2006/relationships/tags" Target="../tags/tag165.xml"/><Relationship Id="rId19" Type="http://schemas.openxmlformats.org/officeDocument/2006/relationships/tags" Target="../tags/tag174.xml"/><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tags" Target="../tags/tag169.xml"/><Relationship Id="rId22" Type="http://schemas.openxmlformats.org/officeDocument/2006/relationships/tags" Target="../tags/tag177.xml"/></Relationships>
</file>

<file path=ppt/slides/_rels/slide19.xml.rels><?xml version="1.0" encoding="UTF-8" standalone="yes"?>
<Relationships xmlns="http://schemas.openxmlformats.org/package/2006/relationships"><Relationship Id="rId8" Type="http://schemas.openxmlformats.org/officeDocument/2006/relationships/tags" Target="../tags/tag185.xml"/><Relationship Id="rId13" Type="http://schemas.openxmlformats.org/officeDocument/2006/relationships/tags" Target="../tags/tag190.xml"/><Relationship Id="rId18" Type="http://schemas.openxmlformats.org/officeDocument/2006/relationships/tags" Target="../tags/tag195.xml"/><Relationship Id="rId3" Type="http://schemas.openxmlformats.org/officeDocument/2006/relationships/tags" Target="../tags/tag180.xml"/><Relationship Id="rId21" Type="http://schemas.openxmlformats.org/officeDocument/2006/relationships/tags" Target="../tags/tag198.xml"/><Relationship Id="rId7" Type="http://schemas.openxmlformats.org/officeDocument/2006/relationships/tags" Target="../tags/tag184.xml"/><Relationship Id="rId12" Type="http://schemas.openxmlformats.org/officeDocument/2006/relationships/tags" Target="../tags/tag189.xml"/><Relationship Id="rId17" Type="http://schemas.openxmlformats.org/officeDocument/2006/relationships/tags" Target="../tags/tag194.xml"/><Relationship Id="rId2" Type="http://schemas.openxmlformats.org/officeDocument/2006/relationships/tags" Target="../tags/tag179.xml"/><Relationship Id="rId16" Type="http://schemas.openxmlformats.org/officeDocument/2006/relationships/tags" Target="../tags/tag193.xml"/><Relationship Id="rId20" Type="http://schemas.openxmlformats.org/officeDocument/2006/relationships/tags" Target="../tags/tag197.xml"/><Relationship Id="rId1" Type="http://schemas.openxmlformats.org/officeDocument/2006/relationships/tags" Target="../tags/tag178.xml"/><Relationship Id="rId6" Type="http://schemas.openxmlformats.org/officeDocument/2006/relationships/tags" Target="../tags/tag183.xml"/><Relationship Id="rId11" Type="http://schemas.openxmlformats.org/officeDocument/2006/relationships/tags" Target="../tags/tag188.xml"/><Relationship Id="rId24" Type="http://schemas.openxmlformats.org/officeDocument/2006/relationships/notesSlide" Target="../notesSlides/notesSlide16.xml"/><Relationship Id="rId5" Type="http://schemas.openxmlformats.org/officeDocument/2006/relationships/tags" Target="../tags/tag182.xml"/><Relationship Id="rId15" Type="http://schemas.openxmlformats.org/officeDocument/2006/relationships/tags" Target="../tags/tag192.xml"/><Relationship Id="rId23" Type="http://schemas.openxmlformats.org/officeDocument/2006/relationships/slideLayout" Target="../slideLayouts/slideLayout13.xml"/><Relationship Id="rId10" Type="http://schemas.openxmlformats.org/officeDocument/2006/relationships/tags" Target="../tags/tag187.xml"/><Relationship Id="rId19" Type="http://schemas.openxmlformats.org/officeDocument/2006/relationships/tags" Target="../tags/tag196.xml"/><Relationship Id="rId4" Type="http://schemas.openxmlformats.org/officeDocument/2006/relationships/tags" Target="../tags/tag181.xml"/><Relationship Id="rId9" Type="http://schemas.openxmlformats.org/officeDocument/2006/relationships/tags" Target="../tags/tag186.xml"/><Relationship Id="rId14" Type="http://schemas.openxmlformats.org/officeDocument/2006/relationships/tags" Target="../tags/tag191.xml"/><Relationship Id="rId22" Type="http://schemas.openxmlformats.org/officeDocument/2006/relationships/tags" Target="../tags/tag19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207.xml"/><Relationship Id="rId13" Type="http://schemas.openxmlformats.org/officeDocument/2006/relationships/tags" Target="../tags/tag212.xml"/><Relationship Id="rId18" Type="http://schemas.openxmlformats.org/officeDocument/2006/relationships/tags" Target="../tags/tag217.xml"/><Relationship Id="rId3" Type="http://schemas.openxmlformats.org/officeDocument/2006/relationships/tags" Target="../tags/tag202.xml"/><Relationship Id="rId21" Type="http://schemas.openxmlformats.org/officeDocument/2006/relationships/tags" Target="../tags/tag220.xml"/><Relationship Id="rId7" Type="http://schemas.openxmlformats.org/officeDocument/2006/relationships/tags" Target="../tags/tag206.xml"/><Relationship Id="rId12" Type="http://schemas.openxmlformats.org/officeDocument/2006/relationships/tags" Target="../tags/tag211.xml"/><Relationship Id="rId17" Type="http://schemas.openxmlformats.org/officeDocument/2006/relationships/tags" Target="../tags/tag216.xml"/><Relationship Id="rId2" Type="http://schemas.openxmlformats.org/officeDocument/2006/relationships/tags" Target="../tags/tag201.xml"/><Relationship Id="rId16" Type="http://schemas.openxmlformats.org/officeDocument/2006/relationships/tags" Target="../tags/tag215.xml"/><Relationship Id="rId20" Type="http://schemas.openxmlformats.org/officeDocument/2006/relationships/tags" Target="../tags/tag219.xml"/><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tags" Target="../tags/tag210.xml"/><Relationship Id="rId24" Type="http://schemas.openxmlformats.org/officeDocument/2006/relationships/notesSlide" Target="../notesSlides/notesSlide17.xml"/><Relationship Id="rId5" Type="http://schemas.openxmlformats.org/officeDocument/2006/relationships/tags" Target="../tags/tag204.xml"/><Relationship Id="rId15" Type="http://schemas.openxmlformats.org/officeDocument/2006/relationships/tags" Target="../tags/tag214.xml"/><Relationship Id="rId23" Type="http://schemas.openxmlformats.org/officeDocument/2006/relationships/slideLayout" Target="../slideLayouts/slideLayout13.xml"/><Relationship Id="rId10" Type="http://schemas.openxmlformats.org/officeDocument/2006/relationships/tags" Target="../tags/tag209.xml"/><Relationship Id="rId19" Type="http://schemas.openxmlformats.org/officeDocument/2006/relationships/tags" Target="../tags/tag218.xml"/><Relationship Id="rId4" Type="http://schemas.openxmlformats.org/officeDocument/2006/relationships/tags" Target="../tags/tag203.xml"/><Relationship Id="rId9" Type="http://schemas.openxmlformats.org/officeDocument/2006/relationships/tags" Target="../tags/tag208.xml"/><Relationship Id="rId14" Type="http://schemas.openxmlformats.org/officeDocument/2006/relationships/tags" Target="../tags/tag213.xml"/><Relationship Id="rId22" Type="http://schemas.openxmlformats.org/officeDocument/2006/relationships/tags" Target="../tags/tag221.xml"/></Relationships>
</file>

<file path=ppt/slides/_rels/slide21.xml.rels><?xml version="1.0" encoding="UTF-8" standalone="yes"?>
<Relationships xmlns="http://schemas.openxmlformats.org/package/2006/relationships"><Relationship Id="rId8" Type="http://schemas.openxmlformats.org/officeDocument/2006/relationships/tags" Target="../tags/tag229.xml"/><Relationship Id="rId13" Type="http://schemas.openxmlformats.org/officeDocument/2006/relationships/tags" Target="../tags/tag234.xml"/><Relationship Id="rId18" Type="http://schemas.openxmlformats.org/officeDocument/2006/relationships/tags" Target="../tags/tag239.xml"/><Relationship Id="rId3" Type="http://schemas.openxmlformats.org/officeDocument/2006/relationships/tags" Target="../tags/tag224.xml"/><Relationship Id="rId21" Type="http://schemas.openxmlformats.org/officeDocument/2006/relationships/tags" Target="../tags/tag242.xml"/><Relationship Id="rId7" Type="http://schemas.openxmlformats.org/officeDocument/2006/relationships/tags" Target="../tags/tag228.xml"/><Relationship Id="rId12" Type="http://schemas.openxmlformats.org/officeDocument/2006/relationships/tags" Target="../tags/tag233.xml"/><Relationship Id="rId17" Type="http://schemas.openxmlformats.org/officeDocument/2006/relationships/tags" Target="../tags/tag238.xml"/><Relationship Id="rId2" Type="http://schemas.openxmlformats.org/officeDocument/2006/relationships/tags" Target="../tags/tag223.xml"/><Relationship Id="rId16" Type="http://schemas.openxmlformats.org/officeDocument/2006/relationships/tags" Target="../tags/tag237.xml"/><Relationship Id="rId20" Type="http://schemas.openxmlformats.org/officeDocument/2006/relationships/tags" Target="../tags/tag241.xml"/><Relationship Id="rId1" Type="http://schemas.openxmlformats.org/officeDocument/2006/relationships/tags" Target="../tags/tag222.xml"/><Relationship Id="rId6" Type="http://schemas.openxmlformats.org/officeDocument/2006/relationships/tags" Target="../tags/tag227.xml"/><Relationship Id="rId11" Type="http://schemas.openxmlformats.org/officeDocument/2006/relationships/tags" Target="../tags/tag232.xml"/><Relationship Id="rId24" Type="http://schemas.openxmlformats.org/officeDocument/2006/relationships/notesSlide" Target="../notesSlides/notesSlide18.xml"/><Relationship Id="rId5" Type="http://schemas.openxmlformats.org/officeDocument/2006/relationships/tags" Target="../tags/tag226.xml"/><Relationship Id="rId15" Type="http://schemas.openxmlformats.org/officeDocument/2006/relationships/tags" Target="../tags/tag236.xml"/><Relationship Id="rId23" Type="http://schemas.openxmlformats.org/officeDocument/2006/relationships/slideLayout" Target="../slideLayouts/slideLayout13.xml"/><Relationship Id="rId10" Type="http://schemas.openxmlformats.org/officeDocument/2006/relationships/tags" Target="../tags/tag231.xml"/><Relationship Id="rId19" Type="http://schemas.openxmlformats.org/officeDocument/2006/relationships/tags" Target="../tags/tag240.xml"/><Relationship Id="rId4" Type="http://schemas.openxmlformats.org/officeDocument/2006/relationships/tags" Target="../tags/tag225.xml"/><Relationship Id="rId9" Type="http://schemas.openxmlformats.org/officeDocument/2006/relationships/tags" Target="../tags/tag230.xml"/><Relationship Id="rId14" Type="http://schemas.openxmlformats.org/officeDocument/2006/relationships/tags" Target="../tags/tag235.xml"/><Relationship Id="rId22" Type="http://schemas.openxmlformats.org/officeDocument/2006/relationships/tags" Target="../tags/tag243.xml"/></Relationships>
</file>

<file path=ppt/slides/_rels/slide22.xml.rels><?xml version="1.0" encoding="UTF-8" standalone="yes"?>
<Relationships xmlns="http://schemas.openxmlformats.org/package/2006/relationships"><Relationship Id="rId8" Type="http://schemas.openxmlformats.org/officeDocument/2006/relationships/tags" Target="../tags/tag251.xml"/><Relationship Id="rId13" Type="http://schemas.openxmlformats.org/officeDocument/2006/relationships/tags" Target="../tags/tag256.xml"/><Relationship Id="rId18" Type="http://schemas.openxmlformats.org/officeDocument/2006/relationships/tags" Target="../tags/tag261.xml"/><Relationship Id="rId3" Type="http://schemas.openxmlformats.org/officeDocument/2006/relationships/tags" Target="../tags/tag246.xml"/><Relationship Id="rId21" Type="http://schemas.openxmlformats.org/officeDocument/2006/relationships/tags" Target="../tags/tag264.xml"/><Relationship Id="rId7" Type="http://schemas.openxmlformats.org/officeDocument/2006/relationships/tags" Target="../tags/tag250.xml"/><Relationship Id="rId12" Type="http://schemas.openxmlformats.org/officeDocument/2006/relationships/tags" Target="../tags/tag255.xml"/><Relationship Id="rId17" Type="http://schemas.openxmlformats.org/officeDocument/2006/relationships/tags" Target="../tags/tag260.xml"/><Relationship Id="rId2" Type="http://schemas.openxmlformats.org/officeDocument/2006/relationships/tags" Target="../tags/tag245.xml"/><Relationship Id="rId16" Type="http://schemas.openxmlformats.org/officeDocument/2006/relationships/tags" Target="../tags/tag259.xml"/><Relationship Id="rId20" Type="http://schemas.openxmlformats.org/officeDocument/2006/relationships/tags" Target="../tags/tag263.xml"/><Relationship Id="rId1" Type="http://schemas.openxmlformats.org/officeDocument/2006/relationships/tags" Target="../tags/tag244.xml"/><Relationship Id="rId6" Type="http://schemas.openxmlformats.org/officeDocument/2006/relationships/tags" Target="../tags/tag249.xml"/><Relationship Id="rId11" Type="http://schemas.openxmlformats.org/officeDocument/2006/relationships/tags" Target="../tags/tag254.xml"/><Relationship Id="rId24" Type="http://schemas.openxmlformats.org/officeDocument/2006/relationships/notesSlide" Target="../notesSlides/notesSlide19.xml"/><Relationship Id="rId5" Type="http://schemas.openxmlformats.org/officeDocument/2006/relationships/tags" Target="../tags/tag248.xml"/><Relationship Id="rId15" Type="http://schemas.openxmlformats.org/officeDocument/2006/relationships/tags" Target="../tags/tag258.xml"/><Relationship Id="rId23" Type="http://schemas.openxmlformats.org/officeDocument/2006/relationships/slideLayout" Target="../slideLayouts/slideLayout13.xml"/><Relationship Id="rId10" Type="http://schemas.openxmlformats.org/officeDocument/2006/relationships/tags" Target="../tags/tag253.xml"/><Relationship Id="rId19" Type="http://schemas.openxmlformats.org/officeDocument/2006/relationships/tags" Target="../tags/tag262.xml"/><Relationship Id="rId4" Type="http://schemas.openxmlformats.org/officeDocument/2006/relationships/tags" Target="../tags/tag247.xml"/><Relationship Id="rId9" Type="http://schemas.openxmlformats.org/officeDocument/2006/relationships/tags" Target="../tags/tag252.xml"/><Relationship Id="rId14" Type="http://schemas.openxmlformats.org/officeDocument/2006/relationships/tags" Target="../tags/tag257.xml"/><Relationship Id="rId22" Type="http://schemas.openxmlformats.org/officeDocument/2006/relationships/tags" Target="../tags/tag265.xml"/></Relationships>
</file>

<file path=ppt/slides/_rels/slide23.xml.rels><?xml version="1.0" encoding="UTF-8" standalone="yes"?>
<Relationships xmlns="http://schemas.openxmlformats.org/package/2006/relationships"><Relationship Id="rId8" Type="http://schemas.openxmlformats.org/officeDocument/2006/relationships/tags" Target="../tags/tag273.xml"/><Relationship Id="rId13" Type="http://schemas.openxmlformats.org/officeDocument/2006/relationships/tags" Target="../tags/tag278.xml"/><Relationship Id="rId18" Type="http://schemas.openxmlformats.org/officeDocument/2006/relationships/tags" Target="../tags/tag283.xml"/><Relationship Id="rId26" Type="http://schemas.openxmlformats.org/officeDocument/2006/relationships/notesSlide" Target="../notesSlides/notesSlide20.xml"/><Relationship Id="rId3" Type="http://schemas.openxmlformats.org/officeDocument/2006/relationships/tags" Target="../tags/tag268.xml"/><Relationship Id="rId21" Type="http://schemas.openxmlformats.org/officeDocument/2006/relationships/tags" Target="../tags/tag286.xml"/><Relationship Id="rId7" Type="http://schemas.openxmlformats.org/officeDocument/2006/relationships/tags" Target="../tags/tag272.xml"/><Relationship Id="rId12" Type="http://schemas.openxmlformats.org/officeDocument/2006/relationships/tags" Target="../tags/tag277.xml"/><Relationship Id="rId17" Type="http://schemas.openxmlformats.org/officeDocument/2006/relationships/tags" Target="../tags/tag282.xml"/><Relationship Id="rId25" Type="http://schemas.openxmlformats.org/officeDocument/2006/relationships/slideLayout" Target="../slideLayouts/slideLayout13.xml"/><Relationship Id="rId2" Type="http://schemas.openxmlformats.org/officeDocument/2006/relationships/tags" Target="../tags/tag267.xml"/><Relationship Id="rId16" Type="http://schemas.openxmlformats.org/officeDocument/2006/relationships/tags" Target="../tags/tag281.xml"/><Relationship Id="rId20" Type="http://schemas.openxmlformats.org/officeDocument/2006/relationships/tags" Target="../tags/tag285.xml"/><Relationship Id="rId1" Type="http://schemas.openxmlformats.org/officeDocument/2006/relationships/tags" Target="../tags/tag266.xml"/><Relationship Id="rId6" Type="http://schemas.openxmlformats.org/officeDocument/2006/relationships/tags" Target="../tags/tag271.xml"/><Relationship Id="rId11" Type="http://schemas.openxmlformats.org/officeDocument/2006/relationships/tags" Target="../tags/tag276.xml"/><Relationship Id="rId24" Type="http://schemas.openxmlformats.org/officeDocument/2006/relationships/tags" Target="../tags/tag289.xml"/><Relationship Id="rId5" Type="http://schemas.openxmlformats.org/officeDocument/2006/relationships/tags" Target="../tags/tag270.xml"/><Relationship Id="rId15" Type="http://schemas.openxmlformats.org/officeDocument/2006/relationships/tags" Target="../tags/tag280.xml"/><Relationship Id="rId23" Type="http://schemas.openxmlformats.org/officeDocument/2006/relationships/tags" Target="../tags/tag288.xml"/><Relationship Id="rId10" Type="http://schemas.openxmlformats.org/officeDocument/2006/relationships/tags" Target="../tags/tag275.xml"/><Relationship Id="rId19" Type="http://schemas.openxmlformats.org/officeDocument/2006/relationships/tags" Target="../tags/tag284.xml"/><Relationship Id="rId4" Type="http://schemas.openxmlformats.org/officeDocument/2006/relationships/tags" Target="../tags/tag269.xml"/><Relationship Id="rId9" Type="http://schemas.openxmlformats.org/officeDocument/2006/relationships/tags" Target="../tags/tag274.xml"/><Relationship Id="rId14" Type="http://schemas.openxmlformats.org/officeDocument/2006/relationships/tags" Target="../tags/tag279.xml"/><Relationship Id="rId22" Type="http://schemas.openxmlformats.org/officeDocument/2006/relationships/tags" Target="../tags/tag28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tags" Target="../tags/tag297.xml"/><Relationship Id="rId13" Type="http://schemas.openxmlformats.org/officeDocument/2006/relationships/tags" Target="../tags/tag302.xml"/><Relationship Id="rId3" Type="http://schemas.openxmlformats.org/officeDocument/2006/relationships/tags" Target="../tags/tag292.xml"/><Relationship Id="rId7" Type="http://schemas.openxmlformats.org/officeDocument/2006/relationships/tags" Target="../tags/tag296.xml"/><Relationship Id="rId12" Type="http://schemas.openxmlformats.org/officeDocument/2006/relationships/tags" Target="../tags/tag301.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tags" Target="../tags/tag295.xml"/><Relationship Id="rId11" Type="http://schemas.openxmlformats.org/officeDocument/2006/relationships/tags" Target="../tags/tag300.xml"/><Relationship Id="rId5" Type="http://schemas.openxmlformats.org/officeDocument/2006/relationships/tags" Target="../tags/tag294.xml"/><Relationship Id="rId15" Type="http://schemas.openxmlformats.org/officeDocument/2006/relationships/notesSlide" Target="../notesSlides/notesSlide22.xml"/><Relationship Id="rId10" Type="http://schemas.openxmlformats.org/officeDocument/2006/relationships/tags" Target="../tags/tag299.xml"/><Relationship Id="rId4" Type="http://schemas.openxmlformats.org/officeDocument/2006/relationships/tags" Target="../tags/tag293.xml"/><Relationship Id="rId9" Type="http://schemas.openxmlformats.org/officeDocument/2006/relationships/tags" Target="../tags/tag298.xml"/><Relationship Id="rId14"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tags" Target="../tags/tag310.xml"/><Relationship Id="rId13" Type="http://schemas.openxmlformats.org/officeDocument/2006/relationships/tags" Target="../tags/tag315.xml"/><Relationship Id="rId3" Type="http://schemas.openxmlformats.org/officeDocument/2006/relationships/tags" Target="../tags/tag305.xml"/><Relationship Id="rId7" Type="http://schemas.openxmlformats.org/officeDocument/2006/relationships/tags" Target="../tags/tag309.xml"/><Relationship Id="rId12" Type="http://schemas.openxmlformats.org/officeDocument/2006/relationships/tags" Target="../tags/tag314.xml"/><Relationship Id="rId2" Type="http://schemas.openxmlformats.org/officeDocument/2006/relationships/tags" Target="../tags/tag304.xml"/><Relationship Id="rId1" Type="http://schemas.openxmlformats.org/officeDocument/2006/relationships/tags" Target="../tags/tag303.xml"/><Relationship Id="rId6" Type="http://schemas.openxmlformats.org/officeDocument/2006/relationships/tags" Target="../tags/tag308.xml"/><Relationship Id="rId11" Type="http://schemas.openxmlformats.org/officeDocument/2006/relationships/tags" Target="../tags/tag313.xml"/><Relationship Id="rId5" Type="http://schemas.openxmlformats.org/officeDocument/2006/relationships/tags" Target="../tags/tag307.xml"/><Relationship Id="rId15" Type="http://schemas.openxmlformats.org/officeDocument/2006/relationships/notesSlide" Target="../notesSlides/notesSlide23.xml"/><Relationship Id="rId10" Type="http://schemas.openxmlformats.org/officeDocument/2006/relationships/tags" Target="../tags/tag312.xml"/><Relationship Id="rId4" Type="http://schemas.openxmlformats.org/officeDocument/2006/relationships/tags" Target="../tags/tag306.xml"/><Relationship Id="rId9" Type="http://schemas.openxmlformats.org/officeDocument/2006/relationships/tags" Target="../tags/tag311.xml"/><Relationship Id="rId14"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tags" Target="../tags/tag323.xml"/><Relationship Id="rId13" Type="http://schemas.openxmlformats.org/officeDocument/2006/relationships/tags" Target="../tags/tag328.xml"/><Relationship Id="rId18" Type="http://schemas.openxmlformats.org/officeDocument/2006/relationships/notesSlide" Target="../notesSlides/notesSlide24.xml"/><Relationship Id="rId3" Type="http://schemas.openxmlformats.org/officeDocument/2006/relationships/tags" Target="../tags/tag318.xml"/><Relationship Id="rId7" Type="http://schemas.openxmlformats.org/officeDocument/2006/relationships/tags" Target="../tags/tag322.xml"/><Relationship Id="rId12" Type="http://schemas.openxmlformats.org/officeDocument/2006/relationships/tags" Target="../tags/tag327.xml"/><Relationship Id="rId17" Type="http://schemas.openxmlformats.org/officeDocument/2006/relationships/slideLayout" Target="../slideLayouts/slideLayout13.xml"/><Relationship Id="rId2" Type="http://schemas.openxmlformats.org/officeDocument/2006/relationships/tags" Target="../tags/tag317.xml"/><Relationship Id="rId16" Type="http://schemas.openxmlformats.org/officeDocument/2006/relationships/tags" Target="../tags/tag331.xml"/><Relationship Id="rId1" Type="http://schemas.openxmlformats.org/officeDocument/2006/relationships/tags" Target="../tags/tag316.xml"/><Relationship Id="rId6" Type="http://schemas.openxmlformats.org/officeDocument/2006/relationships/tags" Target="../tags/tag321.xml"/><Relationship Id="rId11" Type="http://schemas.openxmlformats.org/officeDocument/2006/relationships/tags" Target="../tags/tag326.xml"/><Relationship Id="rId5" Type="http://schemas.openxmlformats.org/officeDocument/2006/relationships/tags" Target="../tags/tag320.xml"/><Relationship Id="rId15" Type="http://schemas.openxmlformats.org/officeDocument/2006/relationships/tags" Target="../tags/tag330.xml"/><Relationship Id="rId10" Type="http://schemas.openxmlformats.org/officeDocument/2006/relationships/tags" Target="../tags/tag325.xml"/><Relationship Id="rId4" Type="http://schemas.openxmlformats.org/officeDocument/2006/relationships/tags" Target="../tags/tag319.xml"/><Relationship Id="rId9" Type="http://schemas.openxmlformats.org/officeDocument/2006/relationships/tags" Target="../tags/tag324.xml"/><Relationship Id="rId14" Type="http://schemas.openxmlformats.org/officeDocument/2006/relationships/tags" Target="../tags/tag329.xml"/></Relationships>
</file>

<file path=ppt/slides/_rels/slide28.xml.rels><?xml version="1.0" encoding="UTF-8" standalone="yes"?>
<Relationships xmlns="http://schemas.openxmlformats.org/package/2006/relationships"><Relationship Id="rId8" Type="http://schemas.openxmlformats.org/officeDocument/2006/relationships/tags" Target="../tags/tag339.xml"/><Relationship Id="rId13" Type="http://schemas.openxmlformats.org/officeDocument/2006/relationships/tags" Target="../tags/tag344.xml"/><Relationship Id="rId18" Type="http://schemas.openxmlformats.org/officeDocument/2006/relationships/notesSlide" Target="../notesSlides/notesSlide25.xml"/><Relationship Id="rId3" Type="http://schemas.openxmlformats.org/officeDocument/2006/relationships/tags" Target="../tags/tag334.xml"/><Relationship Id="rId7" Type="http://schemas.openxmlformats.org/officeDocument/2006/relationships/tags" Target="../tags/tag338.xml"/><Relationship Id="rId12" Type="http://schemas.openxmlformats.org/officeDocument/2006/relationships/tags" Target="../tags/tag343.xml"/><Relationship Id="rId17" Type="http://schemas.openxmlformats.org/officeDocument/2006/relationships/slideLayout" Target="../slideLayouts/slideLayout13.xml"/><Relationship Id="rId2" Type="http://schemas.openxmlformats.org/officeDocument/2006/relationships/tags" Target="../tags/tag333.xml"/><Relationship Id="rId16" Type="http://schemas.openxmlformats.org/officeDocument/2006/relationships/tags" Target="../tags/tag347.xml"/><Relationship Id="rId1" Type="http://schemas.openxmlformats.org/officeDocument/2006/relationships/tags" Target="../tags/tag332.xml"/><Relationship Id="rId6" Type="http://schemas.openxmlformats.org/officeDocument/2006/relationships/tags" Target="../tags/tag337.xml"/><Relationship Id="rId11" Type="http://schemas.openxmlformats.org/officeDocument/2006/relationships/tags" Target="../tags/tag342.xml"/><Relationship Id="rId5" Type="http://schemas.openxmlformats.org/officeDocument/2006/relationships/tags" Target="../tags/tag336.xml"/><Relationship Id="rId15" Type="http://schemas.openxmlformats.org/officeDocument/2006/relationships/tags" Target="../tags/tag346.xml"/><Relationship Id="rId10" Type="http://schemas.openxmlformats.org/officeDocument/2006/relationships/tags" Target="../tags/tag341.xml"/><Relationship Id="rId4" Type="http://schemas.openxmlformats.org/officeDocument/2006/relationships/tags" Target="../tags/tag335.xml"/><Relationship Id="rId9" Type="http://schemas.openxmlformats.org/officeDocument/2006/relationships/tags" Target="../tags/tag340.xml"/><Relationship Id="rId14" Type="http://schemas.openxmlformats.org/officeDocument/2006/relationships/tags" Target="../tags/tag345.xml"/></Relationships>
</file>

<file path=ppt/slides/_rels/slide29.xml.rels><?xml version="1.0" encoding="UTF-8" standalone="yes"?>
<Relationships xmlns="http://schemas.openxmlformats.org/package/2006/relationships"><Relationship Id="rId8" Type="http://schemas.openxmlformats.org/officeDocument/2006/relationships/tags" Target="../tags/tag355.xml"/><Relationship Id="rId13" Type="http://schemas.openxmlformats.org/officeDocument/2006/relationships/tags" Target="../tags/tag360.xml"/><Relationship Id="rId18" Type="http://schemas.openxmlformats.org/officeDocument/2006/relationships/slideLayout" Target="../slideLayouts/slideLayout13.xml"/><Relationship Id="rId3" Type="http://schemas.openxmlformats.org/officeDocument/2006/relationships/tags" Target="../tags/tag350.xml"/><Relationship Id="rId7" Type="http://schemas.openxmlformats.org/officeDocument/2006/relationships/tags" Target="../tags/tag354.xml"/><Relationship Id="rId12" Type="http://schemas.openxmlformats.org/officeDocument/2006/relationships/tags" Target="../tags/tag359.xml"/><Relationship Id="rId17" Type="http://schemas.openxmlformats.org/officeDocument/2006/relationships/tags" Target="../tags/tag364.xml"/><Relationship Id="rId2" Type="http://schemas.openxmlformats.org/officeDocument/2006/relationships/tags" Target="../tags/tag349.xml"/><Relationship Id="rId16" Type="http://schemas.openxmlformats.org/officeDocument/2006/relationships/tags" Target="../tags/tag363.xml"/><Relationship Id="rId1" Type="http://schemas.openxmlformats.org/officeDocument/2006/relationships/tags" Target="../tags/tag348.xml"/><Relationship Id="rId6" Type="http://schemas.openxmlformats.org/officeDocument/2006/relationships/tags" Target="../tags/tag353.xml"/><Relationship Id="rId11" Type="http://schemas.openxmlformats.org/officeDocument/2006/relationships/tags" Target="../tags/tag358.xml"/><Relationship Id="rId5" Type="http://schemas.openxmlformats.org/officeDocument/2006/relationships/tags" Target="../tags/tag352.xml"/><Relationship Id="rId15" Type="http://schemas.openxmlformats.org/officeDocument/2006/relationships/tags" Target="../tags/tag362.xml"/><Relationship Id="rId10" Type="http://schemas.openxmlformats.org/officeDocument/2006/relationships/tags" Target="../tags/tag357.xml"/><Relationship Id="rId19" Type="http://schemas.openxmlformats.org/officeDocument/2006/relationships/notesSlide" Target="../notesSlides/notesSlide26.xml"/><Relationship Id="rId4" Type="http://schemas.openxmlformats.org/officeDocument/2006/relationships/tags" Target="../tags/tag351.xml"/><Relationship Id="rId9" Type="http://schemas.openxmlformats.org/officeDocument/2006/relationships/tags" Target="../tags/tag356.xml"/><Relationship Id="rId14" Type="http://schemas.openxmlformats.org/officeDocument/2006/relationships/tags" Target="../tags/tag36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tags" Target="../tags/tag372.xml"/><Relationship Id="rId13" Type="http://schemas.openxmlformats.org/officeDocument/2006/relationships/tags" Target="../tags/tag377.xml"/><Relationship Id="rId18" Type="http://schemas.openxmlformats.org/officeDocument/2006/relationships/slideLayout" Target="../slideLayouts/slideLayout13.xml"/><Relationship Id="rId3" Type="http://schemas.openxmlformats.org/officeDocument/2006/relationships/tags" Target="../tags/tag367.xml"/><Relationship Id="rId7" Type="http://schemas.openxmlformats.org/officeDocument/2006/relationships/tags" Target="../tags/tag371.xml"/><Relationship Id="rId12" Type="http://schemas.openxmlformats.org/officeDocument/2006/relationships/tags" Target="../tags/tag376.xml"/><Relationship Id="rId17" Type="http://schemas.openxmlformats.org/officeDocument/2006/relationships/tags" Target="../tags/tag381.xml"/><Relationship Id="rId2" Type="http://schemas.openxmlformats.org/officeDocument/2006/relationships/tags" Target="../tags/tag366.xml"/><Relationship Id="rId16" Type="http://schemas.openxmlformats.org/officeDocument/2006/relationships/tags" Target="../tags/tag380.xml"/><Relationship Id="rId1" Type="http://schemas.openxmlformats.org/officeDocument/2006/relationships/tags" Target="../tags/tag365.xml"/><Relationship Id="rId6" Type="http://schemas.openxmlformats.org/officeDocument/2006/relationships/tags" Target="../tags/tag370.xml"/><Relationship Id="rId11" Type="http://schemas.openxmlformats.org/officeDocument/2006/relationships/tags" Target="../tags/tag375.xml"/><Relationship Id="rId5" Type="http://schemas.openxmlformats.org/officeDocument/2006/relationships/tags" Target="../tags/tag369.xml"/><Relationship Id="rId15" Type="http://schemas.openxmlformats.org/officeDocument/2006/relationships/tags" Target="../tags/tag379.xml"/><Relationship Id="rId10" Type="http://schemas.openxmlformats.org/officeDocument/2006/relationships/tags" Target="../tags/tag374.xml"/><Relationship Id="rId19" Type="http://schemas.openxmlformats.org/officeDocument/2006/relationships/notesSlide" Target="../notesSlides/notesSlide27.xml"/><Relationship Id="rId4" Type="http://schemas.openxmlformats.org/officeDocument/2006/relationships/tags" Target="../tags/tag368.xml"/><Relationship Id="rId9" Type="http://schemas.openxmlformats.org/officeDocument/2006/relationships/tags" Target="../tags/tag373.xml"/><Relationship Id="rId14" Type="http://schemas.openxmlformats.org/officeDocument/2006/relationships/tags" Target="../tags/tag378.xml"/></Relationships>
</file>

<file path=ppt/slides/_rels/slide31.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tags" Target="../tags/tag394.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tags" Target="../tags/tag393.xml"/><Relationship Id="rId2" Type="http://schemas.openxmlformats.org/officeDocument/2006/relationships/tags" Target="../tags/tag383.xml"/><Relationship Id="rId16" Type="http://schemas.openxmlformats.org/officeDocument/2006/relationships/notesSlide" Target="../notesSlides/notesSlide28.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tags" Target="../tags/tag392.xml"/><Relationship Id="rId5" Type="http://schemas.openxmlformats.org/officeDocument/2006/relationships/tags" Target="../tags/tag386.xml"/><Relationship Id="rId15" Type="http://schemas.openxmlformats.org/officeDocument/2006/relationships/slideLayout" Target="../slideLayouts/slideLayout13.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tags" Target="../tags/tag395.xml"/></Relationships>
</file>

<file path=ppt/slides/_rels/slide32.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tags" Target="../tags/tag408.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tags" Target="../tags/tag407.xml"/><Relationship Id="rId2" Type="http://schemas.openxmlformats.org/officeDocument/2006/relationships/tags" Target="../tags/tag397.xml"/><Relationship Id="rId16" Type="http://schemas.openxmlformats.org/officeDocument/2006/relationships/notesSlide" Target="../notesSlides/notesSlide29.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tags" Target="../tags/tag406.xml"/><Relationship Id="rId5" Type="http://schemas.openxmlformats.org/officeDocument/2006/relationships/tags" Target="../tags/tag400.xml"/><Relationship Id="rId15" Type="http://schemas.openxmlformats.org/officeDocument/2006/relationships/slideLayout" Target="../slideLayouts/slideLayout13.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tags" Target="../tags/tag40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41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12.xml"/><Relationship Id="rId1" Type="http://schemas.openxmlformats.org/officeDocument/2006/relationships/tags" Target="../tags/tag411.xml"/><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14.xml"/><Relationship Id="rId1" Type="http://schemas.openxmlformats.org/officeDocument/2006/relationships/tags" Target="../tags/tag413.xml"/><Relationship Id="rId5" Type="http://schemas.openxmlformats.org/officeDocument/2006/relationships/image" Target="../media/image3.jpe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3" Type="http://schemas.openxmlformats.org/officeDocument/2006/relationships/tags" Target="../tags/tag427.xml"/><Relationship Id="rId18" Type="http://schemas.openxmlformats.org/officeDocument/2006/relationships/tags" Target="../tags/tag432.xml"/><Relationship Id="rId26" Type="http://schemas.openxmlformats.org/officeDocument/2006/relationships/tags" Target="../tags/tag440.xml"/><Relationship Id="rId3" Type="http://schemas.openxmlformats.org/officeDocument/2006/relationships/tags" Target="../tags/tag417.xml"/><Relationship Id="rId21" Type="http://schemas.openxmlformats.org/officeDocument/2006/relationships/tags" Target="../tags/tag435.xml"/><Relationship Id="rId7" Type="http://schemas.openxmlformats.org/officeDocument/2006/relationships/tags" Target="../tags/tag421.xml"/><Relationship Id="rId12" Type="http://schemas.openxmlformats.org/officeDocument/2006/relationships/tags" Target="../tags/tag426.xml"/><Relationship Id="rId17" Type="http://schemas.openxmlformats.org/officeDocument/2006/relationships/tags" Target="../tags/tag431.xml"/><Relationship Id="rId25" Type="http://schemas.openxmlformats.org/officeDocument/2006/relationships/tags" Target="../tags/tag439.xml"/><Relationship Id="rId33" Type="http://schemas.openxmlformats.org/officeDocument/2006/relationships/notesSlide" Target="../notesSlides/notesSlide33.xml"/><Relationship Id="rId2" Type="http://schemas.openxmlformats.org/officeDocument/2006/relationships/tags" Target="../tags/tag416.xml"/><Relationship Id="rId16" Type="http://schemas.openxmlformats.org/officeDocument/2006/relationships/tags" Target="../tags/tag430.xml"/><Relationship Id="rId20" Type="http://schemas.openxmlformats.org/officeDocument/2006/relationships/tags" Target="../tags/tag434.xml"/><Relationship Id="rId29" Type="http://schemas.openxmlformats.org/officeDocument/2006/relationships/tags" Target="../tags/tag443.xml"/><Relationship Id="rId1" Type="http://schemas.openxmlformats.org/officeDocument/2006/relationships/tags" Target="../tags/tag415.xml"/><Relationship Id="rId6" Type="http://schemas.openxmlformats.org/officeDocument/2006/relationships/tags" Target="../tags/tag420.xml"/><Relationship Id="rId11" Type="http://schemas.openxmlformats.org/officeDocument/2006/relationships/tags" Target="../tags/tag425.xml"/><Relationship Id="rId24" Type="http://schemas.openxmlformats.org/officeDocument/2006/relationships/tags" Target="../tags/tag438.xml"/><Relationship Id="rId32" Type="http://schemas.openxmlformats.org/officeDocument/2006/relationships/slideLayout" Target="../slideLayouts/slideLayout13.xml"/><Relationship Id="rId5" Type="http://schemas.openxmlformats.org/officeDocument/2006/relationships/tags" Target="../tags/tag419.xml"/><Relationship Id="rId15" Type="http://schemas.openxmlformats.org/officeDocument/2006/relationships/tags" Target="../tags/tag429.xml"/><Relationship Id="rId23" Type="http://schemas.openxmlformats.org/officeDocument/2006/relationships/tags" Target="../tags/tag437.xml"/><Relationship Id="rId28" Type="http://schemas.openxmlformats.org/officeDocument/2006/relationships/tags" Target="../tags/tag442.xml"/><Relationship Id="rId10" Type="http://schemas.openxmlformats.org/officeDocument/2006/relationships/tags" Target="../tags/tag424.xml"/><Relationship Id="rId19" Type="http://schemas.openxmlformats.org/officeDocument/2006/relationships/tags" Target="../tags/tag433.xml"/><Relationship Id="rId31" Type="http://schemas.openxmlformats.org/officeDocument/2006/relationships/tags" Target="../tags/tag445.xml"/><Relationship Id="rId4" Type="http://schemas.openxmlformats.org/officeDocument/2006/relationships/tags" Target="../tags/tag418.xml"/><Relationship Id="rId9" Type="http://schemas.openxmlformats.org/officeDocument/2006/relationships/tags" Target="../tags/tag423.xml"/><Relationship Id="rId14" Type="http://schemas.openxmlformats.org/officeDocument/2006/relationships/tags" Target="../tags/tag428.xml"/><Relationship Id="rId22" Type="http://schemas.openxmlformats.org/officeDocument/2006/relationships/tags" Target="../tags/tag436.xml"/><Relationship Id="rId27" Type="http://schemas.openxmlformats.org/officeDocument/2006/relationships/tags" Target="../tags/tag441.xml"/><Relationship Id="rId30" Type="http://schemas.openxmlformats.org/officeDocument/2006/relationships/tags" Target="../tags/tag444.xml"/><Relationship Id="rId8" Type="http://schemas.openxmlformats.org/officeDocument/2006/relationships/tags" Target="../tags/tag422.xml"/></Relationships>
</file>

<file path=ppt/slides/_rels/slide37.xml.rels><?xml version="1.0" encoding="UTF-8" standalone="yes"?>
<Relationships xmlns="http://schemas.openxmlformats.org/package/2006/relationships"><Relationship Id="rId13" Type="http://schemas.openxmlformats.org/officeDocument/2006/relationships/tags" Target="../tags/tag458.xml"/><Relationship Id="rId18" Type="http://schemas.openxmlformats.org/officeDocument/2006/relationships/tags" Target="../tags/tag463.xml"/><Relationship Id="rId26" Type="http://schemas.openxmlformats.org/officeDocument/2006/relationships/tags" Target="../tags/tag471.xml"/><Relationship Id="rId3" Type="http://schemas.openxmlformats.org/officeDocument/2006/relationships/tags" Target="../tags/tag448.xml"/><Relationship Id="rId21" Type="http://schemas.openxmlformats.org/officeDocument/2006/relationships/tags" Target="../tags/tag466.xml"/><Relationship Id="rId7" Type="http://schemas.openxmlformats.org/officeDocument/2006/relationships/tags" Target="../tags/tag452.xml"/><Relationship Id="rId12" Type="http://schemas.openxmlformats.org/officeDocument/2006/relationships/tags" Target="../tags/tag457.xml"/><Relationship Id="rId17" Type="http://schemas.openxmlformats.org/officeDocument/2006/relationships/tags" Target="../tags/tag462.xml"/><Relationship Id="rId25" Type="http://schemas.openxmlformats.org/officeDocument/2006/relationships/tags" Target="../tags/tag470.xml"/><Relationship Id="rId33" Type="http://schemas.openxmlformats.org/officeDocument/2006/relationships/notesSlide" Target="../notesSlides/notesSlide34.xml"/><Relationship Id="rId2" Type="http://schemas.openxmlformats.org/officeDocument/2006/relationships/tags" Target="../tags/tag447.xml"/><Relationship Id="rId16" Type="http://schemas.openxmlformats.org/officeDocument/2006/relationships/tags" Target="../tags/tag461.xml"/><Relationship Id="rId20" Type="http://schemas.openxmlformats.org/officeDocument/2006/relationships/tags" Target="../tags/tag465.xml"/><Relationship Id="rId29" Type="http://schemas.openxmlformats.org/officeDocument/2006/relationships/tags" Target="../tags/tag474.xml"/><Relationship Id="rId1" Type="http://schemas.openxmlformats.org/officeDocument/2006/relationships/tags" Target="../tags/tag446.xml"/><Relationship Id="rId6" Type="http://schemas.openxmlformats.org/officeDocument/2006/relationships/tags" Target="../tags/tag451.xml"/><Relationship Id="rId11" Type="http://schemas.openxmlformats.org/officeDocument/2006/relationships/tags" Target="../tags/tag456.xml"/><Relationship Id="rId24" Type="http://schemas.openxmlformats.org/officeDocument/2006/relationships/tags" Target="../tags/tag469.xml"/><Relationship Id="rId32" Type="http://schemas.openxmlformats.org/officeDocument/2006/relationships/slideLayout" Target="../slideLayouts/slideLayout13.xml"/><Relationship Id="rId5" Type="http://schemas.openxmlformats.org/officeDocument/2006/relationships/tags" Target="../tags/tag450.xml"/><Relationship Id="rId15" Type="http://schemas.openxmlformats.org/officeDocument/2006/relationships/tags" Target="../tags/tag460.xml"/><Relationship Id="rId23" Type="http://schemas.openxmlformats.org/officeDocument/2006/relationships/tags" Target="../tags/tag468.xml"/><Relationship Id="rId28" Type="http://schemas.openxmlformats.org/officeDocument/2006/relationships/tags" Target="../tags/tag473.xml"/><Relationship Id="rId10" Type="http://schemas.openxmlformats.org/officeDocument/2006/relationships/tags" Target="../tags/tag455.xml"/><Relationship Id="rId19" Type="http://schemas.openxmlformats.org/officeDocument/2006/relationships/tags" Target="../tags/tag464.xml"/><Relationship Id="rId31" Type="http://schemas.openxmlformats.org/officeDocument/2006/relationships/tags" Target="../tags/tag476.xml"/><Relationship Id="rId4" Type="http://schemas.openxmlformats.org/officeDocument/2006/relationships/tags" Target="../tags/tag449.xml"/><Relationship Id="rId9" Type="http://schemas.openxmlformats.org/officeDocument/2006/relationships/tags" Target="../tags/tag454.xml"/><Relationship Id="rId14" Type="http://schemas.openxmlformats.org/officeDocument/2006/relationships/tags" Target="../tags/tag459.xml"/><Relationship Id="rId22" Type="http://schemas.openxmlformats.org/officeDocument/2006/relationships/tags" Target="../tags/tag467.xml"/><Relationship Id="rId27" Type="http://schemas.openxmlformats.org/officeDocument/2006/relationships/tags" Target="../tags/tag472.xml"/><Relationship Id="rId30" Type="http://schemas.openxmlformats.org/officeDocument/2006/relationships/tags" Target="../tags/tag475.xml"/><Relationship Id="rId8" Type="http://schemas.openxmlformats.org/officeDocument/2006/relationships/tags" Target="../tags/tag45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78.xml"/><Relationship Id="rId1" Type="http://schemas.openxmlformats.org/officeDocument/2006/relationships/tags" Target="../tags/tag477.xml"/><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tags" Target="../tags/tag481.xml"/><Relationship Id="rId2" Type="http://schemas.openxmlformats.org/officeDocument/2006/relationships/tags" Target="../tags/tag480.xml"/><Relationship Id="rId1" Type="http://schemas.openxmlformats.org/officeDocument/2006/relationships/tags" Target="../tags/tag479.xml"/><Relationship Id="rId6" Type="http://schemas.openxmlformats.org/officeDocument/2006/relationships/notesSlide" Target="../notesSlides/notesSlide36.xml"/><Relationship Id="rId5" Type="http://schemas.openxmlformats.org/officeDocument/2006/relationships/slideLayout" Target="../slideLayouts/slideLayout13.xml"/><Relationship Id="rId4" Type="http://schemas.openxmlformats.org/officeDocument/2006/relationships/tags" Target="../tags/tag48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tags" Target="../tags/tag485.xml"/><Relationship Id="rId2" Type="http://schemas.openxmlformats.org/officeDocument/2006/relationships/tags" Target="../tags/tag484.xml"/><Relationship Id="rId1" Type="http://schemas.openxmlformats.org/officeDocument/2006/relationships/tags" Target="../tags/tag483.xml"/><Relationship Id="rId6" Type="http://schemas.openxmlformats.org/officeDocument/2006/relationships/notesSlide" Target="../notesSlides/notesSlide37.xml"/><Relationship Id="rId5" Type="http://schemas.openxmlformats.org/officeDocument/2006/relationships/slideLayout" Target="../slideLayouts/slideLayout13.xml"/><Relationship Id="rId4" Type="http://schemas.openxmlformats.org/officeDocument/2006/relationships/tags" Target="../tags/tag48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88.xml"/><Relationship Id="rId1" Type="http://schemas.openxmlformats.org/officeDocument/2006/relationships/tags" Target="../tags/tag487.xml"/><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26" Type="http://schemas.openxmlformats.org/officeDocument/2006/relationships/tags" Target="../tags/tag514.xml"/><Relationship Id="rId21" Type="http://schemas.openxmlformats.org/officeDocument/2006/relationships/tags" Target="../tags/tag509.xml"/><Relationship Id="rId42" Type="http://schemas.openxmlformats.org/officeDocument/2006/relationships/tags" Target="../tags/tag530.xml"/><Relationship Id="rId47" Type="http://schemas.openxmlformats.org/officeDocument/2006/relationships/tags" Target="../tags/tag535.xml"/><Relationship Id="rId63" Type="http://schemas.openxmlformats.org/officeDocument/2006/relationships/tags" Target="../tags/tag551.xml"/><Relationship Id="rId68" Type="http://schemas.openxmlformats.org/officeDocument/2006/relationships/tags" Target="../tags/tag556.xml"/><Relationship Id="rId7" Type="http://schemas.openxmlformats.org/officeDocument/2006/relationships/tags" Target="../tags/tag495.xml"/><Relationship Id="rId71" Type="http://schemas.openxmlformats.org/officeDocument/2006/relationships/slideLayout" Target="../slideLayouts/slideLayout13.xml"/><Relationship Id="rId2" Type="http://schemas.openxmlformats.org/officeDocument/2006/relationships/tags" Target="../tags/tag490.xml"/><Relationship Id="rId16" Type="http://schemas.openxmlformats.org/officeDocument/2006/relationships/tags" Target="../tags/tag504.xml"/><Relationship Id="rId29" Type="http://schemas.openxmlformats.org/officeDocument/2006/relationships/tags" Target="../tags/tag517.xml"/><Relationship Id="rId11" Type="http://schemas.openxmlformats.org/officeDocument/2006/relationships/tags" Target="../tags/tag499.xml"/><Relationship Id="rId24" Type="http://schemas.openxmlformats.org/officeDocument/2006/relationships/tags" Target="../tags/tag512.xml"/><Relationship Id="rId32" Type="http://schemas.openxmlformats.org/officeDocument/2006/relationships/tags" Target="../tags/tag520.xml"/><Relationship Id="rId37" Type="http://schemas.openxmlformats.org/officeDocument/2006/relationships/tags" Target="../tags/tag525.xml"/><Relationship Id="rId40" Type="http://schemas.openxmlformats.org/officeDocument/2006/relationships/tags" Target="../tags/tag528.xml"/><Relationship Id="rId45" Type="http://schemas.openxmlformats.org/officeDocument/2006/relationships/tags" Target="../tags/tag533.xml"/><Relationship Id="rId53" Type="http://schemas.openxmlformats.org/officeDocument/2006/relationships/tags" Target="../tags/tag541.xml"/><Relationship Id="rId58" Type="http://schemas.openxmlformats.org/officeDocument/2006/relationships/tags" Target="../tags/tag546.xml"/><Relationship Id="rId66" Type="http://schemas.openxmlformats.org/officeDocument/2006/relationships/tags" Target="../tags/tag554.xml"/><Relationship Id="rId5" Type="http://schemas.openxmlformats.org/officeDocument/2006/relationships/tags" Target="../tags/tag493.xml"/><Relationship Id="rId61" Type="http://schemas.openxmlformats.org/officeDocument/2006/relationships/tags" Target="../tags/tag549.xml"/><Relationship Id="rId19" Type="http://schemas.openxmlformats.org/officeDocument/2006/relationships/tags" Target="../tags/tag507.xml"/><Relationship Id="rId14" Type="http://schemas.openxmlformats.org/officeDocument/2006/relationships/tags" Target="../tags/tag502.xml"/><Relationship Id="rId22" Type="http://schemas.openxmlformats.org/officeDocument/2006/relationships/tags" Target="../tags/tag510.xml"/><Relationship Id="rId27" Type="http://schemas.openxmlformats.org/officeDocument/2006/relationships/tags" Target="../tags/tag515.xml"/><Relationship Id="rId30" Type="http://schemas.openxmlformats.org/officeDocument/2006/relationships/tags" Target="../tags/tag518.xml"/><Relationship Id="rId35" Type="http://schemas.openxmlformats.org/officeDocument/2006/relationships/tags" Target="../tags/tag523.xml"/><Relationship Id="rId43" Type="http://schemas.openxmlformats.org/officeDocument/2006/relationships/tags" Target="../tags/tag531.xml"/><Relationship Id="rId48" Type="http://schemas.openxmlformats.org/officeDocument/2006/relationships/tags" Target="../tags/tag536.xml"/><Relationship Id="rId56" Type="http://schemas.openxmlformats.org/officeDocument/2006/relationships/tags" Target="../tags/tag544.xml"/><Relationship Id="rId64" Type="http://schemas.openxmlformats.org/officeDocument/2006/relationships/tags" Target="../tags/tag552.xml"/><Relationship Id="rId69" Type="http://schemas.openxmlformats.org/officeDocument/2006/relationships/tags" Target="../tags/tag557.xml"/><Relationship Id="rId8" Type="http://schemas.openxmlformats.org/officeDocument/2006/relationships/tags" Target="../tags/tag496.xml"/><Relationship Id="rId51" Type="http://schemas.openxmlformats.org/officeDocument/2006/relationships/tags" Target="../tags/tag539.xml"/><Relationship Id="rId72" Type="http://schemas.openxmlformats.org/officeDocument/2006/relationships/notesSlide" Target="../notesSlides/notesSlide39.xml"/><Relationship Id="rId3" Type="http://schemas.openxmlformats.org/officeDocument/2006/relationships/tags" Target="../tags/tag491.xml"/><Relationship Id="rId12" Type="http://schemas.openxmlformats.org/officeDocument/2006/relationships/tags" Target="../tags/tag500.xml"/><Relationship Id="rId17" Type="http://schemas.openxmlformats.org/officeDocument/2006/relationships/tags" Target="../tags/tag505.xml"/><Relationship Id="rId25" Type="http://schemas.openxmlformats.org/officeDocument/2006/relationships/tags" Target="../tags/tag513.xml"/><Relationship Id="rId33" Type="http://schemas.openxmlformats.org/officeDocument/2006/relationships/tags" Target="../tags/tag521.xml"/><Relationship Id="rId38" Type="http://schemas.openxmlformats.org/officeDocument/2006/relationships/tags" Target="../tags/tag526.xml"/><Relationship Id="rId46" Type="http://schemas.openxmlformats.org/officeDocument/2006/relationships/tags" Target="../tags/tag534.xml"/><Relationship Id="rId59" Type="http://schemas.openxmlformats.org/officeDocument/2006/relationships/tags" Target="../tags/tag547.xml"/><Relationship Id="rId67" Type="http://schemas.openxmlformats.org/officeDocument/2006/relationships/tags" Target="../tags/tag555.xml"/><Relationship Id="rId20" Type="http://schemas.openxmlformats.org/officeDocument/2006/relationships/tags" Target="../tags/tag508.xml"/><Relationship Id="rId41" Type="http://schemas.openxmlformats.org/officeDocument/2006/relationships/tags" Target="../tags/tag529.xml"/><Relationship Id="rId54" Type="http://schemas.openxmlformats.org/officeDocument/2006/relationships/tags" Target="../tags/tag542.xml"/><Relationship Id="rId62" Type="http://schemas.openxmlformats.org/officeDocument/2006/relationships/tags" Target="../tags/tag550.xml"/><Relationship Id="rId70" Type="http://schemas.openxmlformats.org/officeDocument/2006/relationships/tags" Target="../tags/tag558.xml"/><Relationship Id="rId1" Type="http://schemas.openxmlformats.org/officeDocument/2006/relationships/tags" Target="../tags/tag489.xml"/><Relationship Id="rId6" Type="http://schemas.openxmlformats.org/officeDocument/2006/relationships/tags" Target="../tags/tag494.xml"/><Relationship Id="rId15" Type="http://schemas.openxmlformats.org/officeDocument/2006/relationships/tags" Target="../tags/tag503.xml"/><Relationship Id="rId23" Type="http://schemas.openxmlformats.org/officeDocument/2006/relationships/tags" Target="../tags/tag511.xml"/><Relationship Id="rId28" Type="http://schemas.openxmlformats.org/officeDocument/2006/relationships/tags" Target="../tags/tag516.xml"/><Relationship Id="rId36" Type="http://schemas.openxmlformats.org/officeDocument/2006/relationships/tags" Target="../tags/tag524.xml"/><Relationship Id="rId49" Type="http://schemas.openxmlformats.org/officeDocument/2006/relationships/tags" Target="../tags/tag537.xml"/><Relationship Id="rId57" Type="http://schemas.openxmlformats.org/officeDocument/2006/relationships/tags" Target="../tags/tag545.xml"/><Relationship Id="rId10" Type="http://schemas.openxmlformats.org/officeDocument/2006/relationships/tags" Target="../tags/tag498.xml"/><Relationship Id="rId31" Type="http://schemas.openxmlformats.org/officeDocument/2006/relationships/tags" Target="../tags/tag519.xml"/><Relationship Id="rId44" Type="http://schemas.openxmlformats.org/officeDocument/2006/relationships/tags" Target="../tags/tag532.xml"/><Relationship Id="rId52" Type="http://schemas.openxmlformats.org/officeDocument/2006/relationships/tags" Target="../tags/tag540.xml"/><Relationship Id="rId60" Type="http://schemas.openxmlformats.org/officeDocument/2006/relationships/tags" Target="../tags/tag548.xml"/><Relationship Id="rId65" Type="http://schemas.openxmlformats.org/officeDocument/2006/relationships/tags" Target="../tags/tag553.xml"/><Relationship Id="rId4" Type="http://schemas.openxmlformats.org/officeDocument/2006/relationships/tags" Target="../tags/tag492.xml"/><Relationship Id="rId9" Type="http://schemas.openxmlformats.org/officeDocument/2006/relationships/tags" Target="../tags/tag497.xml"/><Relationship Id="rId13" Type="http://schemas.openxmlformats.org/officeDocument/2006/relationships/tags" Target="../tags/tag501.xml"/><Relationship Id="rId18" Type="http://schemas.openxmlformats.org/officeDocument/2006/relationships/tags" Target="../tags/tag506.xml"/><Relationship Id="rId39" Type="http://schemas.openxmlformats.org/officeDocument/2006/relationships/tags" Target="../tags/tag527.xml"/><Relationship Id="rId34" Type="http://schemas.openxmlformats.org/officeDocument/2006/relationships/tags" Target="../tags/tag522.xml"/><Relationship Id="rId50" Type="http://schemas.openxmlformats.org/officeDocument/2006/relationships/tags" Target="../tags/tag538.xml"/><Relationship Id="rId55" Type="http://schemas.openxmlformats.org/officeDocument/2006/relationships/tags" Target="../tags/tag543.xml"/></Relationships>
</file>

<file path=ppt/slides/_rels/slide43.xml.rels><?xml version="1.0" encoding="UTF-8" standalone="yes"?>
<Relationships xmlns="http://schemas.openxmlformats.org/package/2006/relationships"><Relationship Id="rId26" Type="http://schemas.openxmlformats.org/officeDocument/2006/relationships/tags" Target="../tags/tag584.xml"/><Relationship Id="rId21" Type="http://schemas.openxmlformats.org/officeDocument/2006/relationships/tags" Target="../tags/tag579.xml"/><Relationship Id="rId42" Type="http://schemas.openxmlformats.org/officeDocument/2006/relationships/tags" Target="../tags/tag600.xml"/><Relationship Id="rId47" Type="http://schemas.openxmlformats.org/officeDocument/2006/relationships/tags" Target="../tags/tag605.xml"/><Relationship Id="rId63" Type="http://schemas.openxmlformats.org/officeDocument/2006/relationships/tags" Target="../tags/tag621.xml"/><Relationship Id="rId68" Type="http://schemas.openxmlformats.org/officeDocument/2006/relationships/tags" Target="../tags/tag626.xml"/><Relationship Id="rId84" Type="http://schemas.openxmlformats.org/officeDocument/2006/relationships/tags" Target="../tags/tag642.xml"/><Relationship Id="rId89" Type="http://schemas.openxmlformats.org/officeDocument/2006/relationships/tags" Target="../tags/tag647.xml"/><Relationship Id="rId16" Type="http://schemas.openxmlformats.org/officeDocument/2006/relationships/tags" Target="../tags/tag574.xml"/><Relationship Id="rId11" Type="http://schemas.openxmlformats.org/officeDocument/2006/relationships/tags" Target="../tags/tag569.xml"/><Relationship Id="rId32" Type="http://schemas.openxmlformats.org/officeDocument/2006/relationships/tags" Target="../tags/tag590.xml"/><Relationship Id="rId37" Type="http://schemas.openxmlformats.org/officeDocument/2006/relationships/tags" Target="../tags/tag595.xml"/><Relationship Id="rId53" Type="http://schemas.openxmlformats.org/officeDocument/2006/relationships/tags" Target="../tags/tag611.xml"/><Relationship Id="rId58" Type="http://schemas.openxmlformats.org/officeDocument/2006/relationships/tags" Target="../tags/tag616.xml"/><Relationship Id="rId74" Type="http://schemas.openxmlformats.org/officeDocument/2006/relationships/tags" Target="../tags/tag632.xml"/><Relationship Id="rId79" Type="http://schemas.openxmlformats.org/officeDocument/2006/relationships/tags" Target="../tags/tag637.xml"/><Relationship Id="rId5" Type="http://schemas.openxmlformats.org/officeDocument/2006/relationships/tags" Target="../tags/tag563.xml"/><Relationship Id="rId90" Type="http://schemas.openxmlformats.org/officeDocument/2006/relationships/slideLayout" Target="../slideLayouts/slideLayout13.xml"/><Relationship Id="rId14" Type="http://schemas.openxmlformats.org/officeDocument/2006/relationships/tags" Target="../tags/tag572.xml"/><Relationship Id="rId22" Type="http://schemas.openxmlformats.org/officeDocument/2006/relationships/tags" Target="../tags/tag580.xml"/><Relationship Id="rId27" Type="http://schemas.openxmlformats.org/officeDocument/2006/relationships/tags" Target="../tags/tag585.xml"/><Relationship Id="rId30" Type="http://schemas.openxmlformats.org/officeDocument/2006/relationships/tags" Target="../tags/tag588.xml"/><Relationship Id="rId35" Type="http://schemas.openxmlformats.org/officeDocument/2006/relationships/tags" Target="../tags/tag593.xml"/><Relationship Id="rId43" Type="http://schemas.openxmlformats.org/officeDocument/2006/relationships/tags" Target="../tags/tag601.xml"/><Relationship Id="rId48" Type="http://schemas.openxmlformats.org/officeDocument/2006/relationships/tags" Target="../tags/tag606.xml"/><Relationship Id="rId56" Type="http://schemas.openxmlformats.org/officeDocument/2006/relationships/tags" Target="../tags/tag614.xml"/><Relationship Id="rId64" Type="http://schemas.openxmlformats.org/officeDocument/2006/relationships/tags" Target="../tags/tag622.xml"/><Relationship Id="rId69" Type="http://schemas.openxmlformats.org/officeDocument/2006/relationships/tags" Target="../tags/tag627.xml"/><Relationship Id="rId77" Type="http://schemas.openxmlformats.org/officeDocument/2006/relationships/tags" Target="../tags/tag635.xml"/><Relationship Id="rId8" Type="http://schemas.openxmlformats.org/officeDocument/2006/relationships/tags" Target="../tags/tag566.xml"/><Relationship Id="rId51" Type="http://schemas.openxmlformats.org/officeDocument/2006/relationships/tags" Target="../tags/tag609.xml"/><Relationship Id="rId72" Type="http://schemas.openxmlformats.org/officeDocument/2006/relationships/tags" Target="../tags/tag630.xml"/><Relationship Id="rId80" Type="http://schemas.openxmlformats.org/officeDocument/2006/relationships/tags" Target="../tags/tag638.xml"/><Relationship Id="rId85" Type="http://schemas.openxmlformats.org/officeDocument/2006/relationships/tags" Target="../tags/tag643.xml"/><Relationship Id="rId3" Type="http://schemas.openxmlformats.org/officeDocument/2006/relationships/tags" Target="../tags/tag561.xml"/><Relationship Id="rId12" Type="http://schemas.openxmlformats.org/officeDocument/2006/relationships/tags" Target="../tags/tag570.xml"/><Relationship Id="rId17" Type="http://schemas.openxmlformats.org/officeDocument/2006/relationships/tags" Target="../tags/tag575.xml"/><Relationship Id="rId25" Type="http://schemas.openxmlformats.org/officeDocument/2006/relationships/tags" Target="../tags/tag583.xml"/><Relationship Id="rId33" Type="http://schemas.openxmlformats.org/officeDocument/2006/relationships/tags" Target="../tags/tag591.xml"/><Relationship Id="rId38" Type="http://schemas.openxmlformats.org/officeDocument/2006/relationships/tags" Target="../tags/tag596.xml"/><Relationship Id="rId46" Type="http://schemas.openxmlformats.org/officeDocument/2006/relationships/tags" Target="../tags/tag604.xml"/><Relationship Id="rId59" Type="http://schemas.openxmlformats.org/officeDocument/2006/relationships/tags" Target="../tags/tag617.xml"/><Relationship Id="rId67" Type="http://schemas.openxmlformats.org/officeDocument/2006/relationships/tags" Target="../tags/tag625.xml"/><Relationship Id="rId20" Type="http://schemas.openxmlformats.org/officeDocument/2006/relationships/tags" Target="../tags/tag578.xml"/><Relationship Id="rId41" Type="http://schemas.openxmlformats.org/officeDocument/2006/relationships/tags" Target="../tags/tag599.xml"/><Relationship Id="rId54" Type="http://schemas.openxmlformats.org/officeDocument/2006/relationships/tags" Target="../tags/tag612.xml"/><Relationship Id="rId62" Type="http://schemas.openxmlformats.org/officeDocument/2006/relationships/tags" Target="../tags/tag620.xml"/><Relationship Id="rId70" Type="http://schemas.openxmlformats.org/officeDocument/2006/relationships/tags" Target="../tags/tag628.xml"/><Relationship Id="rId75" Type="http://schemas.openxmlformats.org/officeDocument/2006/relationships/tags" Target="../tags/tag633.xml"/><Relationship Id="rId83" Type="http://schemas.openxmlformats.org/officeDocument/2006/relationships/tags" Target="../tags/tag641.xml"/><Relationship Id="rId88" Type="http://schemas.openxmlformats.org/officeDocument/2006/relationships/tags" Target="../tags/tag646.xml"/><Relationship Id="rId91" Type="http://schemas.openxmlformats.org/officeDocument/2006/relationships/notesSlide" Target="../notesSlides/notesSlide40.xml"/><Relationship Id="rId1" Type="http://schemas.openxmlformats.org/officeDocument/2006/relationships/tags" Target="../tags/tag559.xml"/><Relationship Id="rId6" Type="http://schemas.openxmlformats.org/officeDocument/2006/relationships/tags" Target="../tags/tag564.xml"/><Relationship Id="rId15" Type="http://schemas.openxmlformats.org/officeDocument/2006/relationships/tags" Target="../tags/tag573.xml"/><Relationship Id="rId23" Type="http://schemas.openxmlformats.org/officeDocument/2006/relationships/tags" Target="../tags/tag581.xml"/><Relationship Id="rId28" Type="http://schemas.openxmlformats.org/officeDocument/2006/relationships/tags" Target="../tags/tag586.xml"/><Relationship Id="rId36" Type="http://schemas.openxmlformats.org/officeDocument/2006/relationships/tags" Target="../tags/tag594.xml"/><Relationship Id="rId49" Type="http://schemas.openxmlformats.org/officeDocument/2006/relationships/tags" Target="../tags/tag607.xml"/><Relationship Id="rId57" Type="http://schemas.openxmlformats.org/officeDocument/2006/relationships/tags" Target="../tags/tag615.xml"/><Relationship Id="rId10" Type="http://schemas.openxmlformats.org/officeDocument/2006/relationships/tags" Target="../tags/tag568.xml"/><Relationship Id="rId31" Type="http://schemas.openxmlformats.org/officeDocument/2006/relationships/tags" Target="../tags/tag589.xml"/><Relationship Id="rId44" Type="http://schemas.openxmlformats.org/officeDocument/2006/relationships/tags" Target="../tags/tag602.xml"/><Relationship Id="rId52" Type="http://schemas.openxmlformats.org/officeDocument/2006/relationships/tags" Target="../tags/tag610.xml"/><Relationship Id="rId60" Type="http://schemas.openxmlformats.org/officeDocument/2006/relationships/tags" Target="../tags/tag618.xml"/><Relationship Id="rId65" Type="http://schemas.openxmlformats.org/officeDocument/2006/relationships/tags" Target="../tags/tag623.xml"/><Relationship Id="rId73" Type="http://schemas.openxmlformats.org/officeDocument/2006/relationships/tags" Target="../tags/tag631.xml"/><Relationship Id="rId78" Type="http://schemas.openxmlformats.org/officeDocument/2006/relationships/tags" Target="../tags/tag636.xml"/><Relationship Id="rId81" Type="http://schemas.openxmlformats.org/officeDocument/2006/relationships/tags" Target="../tags/tag639.xml"/><Relationship Id="rId86" Type="http://schemas.openxmlformats.org/officeDocument/2006/relationships/tags" Target="../tags/tag644.xml"/><Relationship Id="rId4" Type="http://schemas.openxmlformats.org/officeDocument/2006/relationships/tags" Target="../tags/tag562.xml"/><Relationship Id="rId9" Type="http://schemas.openxmlformats.org/officeDocument/2006/relationships/tags" Target="../tags/tag567.xml"/><Relationship Id="rId13" Type="http://schemas.openxmlformats.org/officeDocument/2006/relationships/tags" Target="../tags/tag571.xml"/><Relationship Id="rId18" Type="http://schemas.openxmlformats.org/officeDocument/2006/relationships/tags" Target="../tags/tag576.xml"/><Relationship Id="rId39" Type="http://schemas.openxmlformats.org/officeDocument/2006/relationships/tags" Target="../tags/tag597.xml"/><Relationship Id="rId34" Type="http://schemas.openxmlformats.org/officeDocument/2006/relationships/tags" Target="../tags/tag592.xml"/><Relationship Id="rId50" Type="http://schemas.openxmlformats.org/officeDocument/2006/relationships/tags" Target="../tags/tag608.xml"/><Relationship Id="rId55" Type="http://schemas.openxmlformats.org/officeDocument/2006/relationships/tags" Target="../tags/tag613.xml"/><Relationship Id="rId76" Type="http://schemas.openxmlformats.org/officeDocument/2006/relationships/tags" Target="../tags/tag634.xml"/><Relationship Id="rId7" Type="http://schemas.openxmlformats.org/officeDocument/2006/relationships/tags" Target="../tags/tag565.xml"/><Relationship Id="rId71" Type="http://schemas.openxmlformats.org/officeDocument/2006/relationships/tags" Target="../tags/tag629.xml"/><Relationship Id="rId2" Type="http://schemas.openxmlformats.org/officeDocument/2006/relationships/tags" Target="../tags/tag560.xml"/><Relationship Id="rId29" Type="http://schemas.openxmlformats.org/officeDocument/2006/relationships/tags" Target="../tags/tag587.xml"/><Relationship Id="rId24" Type="http://schemas.openxmlformats.org/officeDocument/2006/relationships/tags" Target="../tags/tag582.xml"/><Relationship Id="rId40" Type="http://schemas.openxmlformats.org/officeDocument/2006/relationships/tags" Target="../tags/tag598.xml"/><Relationship Id="rId45" Type="http://schemas.openxmlformats.org/officeDocument/2006/relationships/tags" Target="../tags/tag603.xml"/><Relationship Id="rId66" Type="http://schemas.openxmlformats.org/officeDocument/2006/relationships/tags" Target="../tags/tag624.xml"/><Relationship Id="rId87" Type="http://schemas.openxmlformats.org/officeDocument/2006/relationships/tags" Target="../tags/tag645.xml"/><Relationship Id="rId61" Type="http://schemas.openxmlformats.org/officeDocument/2006/relationships/tags" Target="../tags/tag619.xml"/><Relationship Id="rId82" Type="http://schemas.openxmlformats.org/officeDocument/2006/relationships/tags" Target="../tags/tag640.xml"/><Relationship Id="rId19" Type="http://schemas.openxmlformats.org/officeDocument/2006/relationships/tags" Target="../tags/tag577.xml"/></Relationships>
</file>

<file path=ppt/slides/_rels/slide44.xml.rels><?xml version="1.0" encoding="UTF-8" standalone="yes"?>
<Relationships xmlns="http://schemas.openxmlformats.org/package/2006/relationships"><Relationship Id="rId8" Type="http://schemas.openxmlformats.org/officeDocument/2006/relationships/tags" Target="../tags/tag655.xml"/><Relationship Id="rId13" Type="http://schemas.openxmlformats.org/officeDocument/2006/relationships/tags" Target="../tags/tag660.xml"/><Relationship Id="rId18" Type="http://schemas.openxmlformats.org/officeDocument/2006/relationships/tags" Target="../tags/tag665.xml"/><Relationship Id="rId26" Type="http://schemas.openxmlformats.org/officeDocument/2006/relationships/tags" Target="../tags/tag673.xml"/><Relationship Id="rId3" Type="http://schemas.openxmlformats.org/officeDocument/2006/relationships/tags" Target="../tags/tag650.xml"/><Relationship Id="rId21" Type="http://schemas.openxmlformats.org/officeDocument/2006/relationships/tags" Target="../tags/tag668.xml"/><Relationship Id="rId7" Type="http://schemas.openxmlformats.org/officeDocument/2006/relationships/tags" Target="../tags/tag654.xml"/><Relationship Id="rId12" Type="http://schemas.openxmlformats.org/officeDocument/2006/relationships/tags" Target="../tags/tag659.xml"/><Relationship Id="rId17" Type="http://schemas.openxmlformats.org/officeDocument/2006/relationships/tags" Target="../tags/tag664.xml"/><Relationship Id="rId25" Type="http://schemas.openxmlformats.org/officeDocument/2006/relationships/tags" Target="../tags/tag672.xml"/><Relationship Id="rId2" Type="http://schemas.openxmlformats.org/officeDocument/2006/relationships/tags" Target="../tags/tag649.xml"/><Relationship Id="rId16" Type="http://schemas.openxmlformats.org/officeDocument/2006/relationships/tags" Target="../tags/tag663.xml"/><Relationship Id="rId20" Type="http://schemas.openxmlformats.org/officeDocument/2006/relationships/tags" Target="../tags/tag667.xml"/><Relationship Id="rId1" Type="http://schemas.openxmlformats.org/officeDocument/2006/relationships/tags" Target="../tags/tag648.xml"/><Relationship Id="rId6" Type="http://schemas.openxmlformats.org/officeDocument/2006/relationships/tags" Target="../tags/tag653.xml"/><Relationship Id="rId11" Type="http://schemas.openxmlformats.org/officeDocument/2006/relationships/tags" Target="../tags/tag658.xml"/><Relationship Id="rId24" Type="http://schemas.openxmlformats.org/officeDocument/2006/relationships/tags" Target="../tags/tag671.xml"/><Relationship Id="rId5" Type="http://schemas.openxmlformats.org/officeDocument/2006/relationships/tags" Target="../tags/tag652.xml"/><Relationship Id="rId15" Type="http://schemas.openxmlformats.org/officeDocument/2006/relationships/tags" Target="../tags/tag662.xml"/><Relationship Id="rId23" Type="http://schemas.openxmlformats.org/officeDocument/2006/relationships/tags" Target="../tags/tag670.xml"/><Relationship Id="rId28" Type="http://schemas.openxmlformats.org/officeDocument/2006/relationships/notesSlide" Target="../notesSlides/notesSlide41.xml"/><Relationship Id="rId10" Type="http://schemas.openxmlformats.org/officeDocument/2006/relationships/tags" Target="../tags/tag657.xml"/><Relationship Id="rId19" Type="http://schemas.openxmlformats.org/officeDocument/2006/relationships/tags" Target="../tags/tag666.xml"/><Relationship Id="rId4" Type="http://schemas.openxmlformats.org/officeDocument/2006/relationships/tags" Target="../tags/tag651.xml"/><Relationship Id="rId9" Type="http://schemas.openxmlformats.org/officeDocument/2006/relationships/tags" Target="../tags/tag656.xml"/><Relationship Id="rId14" Type="http://schemas.openxmlformats.org/officeDocument/2006/relationships/tags" Target="../tags/tag661.xml"/><Relationship Id="rId22" Type="http://schemas.openxmlformats.org/officeDocument/2006/relationships/tags" Target="../tags/tag669.xml"/><Relationship Id="rId27"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3" Type="http://schemas.openxmlformats.org/officeDocument/2006/relationships/tags" Target="../tags/tag686.xml"/><Relationship Id="rId18" Type="http://schemas.openxmlformats.org/officeDocument/2006/relationships/tags" Target="../tags/tag691.xml"/><Relationship Id="rId26" Type="http://schemas.openxmlformats.org/officeDocument/2006/relationships/tags" Target="../tags/tag699.xml"/><Relationship Id="rId39" Type="http://schemas.openxmlformats.org/officeDocument/2006/relationships/tags" Target="../tags/tag712.xml"/><Relationship Id="rId21" Type="http://schemas.openxmlformats.org/officeDocument/2006/relationships/tags" Target="../tags/tag694.xml"/><Relationship Id="rId34" Type="http://schemas.openxmlformats.org/officeDocument/2006/relationships/tags" Target="../tags/tag707.xml"/><Relationship Id="rId7" Type="http://schemas.openxmlformats.org/officeDocument/2006/relationships/tags" Target="../tags/tag680.xml"/><Relationship Id="rId2" Type="http://schemas.openxmlformats.org/officeDocument/2006/relationships/tags" Target="../tags/tag675.xml"/><Relationship Id="rId16" Type="http://schemas.openxmlformats.org/officeDocument/2006/relationships/tags" Target="../tags/tag689.xml"/><Relationship Id="rId20" Type="http://schemas.openxmlformats.org/officeDocument/2006/relationships/tags" Target="../tags/tag693.xml"/><Relationship Id="rId29" Type="http://schemas.openxmlformats.org/officeDocument/2006/relationships/tags" Target="../tags/tag702.xml"/><Relationship Id="rId41" Type="http://schemas.openxmlformats.org/officeDocument/2006/relationships/slideLayout" Target="../slideLayouts/slideLayout13.xml"/><Relationship Id="rId1" Type="http://schemas.openxmlformats.org/officeDocument/2006/relationships/tags" Target="../tags/tag674.xml"/><Relationship Id="rId6" Type="http://schemas.openxmlformats.org/officeDocument/2006/relationships/tags" Target="../tags/tag679.xml"/><Relationship Id="rId11" Type="http://schemas.openxmlformats.org/officeDocument/2006/relationships/tags" Target="../tags/tag684.xml"/><Relationship Id="rId24" Type="http://schemas.openxmlformats.org/officeDocument/2006/relationships/tags" Target="../tags/tag697.xml"/><Relationship Id="rId32" Type="http://schemas.openxmlformats.org/officeDocument/2006/relationships/tags" Target="../tags/tag705.xml"/><Relationship Id="rId37" Type="http://schemas.openxmlformats.org/officeDocument/2006/relationships/tags" Target="../tags/tag710.xml"/><Relationship Id="rId40" Type="http://schemas.openxmlformats.org/officeDocument/2006/relationships/tags" Target="../tags/tag713.xml"/><Relationship Id="rId5" Type="http://schemas.openxmlformats.org/officeDocument/2006/relationships/tags" Target="../tags/tag678.xml"/><Relationship Id="rId15" Type="http://schemas.openxmlformats.org/officeDocument/2006/relationships/tags" Target="../tags/tag688.xml"/><Relationship Id="rId23" Type="http://schemas.openxmlformats.org/officeDocument/2006/relationships/tags" Target="../tags/tag696.xml"/><Relationship Id="rId28" Type="http://schemas.openxmlformats.org/officeDocument/2006/relationships/tags" Target="../tags/tag701.xml"/><Relationship Id="rId36" Type="http://schemas.openxmlformats.org/officeDocument/2006/relationships/tags" Target="../tags/tag709.xml"/><Relationship Id="rId10" Type="http://schemas.openxmlformats.org/officeDocument/2006/relationships/tags" Target="../tags/tag683.xml"/><Relationship Id="rId19" Type="http://schemas.openxmlformats.org/officeDocument/2006/relationships/tags" Target="../tags/tag692.xml"/><Relationship Id="rId31" Type="http://schemas.openxmlformats.org/officeDocument/2006/relationships/tags" Target="../tags/tag704.xml"/><Relationship Id="rId4" Type="http://schemas.openxmlformats.org/officeDocument/2006/relationships/tags" Target="../tags/tag677.xml"/><Relationship Id="rId9" Type="http://schemas.openxmlformats.org/officeDocument/2006/relationships/tags" Target="../tags/tag682.xml"/><Relationship Id="rId14" Type="http://schemas.openxmlformats.org/officeDocument/2006/relationships/tags" Target="../tags/tag687.xml"/><Relationship Id="rId22" Type="http://schemas.openxmlformats.org/officeDocument/2006/relationships/tags" Target="../tags/tag695.xml"/><Relationship Id="rId27" Type="http://schemas.openxmlformats.org/officeDocument/2006/relationships/tags" Target="../tags/tag700.xml"/><Relationship Id="rId30" Type="http://schemas.openxmlformats.org/officeDocument/2006/relationships/tags" Target="../tags/tag703.xml"/><Relationship Id="rId35" Type="http://schemas.openxmlformats.org/officeDocument/2006/relationships/tags" Target="../tags/tag708.xml"/><Relationship Id="rId8" Type="http://schemas.openxmlformats.org/officeDocument/2006/relationships/tags" Target="../tags/tag681.xml"/><Relationship Id="rId3" Type="http://schemas.openxmlformats.org/officeDocument/2006/relationships/tags" Target="../tags/tag676.xml"/><Relationship Id="rId12" Type="http://schemas.openxmlformats.org/officeDocument/2006/relationships/tags" Target="../tags/tag685.xml"/><Relationship Id="rId17" Type="http://schemas.openxmlformats.org/officeDocument/2006/relationships/tags" Target="../tags/tag690.xml"/><Relationship Id="rId25" Type="http://schemas.openxmlformats.org/officeDocument/2006/relationships/tags" Target="../tags/tag698.xml"/><Relationship Id="rId33" Type="http://schemas.openxmlformats.org/officeDocument/2006/relationships/tags" Target="../tags/tag706.xml"/><Relationship Id="rId38" Type="http://schemas.openxmlformats.org/officeDocument/2006/relationships/tags" Target="../tags/tag711.xml"/></Relationships>
</file>

<file path=ppt/slides/_rels/slide46.xml.rels><?xml version="1.0" encoding="UTF-8" standalone="yes"?>
<Relationships xmlns="http://schemas.openxmlformats.org/package/2006/relationships"><Relationship Id="rId13" Type="http://schemas.openxmlformats.org/officeDocument/2006/relationships/tags" Target="../tags/tag726.xml"/><Relationship Id="rId18" Type="http://schemas.openxmlformats.org/officeDocument/2006/relationships/tags" Target="../tags/tag731.xml"/><Relationship Id="rId26" Type="http://schemas.openxmlformats.org/officeDocument/2006/relationships/tags" Target="../tags/tag739.xml"/><Relationship Id="rId39" Type="http://schemas.openxmlformats.org/officeDocument/2006/relationships/tags" Target="../tags/tag752.xml"/><Relationship Id="rId21" Type="http://schemas.openxmlformats.org/officeDocument/2006/relationships/tags" Target="../tags/tag734.xml"/><Relationship Id="rId34" Type="http://schemas.openxmlformats.org/officeDocument/2006/relationships/tags" Target="../tags/tag747.xml"/><Relationship Id="rId42" Type="http://schemas.openxmlformats.org/officeDocument/2006/relationships/tags" Target="../tags/tag755.xml"/><Relationship Id="rId7" Type="http://schemas.openxmlformats.org/officeDocument/2006/relationships/tags" Target="../tags/tag720.xml"/><Relationship Id="rId2" Type="http://schemas.openxmlformats.org/officeDocument/2006/relationships/tags" Target="../tags/tag715.xml"/><Relationship Id="rId16" Type="http://schemas.openxmlformats.org/officeDocument/2006/relationships/tags" Target="../tags/tag729.xml"/><Relationship Id="rId20" Type="http://schemas.openxmlformats.org/officeDocument/2006/relationships/tags" Target="../tags/tag733.xml"/><Relationship Id="rId29" Type="http://schemas.openxmlformats.org/officeDocument/2006/relationships/tags" Target="../tags/tag742.xml"/><Relationship Id="rId41" Type="http://schemas.openxmlformats.org/officeDocument/2006/relationships/tags" Target="../tags/tag754.xml"/><Relationship Id="rId1" Type="http://schemas.openxmlformats.org/officeDocument/2006/relationships/tags" Target="../tags/tag714.xml"/><Relationship Id="rId6" Type="http://schemas.openxmlformats.org/officeDocument/2006/relationships/tags" Target="../tags/tag719.xml"/><Relationship Id="rId11" Type="http://schemas.openxmlformats.org/officeDocument/2006/relationships/tags" Target="../tags/tag724.xml"/><Relationship Id="rId24" Type="http://schemas.openxmlformats.org/officeDocument/2006/relationships/tags" Target="../tags/tag737.xml"/><Relationship Id="rId32" Type="http://schemas.openxmlformats.org/officeDocument/2006/relationships/tags" Target="../tags/tag745.xml"/><Relationship Id="rId37" Type="http://schemas.openxmlformats.org/officeDocument/2006/relationships/tags" Target="../tags/tag750.xml"/><Relationship Id="rId40" Type="http://schemas.openxmlformats.org/officeDocument/2006/relationships/tags" Target="../tags/tag753.xml"/><Relationship Id="rId5" Type="http://schemas.openxmlformats.org/officeDocument/2006/relationships/tags" Target="../tags/tag718.xml"/><Relationship Id="rId15" Type="http://schemas.openxmlformats.org/officeDocument/2006/relationships/tags" Target="../tags/tag728.xml"/><Relationship Id="rId23" Type="http://schemas.openxmlformats.org/officeDocument/2006/relationships/tags" Target="../tags/tag736.xml"/><Relationship Id="rId28" Type="http://schemas.openxmlformats.org/officeDocument/2006/relationships/tags" Target="../tags/tag741.xml"/><Relationship Id="rId36" Type="http://schemas.openxmlformats.org/officeDocument/2006/relationships/tags" Target="../tags/tag749.xml"/><Relationship Id="rId10" Type="http://schemas.openxmlformats.org/officeDocument/2006/relationships/tags" Target="../tags/tag723.xml"/><Relationship Id="rId19" Type="http://schemas.openxmlformats.org/officeDocument/2006/relationships/tags" Target="../tags/tag732.xml"/><Relationship Id="rId31" Type="http://schemas.openxmlformats.org/officeDocument/2006/relationships/tags" Target="../tags/tag744.xml"/><Relationship Id="rId4" Type="http://schemas.openxmlformats.org/officeDocument/2006/relationships/tags" Target="../tags/tag717.xml"/><Relationship Id="rId9" Type="http://schemas.openxmlformats.org/officeDocument/2006/relationships/tags" Target="../tags/tag722.xml"/><Relationship Id="rId14" Type="http://schemas.openxmlformats.org/officeDocument/2006/relationships/tags" Target="../tags/tag727.xml"/><Relationship Id="rId22" Type="http://schemas.openxmlformats.org/officeDocument/2006/relationships/tags" Target="../tags/tag735.xml"/><Relationship Id="rId27" Type="http://schemas.openxmlformats.org/officeDocument/2006/relationships/tags" Target="../tags/tag740.xml"/><Relationship Id="rId30" Type="http://schemas.openxmlformats.org/officeDocument/2006/relationships/tags" Target="../tags/tag743.xml"/><Relationship Id="rId35" Type="http://schemas.openxmlformats.org/officeDocument/2006/relationships/tags" Target="../tags/tag748.xml"/><Relationship Id="rId43" Type="http://schemas.openxmlformats.org/officeDocument/2006/relationships/slideLayout" Target="../slideLayouts/slideLayout13.xml"/><Relationship Id="rId8" Type="http://schemas.openxmlformats.org/officeDocument/2006/relationships/tags" Target="../tags/tag721.xml"/><Relationship Id="rId3" Type="http://schemas.openxmlformats.org/officeDocument/2006/relationships/tags" Target="../tags/tag716.xml"/><Relationship Id="rId12" Type="http://schemas.openxmlformats.org/officeDocument/2006/relationships/tags" Target="../tags/tag725.xml"/><Relationship Id="rId17" Type="http://schemas.openxmlformats.org/officeDocument/2006/relationships/tags" Target="../tags/tag730.xml"/><Relationship Id="rId25" Type="http://schemas.openxmlformats.org/officeDocument/2006/relationships/tags" Target="../tags/tag738.xml"/><Relationship Id="rId33" Type="http://schemas.openxmlformats.org/officeDocument/2006/relationships/tags" Target="../tags/tag746.xml"/><Relationship Id="rId38" Type="http://schemas.openxmlformats.org/officeDocument/2006/relationships/tags" Target="../tags/tag751.xml"/></Relationships>
</file>

<file path=ppt/slides/_rels/slide47.xml.rels><?xml version="1.0" encoding="UTF-8" standalone="yes"?>
<Relationships xmlns="http://schemas.openxmlformats.org/package/2006/relationships"><Relationship Id="rId8" Type="http://schemas.openxmlformats.org/officeDocument/2006/relationships/tags" Target="../tags/tag763.xml"/><Relationship Id="rId13" Type="http://schemas.openxmlformats.org/officeDocument/2006/relationships/tags" Target="../tags/tag768.xml"/><Relationship Id="rId18" Type="http://schemas.openxmlformats.org/officeDocument/2006/relationships/tags" Target="../tags/tag773.xml"/><Relationship Id="rId3" Type="http://schemas.openxmlformats.org/officeDocument/2006/relationships/tags" Target="../tags/tag758.xml"/><Relationship Id="rId21" Type="http://schemas.openxmlformats.org/officeDocument/2006/relationships/slideLayout" Target="../slideLayouts/slideLayout13.xml"/><Relationship Id="rId7" Type="http://schemas.openxmlformats.org/officeDocument/2006/relationships/tags" Target="../tags/tag762.xml"/><Relationship Id="rId12" Type="http://schemas.openxmlformats.org/officeDocument/2006/relationships/tags" Target="../tags/tag767.xml"/><Relationship Id="rId17" Type="http://schemas.openxmlformats.org/officeDocument/2006/relationships/tags" Target="../tags/tag772.xml"/><Relationship Id="rId2" Type="http://schemas.openxmlformats.org/officeDocument/2006/relationships/tags" Target="../tags/tag757.xml"/><Relationship Id="rId16" Type="http://schemas.openxmlformats.org/officeDocument/2006/relationships/tags" Target="../tags/tag771.xml"/><Relationship Id="rId20" Type="http://schemas.openxmlformats.org/officeDocument/2006/relationships/tags" Target="../tags/tag775.xml"/><Relationship Id="rId1" Type="http://schemas.openxmlformats.org/officeDocument/2006/relationships/tags" Target="../tags/tag756.xml"/><Relationship Id="rId6" Type="http://schemas.openxmlformats.org/officeDocument/2006/relationships/tags" Target="../tags/tag761.xml"/><Relationship Id="rId11" Type="http://schemas.openxmlformats.org/officeDocument/2006/relationships/tags" Target="../tags/tag766.xml"/><Relationship Id="rId24" Type="http://schemas.openxmlformats.org/officeDocument/2006/relationships/image" Target="../media/image6.tiff"/><Relationship Id="rId5" Type="http://schemas.openxmlformats.org/officeDocument/2006/relationships/tags" Target="../tags/tag760.xml"/><Relationship Id="rId15" Type="http://schemas.openxmlformats.org/officeDocument/2006/relationships/tags" Target="../tags/tag770.xml"/><Relationship Id="rId23" Type="http://schemas.openxmlformats.org/officeDocument/2006/relationships/image" Target="../media/image5.tiff"/><Relationship Id="rId10" Type="http://schemas.openxmlformats.org/officeDocument/2006/relationships/tags" Target="../tags/tag765.xml"/><Relationship Id="rId19" Type="http://schemas.openxmlformats.org/officeDocument/2006/relationships/tags" Target="../tags/tag774.xml"/><Relationship Id="rId4" Type="http://schemas.openxmlformats.org/officeDocument/2006/relationships/tags" Target="../tags/tag759.xml"/><Relationship Id="rId9" Type="http://schemas.openxmlformats.org/officeDocument/2006/relationships/tags" Target="../tags/tag764.xml"/><Relationship Id="rId14" Type="http://schemas.openxmlformats.org/officeDocument/2006/relationships/tags" Target="../tags/tag769.xml"/><Relationship Id="rId22"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tags" Target="../tags/tag783.xml"/><Relationship Id="rId13" Type="http://schemas.openxmlformats.org/officeDocument/2006/relationships/tags" Target="../tags/tag788.xml"/><Relationship Id="rId18" Type="http://schemas.openxmlformats.org/officeDocument/2006/relationships/tags" Target="../tags/tag793.xml"/><Relationship Id="rId3" Type="http://schemas.openxmlformats.org/officeDocument/2006/relationships/tags" Target="../tags/tag778.xml"/><Relationship Id="rId21" Type="http://schemas.openxmlformats.org/officeDocument/2006/relationships/tags" Target="../tags/tag796.xml"/><Relationship Id="rId7" Type="http://schemas.openxmlformats.org/officeDocument/2006/relationships/tags" Target="../tags/tag782.xml"/><Relationship Id="rId12" Type="http://schemas.openxmlformats.org/officeDocument/2006/relationships/tags" Target="../tags/tag787.xml"/><Relationship Id="rId17" Type="http://schemas.openxmlformats.org/officeDocument/2006/relationships/tags" Target="../tags/tag792.xml"/><Relationship Id="rId2" Type="http://schemas.openxmlformats.org/officeDocument/2006/relationships/tags" Target="../tags/tag777.xml"/><Relationship Id="rId16" Type="http://schemas.openxmlformats.org/officeDocument/2006/relationships/tags" Target="../tags/tag791.xml"/><Relationship Id="rId20" Type="http://schemas.openxmlformats.org/officeDocument/2006/relationships/tags" Target="../tags/tag795.xml"/><Relationship Id="rId1" Type="http://schemas.openxmlformats.org/officeDocument/2006/relationships/tags" Target="../tags/tag776.xml"/><Relationship Id="rId6" Type="http://schemas.openxmlformats.org/officeDocument/2006/relationships/tags" Target="../tags/tag781.xml"/><Relationship Id="rId11" Type="http://schemas.openxmlformats.org/officeDocument/2006/relationships/tags" Target="../tags/tag786.xml"/><Relationship Id="rId5" Type="http://schemas.openxmlformats.org/officeDocument/2006/relationships/tags" Target="../tags/tag780.xml"/><Relationship Id="rId15" Type="http://schemas.openxmlformats.org/officeDocument/2006/relationships/tags" Target="../tags/tag790.xml"/><Relationship Id="rId10" Type="http://schemas.openxmlformats.org/officeDocument/2006/relationships/tags" Target="../tags/tag785.xml"/><Relationship Id="rId19" Type="http://schemas.openxmlformats.org/officeDocument/2006/relationships/tags" Target="../tags/tag794.xml"/><Relationship Id="rId4" Type="http://schemas.openxmlformats.org/officeDocument/2006/relationships/tags" Target="../tags/tag779.xml"/><Relationship Id="rId9" Type="http://schemas.openxmlformats.org/officeDocument/2006/relationships/tags" Target="../tags/tag784.xml"/><Relationship Id="rId14" Type="http://schemas.openxmlformats.org/officeDocument/2006/relationships/tags" Target="../tags/tag789.xml"/><Relationship Id="rId22"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tags" Target="../tags/tag804.xml"/><Relationship Id="rId13" Type="http://schemas.openxmlformats.org/officeDocument/2006/relationships/tags" Target="../tags/tag809.xml"/><Relationship Id="rId18" Type="http://schemas.openxmlformats.org/officeDocument/2006/relationships/tags" Target="../tags/tag814.xml"/><Relationship Id="rId3" Type="http://schemas.openxmlformats.org/officeDocument/2006/relationships/tags" Target="../tags/tag799.xml"/><Relationship Id="rId21" Type="http://schemas.openxmlformats.org/officeDocument/2006/relationships/tags" Target="../tags/tag817.xml"/><Relationship Id="rId7" Type="http://schemas.openxmlformats.org/officeDocument/2006/relationships/tags" Target="../tags/tag803.xml"/><Relationship Id="rId12" Type="http://schemas.openxmlformats.org/officeDocument/2006/relationships/tags" Target="../tags/tag808.xml"/><Relationship Id="rId17" Type="http://schemas.openxmlformats.org/officeDocument/2006/relationships/tags" Target="../tags/tag813.xml"/><Relationship Id="rId25" Type="http://schemas.openxmlformats.org/officeDocument/2006/relationships/image" Target="../media/image7.png"/><Relationship Id="rId2" Type="http://schemas.openxmlformats.org/officeDocument/2006/relationships/tags" Target="../tags/tag798.xml"/><Relationship Id="rId16" Type="http://schemas.openxmlformats.org/officeDocument/2006/relationships/tags" Target="../tags/tag812.xml"/><Relationship Id="rId20" Type="http://schemas.openxmlformats.org/officeDocument/2006/relationships/tags" Target="../tags/tag816.xml"/><Relationship Id="rId1" Type="http://schemas.openxmlformats.org/officeDocument/2006/relationships/tags" Target="../tags/tag797.xml"/><Relationship Id="rId6" Type="http://schemas.openxmlformats.org/officeDocument/2006/relationships/tags" Target="../tags/tag802.xml"/><Relationship Id="rId11" Type="http://schemas.openxmlformats.org/officeDocument/2006/relationships/tags" Target="../tags/tag807.xml"/><Relationship Id="rId24" Type="http://schemas.openxmlformats.org/officeDocument/2006/relationships/slideLayout" Target="../slideLayouts/slideLayout13.xml"/><Relationship Id="rId5" Type="http://schemas.openxmlformats.org/officeDocument/2006/relationships/tags" Target="../tags/tag801.xml"/><Relationship Id="rId15" Type="http://schemas.openxmlformats.org/officeDocument/2006/relationships/tags" Target="../tags/tag811.xml"/><Relationship Id="rId23" Type="http://schemas.openxmlformats.org/officeDocument/2006/relationships/tags" Target="../tags/tag819.xml"/><Relationship Id="rId10" Type="http://schemas.openxmlformats.org/officeDocument/2006/relationships/tags" Target="../tags/tag806.xml"/><Relationship Id="rId19" Type="http://schemas.openxmlformats.org/officeDocument/2006/relationships/tags" Target="../tags/tag815.xml"/><Relationship Id="rId4" Type="http://schemas.openxmlformats.org/officeDocument/2006/relationships/tags" Target="../tags/tag800.xml"/><Relationship Id="rId9" Type="http://schemas.openxmlformats.org/officeDocument/2006/relationships/tags" Target="../tags/tag805.xml"/><Relationship Id="rId14" Type="http://schemas.openxmlformats.org/officeDocument/2006/relationships/tags" Target="../tags/tag810.xml"/><Relationship Id="rId22" Type="http://schemas.openxmlformats.org/officeDocument/2006/relationships/tags" Target="../tags/tag8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tags" Target="../tags/tag827.xml"/><Relationship Id="rId13" Type="http://schemas.openxmlformats.org/officeDocument/2006/relationships/tags" Target="../tags/tag832.xml"/><Relationship Id="rId18" Type="http://schemas.openxmlformats.org/officeDocument/2006/relationships/tags" Target="../tags/tag837.xml"/><Relationship Id="rId26" Type="http://schemas.openxmlformats.org/officeDocument/2006/relationships/tags" Target="../tags/tag845.xml"/><Relationship Id="rId3" Type="http://schemas.openxmlformats.org/officeDocument/2006/relationships/tags" Target="../tags/tag822.xml"/><Relationship Id="rId21" Type="http://schemas.openxmlformats.org/officeDocument/2006/relationships/tags" Target="../tags/tag840.xml"/><Relationship Id="rId7" Type="http://schemas.openxmlformats.org/officeDocument/2006/relationships/tags" Target="../tags/tag826.xml"/><Relationship Id="rId12" Type="http://schemas.openxmlformats.org/officeDocument/2006/relationships/tags" Target="../tags/tag831.xml"/><Relationship Id="rId17" Type="http://schemas.openxmlformats.org/officeDocument/2006/relationships/tags" Target="../tags/tag836.xml"/><Relationship Id="rId25" Type="http://schemas.openxmlformats.org/officeDocument/2006/relationships/tags" Target="../tags/tag844.xml"/><Relationship Id="rId2" Type="http://schemas.openxmlformats.org/officeDocument/2006/relationships/tags" Target="../tags/tag821.xml"/><Relationship Id="rId16" Type="http://schemas.openxmlformats.org/officeDocument/2006/relationships/tags" Target="../tags/tag835.xml"/><Relationship Id="rId20" Type="http://schemas.openxmlformats.org/officeDocument/2006/relationships/tags" Target="../tags/tag839.xml"/><Relationship Id="rId1" Type="http://schemas.openxmlformats.org/officeDocument/2006/relationships/tags" Target="../tags/tag820.xml"/><Relationship Id="rId6" Type="http://schemas.openxmlformats.org/officeDocument/2006/relationships/tags" Target="../tags/tag825.xml"/><Relationship Id="rId11" Type="http://schemas.openxmlformats.org/officeDocument/2006/relationships/tags" Target="../tags/tag830.xml"/><Relationship Id="rId24" Type="http://schemas.openxmlformats.org/officeDocument/2006/relationships/tags" Target="../tags/tag843.xml"/><Relationship Id="rId5" Type="http://schemas.openxmlformats.org/officeDocument/2006/relationships/tags" Target="../tags/tag824.xml"/><Relationship Id="rId15" Type="http://schemas.openxmlformats.org/officeDocument/2006/relationships/tags" Target="../tags/tag834.xml"/><Relationship Id="rId23" Type="http://schemas.openxmlformats.org/officeDocument/2006/relationships/tags" Target="../tags/tag842.xml"/><Relationship Id="rId28" Type="http://schemas.openxmlformats.org/officeDocument/2006/relationships/notesSlide" Target="../notesSlides/notesSlide42.xml"/><Relationship Id="rId10" Type="http://schemas.openxmlformats.org/officeDocument/2006/relationships/tags" Target="../tags/tag829.xml"/><Relationship Id="rId19" Type="http://schemas.openxmlformats.org/officeDocument/2006/relationships/tags" Target="../tags/tag838.xml"/><Relationship Id="rId4" Type="http://schemas.openxmlformats.org/officeDocument/2006/relationships/tags" Target="../tags/tag823.xml"/><Relationship Id="rId9" Type="http://schemas.openxmlformats.org/officeDocument/2006/relationships/tags" Target="../tags/tag828.xml"/><Relationship Id="rId14" Type="http://schemas.openxmlformats.org/officeDocument/2006/relationships/tags" Target="../tags/tag833.xml"/><Relationship Id="rId22" Type="http://schemas.openxmlformats.org/officeDocument/2006/relationships/tags" Target="../tags/tag841.xml"/><Relationship Id="rId27"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tags" Target="../tags/tag853.xml"/><Relationship Id="rId13" Type="http://schemas.openxmlformats.org/officeDocument/2006/relationships/tags" Target="../tags/tag858.xml"/><Relationship Id="rId18" Type="http://schemas.openxmlformats.org/officeDocument/2006/relationships/tags" Target="../tags/tag863.xml"/><Relationship Id="rId3" Type="http://schemas.openxmlformats.org/officeDocument/2006/relationships/tags" Target="../tags/tag848.xml"/><Relationship Id="rId7" Type="http://schemas.openxmlformats.org/officeDocument/2006/relationships/tags" Target="../tags/tag852.xml"/><Relationship Id="rId12" Type="http://schemas.openxmlformats.org/officeDocument/2006/relationships/tags" Target="../tags/tag857.xml"/><Relationship Id="rId17" Type="http://schemas.openxmlformats.org/officeDocument/2006/relationships/tags" Target="../tags/tag862.xml"/><Relationship Id="rId2" Type="http://schemas.openxmlformats.org/officeDocument/2006/relationships/tags" Target="../tags/tag847.xml"/><Relationship Id="rId16" Type="http://schemas.openxmlformats.org/officeDocument/2006/relationships/tags" Target="../tags/tag861.xml"/><Relationship Id="rId20" Type="http://schemas.openxmlformats.org/officeDocument/2006/relationships/notesSlide" Target="../notesSlides/notesSlide43.xml"/><Relationship Id="rId1" Type="http://schemas.openxmlformats.org/officeDocument/2006/relationships/tags" Target="../tags/tag846.xml"/><Relationship Id="rId6" Type="http://schemas.openxmlformats.org/officeDocument/2006/relationships/tags" Target="../tags/tag851.xml"/><Relationship Id="rId11" Type="http://schemas.openxmlformats.org/officeDocument/2006/relationships/tags" Target="../tags/tag856.xml"/><Relationship Id="rId5" Type="http://schemas.openxmlformats.org/officeDocument/2006/relationships/tags" Target="../tags/tag850.xml"/><Relationship Id="rId15" Type="http://schemas.openxmlformats.org/officeDocument/2006/relationships/tags" Target="../tags/tag860.xml"/><Relationship Id="rId10" Type="http://schemas.openxmlformats.org/officeDocument/2006/relationships/tags" Target="../tags/tag855.xml"/><Relationship Id="rId19" Type="http://schemas.openxmlformats.org/officeDocument/2006/relationships/slideLayout" Target="../slideLayouts/slideLayout13.xml"/><Relationship Id="rId4" Type="http://schemas.openxmlformats.org/officeDocument/2006/relationships/tags" Target="../tags/tag849.xml"/><Relationship Id="rId9" Type="http://schemas.openxmlformats.org/officeDocument/2006/relationships/tags" Target="../tags/tag854.xml"/><Relationship Id="rId14" Type="http://schemas.openxmlformats.org/officeDocument/2006/relationships/tags" Target="../tags/tag85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tags" Target="../tags/tag864.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66.xml"/><Relationship Id="rId1" Type="http://schemas.openxmlformats.org/officeDocument/2006/relationships/tags" Target="../tags/tag865.xml"/><Relationship Id="rId4" Type="http://schemas.openxmlformats.org/officeDocument/2006/relationships/notesSlide" Target="../notesSlides/notesSlide45.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868.xml"/><Relationship Id="rId1" Type="http://schemas.openxmlformats.org/officeDocument/2006/relationships/tags" Target="../tags/tag867.xml"/><Relationship Id="rId4"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870.xml"/><Relationship Id="rId1" Type="http://schemas.openxmlformats.org/officeDocument/2006/relationships/tags" Target="../tags/tag869.xml"/><Relationship Id="rId4"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72.xml"/><Relationship Id="rId1" Type="http://schemas.openxmlformats.org/officeDocument/2006/relationships/tags" Target="../tags/tag871.xml"/><Relationship Id="rId4"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74.xml"/><Relationship Id="rId1" Type="http://schemas.openxmlformats.org/officeDocument/2006/relationships/tags" Target="../tags/tag873.xml"/><Relationship Id="rId4" Type="http://schemas.openxmlformats.org/officeDocument/2006/relationships/notesSlide" Target="../notesSlides/notesSlide49.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76.xml"/><Relationship Id="rId1" Type="http://schemas.openxmlformats.org/officeDocument/2006/relationships/tags" Target="../tags/tag875.xml"/><Relationship Id="rId4" Type="http://schemas.openxmlformats.org/officeDocument/2006/relationships/notesSlide" Target="../notesSlides/notesSlide50.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78.xml"/><Relationship Id="rId1" Type="http://schemas.openxmlformats.org/officeDocument/2006/relationships/tags" Target="../tags/tag877.xml"/><Relationship Id="rId4"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80.xml"/><Relationship Id="rId1" Type="http://schemas.openxmlformats.org/officeDocument/2006/relationships/tags" Target="../tags/tag879.xml"/><Relationship Id="rId4" Type="http://schemas.openxmlformats.org/officeDocument/2006/relationships/notesSlide" Target="../notesSlides/notesSlide52.xml"/></Relationships>
</file>

<file path=ppt/slides/_rels/slide61.xml.rels><?xml version="1.0" encoding="UTF-8" standalone="yes"?>
<Relationships xmlns="http://schemas.openxmlformats.org/package/2006/relationships"><Relationship Id="rId3" Type="http://schemas.openxmlformats.org/officeDocument/2006/relationships/tags" Target="../tags/tag883.xml"/><Relationship Id="rId2" Type="http://schemas.openxmlformats.org/officeDocument/2006/relationships/tags" Target="../tags/tag882.xml"/><Relationship Id="rId1" Type="http://schemas.openxmlformats.org/officeDocument/2006/relationships/tags" Target="../tags/tag881.xml"/><Relationship Id="rId5" Type="http://schemas.openxmlformats.org/officeDocument/2006/relationships/notesSlide" Target="../notesSlides/notesSlide53.xml"/><Relationship Id="rId4"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85.xml"/><Relationship Id="rId1" Type="http://schemas.openxmlformats.org/officeDocument/2006/relationships/tags" Target="../tags/tag884.xml"/><Relationship Id="rId4" Type="http://schemas.openxmlformats.org/officeDocument/2006/relationships/notesSlide" Target="../notesSlides/notesSlide54.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87.xml"/><Relationship Id="rId1" Type="http://schemas.openxmlformats.org/officeDocument/2006/relationships/tags" Target="../tags/tag886.xml"/><Relationship Id="rId4"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8" Type="http://schemas.openxmlformats.org/officeDocument/2006/relationships/tags" Target="../tags/tag895.xml"/><Relationship Id="rId13" Type="http://schemas.openxmlformats.org/officeDocument/2006/relationships/tags" Target="../tags/tag900.xml"/><Relationship Id="rId3" Type="http://schemas.openxmlformats.org/officeDocument/2006/relationships/tags" Target="../tags/tag890.xml"/><Relationship Id="rId7" Type="http://schemas.openxmlformats.org/officeDocument/2006/relationships/tags" Target="../tags/tag894.xml"/><Relationship Id="rId12" Type="http://schemas.openxmlformats.org/officeDocument/2006/relationships/tags" Target="../tags/tag899.xml"/><Relationship Id="rId2" Type="http://schemas.openxmlformats.org/officeDocument/2006/relationships/tags" Target="../tags/tag889.xml"/><Relationship Id="rId16" Type="http://schemas.openxmlformats.org/officeDocument/2006/relationships/notesSlide" Target="../notesSlides/notesSlide56.xml"/><Relationship Id="rId1" Type="http://schemas.openxmlformats.org/officeDocument/2006/relationships/tags" Target="../tags/tag888.xml"/><Relationship Id="rId6" Type="http://schemas.openxmlformats.org/officeDocument/2006/relationships/tags" Target="../tags/tag893.xml"/><Relationship Id="rId11" Type="http://schemas.openxmlformats.org/officeDocument/2006/relationships/tags" Target="../tags/tag898.xml"/><Relationship Id="rId5" Type="http://schemas.openxmlformats.org/officeDocument/2006/relationships/tags" Target="../tags/tag892.xml"/><Relationship Id="rId15" Type="http://schemas.openxmlformats.org/officeDocument/2006/relationships/slideLayout" Target="../slideLayouts/slideLayout13.xml"/><Relationship Id="rId10" Type="http://schemas.openxmlformats.org/officeDocument/2006/relationships/tags" Target="../tags/tag897.xml"/><Relationship Id="rId4" Type="http://schemas.openxmlformats.org/officeDocument/2006/relationships/tags" Target="../tags/tag891.xml"/><Relationship Id="rId9" Type="http://schemas.openxmlformats.org/officeDocument/2006/relationships/tags" Target="../tags/tag896.xml"/><Relationship Id="rId14" Type="http://schemas.openxmlformats.org/officeDocument/2006/relationships/tags" Target="../tags/tag901.xml"/></Relationships>
</file>

<file path=ppt/slides/_rels/slide65.xml.rels><?xml version="1.0" encoding="UTF-8" standalone="yes"?>
<Relationships xmlns="http://schemas.openxmlformats.org/package/2006/relationships"><Relationship Id="rId8" Type="http://schemas.openxmlformats.org/officeDocument/2006/relationships/tags" Target="../tags/tag909.xml"/><Relationship Id="rId13" Type="http://schemas.openxmlformats.org/officeDocument/2006/relationships/notesSlide" Target="../notesSlides/notesSlide57.xml"/><Relationship Id="rId3" Type="http://schemas.openxmlformats.org/officeDocument/2006/relationships/tags" Target="../tags/tag904.xml"/><Relationship Id="rId7" Type="http://schemas.openxmlformats.org/officeDocument/2006/relationships/tags" Target="../tags/tag908.xml"/><Relationship Id="rId12" Type="http://schemas.openxmlformats.org/officeDocument/2006/relationships/slideLayout" Target="../slideLayouts/slideLayout13.xml"/><Relationship Id="rId2" Type="http://schemas.openxmlformats.org/officeDocument/2006/relationships/tags" Target="../tags/tag903.xml"/><Relationship Id="rId1" Type="http://schemas.openxmlformats.org/officeDocument/2006/relationships/tags" Target="../tags/tag902.xml"/><Relationship Id="rId6" Type="http://schemas.openxmlformats.org/officeDocument/2006/relationships/tags" Target="../tags/tag907.xml"/><Relationship Id="rId11" Type="http://schemas.openxmlformats.org/officeDocument/2006/relationships/tags" Target="../tags/tag912.xml"/><Relationship Id="rId5" Type="http://schemas.openxmlformats.org/officeDocument/2006/relationships/tags" Target="../tags/tag906.xml"/><Relationship Id="rId10" Type="http://schemas.openxmlformats.org/officeDocument/2006/relationships/tags" Target="../tags/tag911.xml"/><Relationship Id="rId4" Type="http://schemas.openxmlformats.org/officeDocument/2006/relationships/tags" Target="../tags/tag905.xml"/><Relationship Id="rId9" Type="http://schemas.openxmlformats.org/officeDocument/2006/relationships/tags" Target="../tags/tag910.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14.xml"/><Relationship Id="rId1" Type="http://schemas.openxmlformats.org/officeDocument/2006/relationships/tags" Target="../tags/tag913.xml"/><Relationship Id="rId4" Type="http://schemas.openxmlformats.org/officeDocument/2006/relationships/notesSlide" Target="../notesSlides/notesSlide58.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916.xml"/><Relationship Id="rId1" Type="http://schemas.openxmlformats.org/officeDocument/2006/relationships/tags" Target="../tags/tag915.xml"/><Relationship Id="rId4" Type="http://schemas.openxmlformats.org/officeDocument/2006/relationships/notesSlide" Target="../notesSlides/notesSlide59.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918.xml"/><Relationship Id="rId1" Type="http://schemas.openxmlformats.org/officeDocument/2006/relationships/tags" Target="../tags/tag917.xml"/><Relationship Id="rId5" Type="http://schemas.openxmlformats.org/officeDocument/2006/relationships/image" Target="../media/image8.jpeg"/><Relationship Id="rId4" Type="http://schemas.openxmlformats.org/officeDocument/2006/relationships/notesSlide" Target="../notesSlides/notesSlide60.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920.xml"/><Relationship Id="rId1" Type="http://schemas.openxmlformats.org/officeDocument/2006/relationships/tags" Target="../tags/tag919.xml"/><Relationship Id="rId4"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922.xml"/><Relationship Id="rId1" Type="http://schemas.openxmlformats.org/officeDocument/2006/relationships/tags" Target="../tags/tag921.xml"/><Relationship Id="rId4" Type="http://schemas.openxmlformats.org/officeDocument/2006/relationships/notesSlide" Target="../notesSlides/notesSlide62.xml"/></Relationships>
</file>

<file path=ppt/slides/_rels/slide71.xml.rels><?xml version="1.0" encoding="UTF-8" standalone="yes"?>
<Relationships xmlns="http://schemas.openxmlformats.org/package/2006/relationships"><Relationship Id="rId13" Type="http://schemas.openxmlformats.org/officeDocument/2006/relationships/tags" Target="../tags/tag935.xml"/><Relationship Id="rId18" Type="http://schemas.openxmlformats.org/officeDocument/2006/relationships/tags" Target="../tags/tag940.xml"/><Relationship Id="rId26" Type="http://schemas.openxmlformats.org/officeDocument/2006/relationships/tags" Target="../tags/tag948.xml"/><Relationship Id="rId39" Type="http://schemas.openxmlformats.org/officeDocument/2006/relationships/slideLayout" Target="../slideLayouts/slideLayout13.xml"/><Relationship Id="rId21" Type="http://schemas.openxmlformats.org/officeDocument/2006/relationships/tags" Target="../tags/tag943.xml"/><Relationship Id="rId34" Type="http://schemas.openxmlformats.org/officeDocument/2006/relationships/tags" Target="../tags/tag956.xml"/><Relationship Id="rId7" Type="http://schemas.openxmlformats.org/officeDocument/2006/relationships/tags" Target="../tags/tag929.xml"/><Relationship Id="rId12" Type="http://schemas.openxmlformats.org/officeDocument/2006/relationships/tags" Target="../tags/tag934.xml"/><Relationship Id="rId17" Type="http://schemas.openxmlformats.org/officeDocument/2006/relationships/tags" Target="../tags/tag939.xml"/><Relationship Id="rId25" Type="http://schemas.openxmlformats.org/officeDocument/2006/relationships/tags" Target="../tags/tag947.xml"/><Relationship Id="rId33" Type="http://schemas.openxmlformats.org/officeDocument/2006/relationships/tags" Target="../tags/tag955.xml"/><Relationship Id="rId38" Type="http://schemas.openxmlformats.org/officeDocument/2006/relationships/tags" Target="../tags/tag960.xml"/><Relationship Id="rId2" Type="http://schemas.openxmlformats.org/officeDocument/2006/relationships/tags" Target="../tags/tag924.xml"/><Relationship Id="rId16" Type="http://schemas.openxmlformats.org/officeDocument/2006/relationships/tags" Target="../tags/tag938.xml"/><Relationship Id="rId20" Type="http://schemas.openxmlformats.org/officeDocument/2006/relationships/tags" Target="../tags/tag942.xml"/><Relationship Id="rId29" Type="http://schemas.openxmlformats.org/officeDocument/2006/relationships/tags" Target="../tags/tag951.xml"/><Relationship Id="rId1" Type="http://schemas.openxmlformats.org/officeDocument/2006/relationships/tags" Target="../tags/tag923.xml"/><Relationship Id="rId6" Type="http://schemas.openxmlformats.org/officeDocument/2006/relationships/tags" Target="../tags/tag928.xml"/><Relationship Id="rId11" Type="http://schemas.openxmlformats.org/officeDocument/2006/relationships/tags" Target="../tags/tag933.xml"/><Relationship Id="rId24" Type="http://schemas.openxmlformats.org/officeDocument/2006/relationships/tags" Target="../tags/tag946.xml"/><Relationship Id="rId32" Type="http://schemas.openxmlformats.org/officeDocument/2006/relationships/tags" Target="../tags/tag954.xml"/><Relationship Id="rId37" Type="http://schemas.openxmlformats.org/officeDocument/2006/relationships/tags" Target="../tags/tag959.xml"/><Relationship Id="rId40" Type="http://schemas.openxmlformats.org/officeDocument/2006/relationships/notesSlide" Target="../notesSlides/notesSlide63.xml"/><Relationship Id="rId5" Type="http://schemas.openxmlformats.org/officeDocument/2006/relationships/tags" Target="../tags/tag927.xml"/><Relationship Id="rId15" Type="http://schemas.openxmlformats.org/officeDocument/2006/relationships/tags" Target="../tags/tag937.xml"/><Relationship Id="rId23" Type="http://schemas.openxmlformats.org/officeDocument/2006/relationships/tags" Target="../tags/tag945.xml"/><Relationship Id="rId28" Type="http://schemas.openxmlformats.org/officeDocument/2006/relationships/tags" Target="../tags/tag950.xml"/><Relationship Id="rId36" Type="http://schemas.openxmlformats.org/officeDocument/2006/relationships/tags" Target="../tags/tag958.xml"/><Relationship Id="rId10" Type="http://schemas.openxmlformats.org/officeDocument/2006/relationships/tags" Target="../tags/tag932.xml"/><Relationship Id="rId19" Type="http://schemas.openxmlformats.org/officeDocument/2006/relationships/tags" Target="../tags/tag941.xml"/><Relationship Id="rId31" Type="http://schemas.openxmlformats.org/officeDocument/2006/relationships/tags" Target="../tags/tag953.xml"/><Relationship Id="rId4" Type="http://schemas.openxmlformats.org/officeDocument/2006/relationships/tags" Target="../tags/tag926.xml"/><Relationship Id="rId9" Type="http://schemas.openxmlformats.org/officeDocument/2006/relationships/tags" Target="../tags/tag931.xml"/><Relationship Id="rId14" Type="http://schemas.openxmlformats.org/officeDocument/2006/relationships/tags" Target="../tags/tag936.xml"/><Relationship Id="rId22" Type="http://schemas.openxmlformats.org/officeDocument/2006/relationships/tags" Target="../tags/tag944.xml"/><Relationship Id="rId27" Type="http://schemas.openxmlformats.org/officeDocument/2006/relationships/tags" Target="../tags/tag949.xml"/><Relationship Id="rId30" Type="http://schemas.openxmlformats.org/officeDocument/2006/relationships/tags" Target="../tags/tag952.xml"/><Relationship Id="rId35" Type="http://schemas.openxmlformats.org/officeDocument/2006/relationships/tags" Target="../tags/tag957.xml"/><Relationship Id="rId8" Type="http://schemas.openxmlformats.org/officeDocument/2006/relationships/tags" Target="../tags/tag930.xml"/><Relationship Id="rId3" Type="http://schemas.openxmlformats.org/officeDocument/2006/relationships/tags" Target="../tags/tag925.xml"/></Relationships>
</file>

<file path=ppt/slides/_rels/slide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962.xml"/><Relationship Id="rId1" Type="http://schemas.openxmlformats.org/officeDocument/2006/relationships/tags" Target="../tags/tag961.xml"/><Relationship Id="rId4" Type="http://schemas.openxmlformats.org/officeDocument/2006/relationships/notesSlide" Target="../notesSlides/notesSlide6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00828"/>
            <a:ext cx="9144000" cy="2387600"/>
          </a:xfrm>
        </p:spPr>
        <p:txBody>
          <a:bodyPr/>
          <a:lstStyle/>
          <a:p>
            <a:r>
              <a:rPr lang="en-US" dirty="0"/>
              <a:t>WES237B: Software for Embedded Systems</a:t>
            </a:r>
          </a:p>
        </p:txBody>
      </p:sp>
      <p:pic>
        <p:nvPicPr>
          <p:cNvPr id="4" name="Picture 3" descr="CSELogo_text_color.gif"/>
          <p:cNvPicPr>
            <a:picLocks noChangeAspect="1"/>
          </p:cNvPicPr>
          <p:nvPr/>
        </p:nvPicPr>
        <p:blipFill>
          <a:blip r:embed="rId3" cstate="print"/>
          <a:srcRect/>
          <a:stretch>
            <a:fillRect/>
          </a:stretch>
        </p:blipFill>
        <p:spPr bwMode="auto">
          <a:xfrm>
            <a:off x="-6350" y="6146801"/>
            <a:ext cx="3104764" cy="711200"/>
          </a:xfrm>
          <a:prstGeom prst="rect">
            <a:avLst/>
          </a:prstGeom>
          <a:noFill/>
          <a:ln w="9525">
            <a:noFill/>
            <a:miter lim="800000"/>
            <a:headEnd/>
            <a:tailEnd/>
          </a:ln>
        </p:spPr>
      </p:pic>
      <p:sp>
        <p:nvSpPr>
          <p:cNvPr id="8" name="Subtitle 2">
            <a:extLst>
              <a:ext uri="{FF2B5EF4-FFF2-40B4-BE49-F238E27FC236}">
                <a16:creationId xmlns:a16="http://schemas.microsoft.com/office/drawing/2014/main" id="{7727EE83-6D00-9E4E-8AED-493C13A18BE4}"/>
              </a:ext>
            </a:extLst>
          </p:cNvPr>
          <p:cNvSpPr txBox="1">
            <a:spLocks/>
          </p:cNvSpPr>
          <p:nvPr/>
        </p:nvSpPr>
        <p:spPr>
          <a:xfrm>
            <a:off x="1213899" y="3379304"/>
            <a:ext cx="9144000" cy="24921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chemeClr val="accent5">
                    <a:lumMod val="75000"/>
                  </a:schemeClr>
                </a:solidFill>
              </a:rPr>
              <a:t>Pat </a:t>
            </a:r>
            <a:r>
              <a:rPr lang="en-US" sz="2800" b="1" dirty="0" err="1">
                <a:solidFill>
                  <a:schemeClr val="accent5">
                    <a:lumMod val="75000"/>
                  </a:schemeClr>
                </a:solidFill>
              </a:rPr>
              <a:t>Pannuto</a:t>
            </a:r>
            <a:endParaRPr lang="en-US" sz="2800" i="1" baseline="30000" dirty="0">
              <a:solidFill>
                <a:schemeClr val="accent5">
                  <a:lumMod val="75000"/>
                </a:schemeClr>
              </a:solidFill>
            </a:endParaRPr>
          </a:p>
          <a:p>
            <a:pPr algn="l"/>
            <a:r>
              <a:rPr lang="en-US" sz="2000" i="1" dirty="0">
                <a:solidFill>
                  <a:schemeClr val="accent5">
                    <a:lumMod val="75000"/>
                  </a:schemeClr>
                </a:solidFill>
              </a:rPr>
              <a:t>Department of Computer Science and Engineering </a:t>
            </a:r>
          </a:p>
          <a:p>
            <a:pPr algn="l"/>
            <a:r>
              <a:rPr lang="en-US" sz="2000" i="1" dirty="0">
                <a:solidFill>
                  <a:schemeClr val="accent5">
                    <a:lumMod val="75000"/>
                  </a:schemeClr>
                </a:solidFill>
              </a:rPr>
              <a:t>University of California, San Diego</a:t>
            </a:r>
          </a:p>
          <a:p>
            <a:pPr algn="l"/>
            <a:r>
              <a:rPr lang="en-US" sz="2000" b="1" i="1" dirty="0">
                <a:solidFill>
                  <a:schemeClr val="accent5">
                    <a:lumMod val="75000"/>
                  </a:schemeClr>
                </a:solidFill>
              </a:rPr>
              <a:t>Summer Session 2022</a:t>
            </a:r>
          </a:p>
        </p:txBody>
      </p:sp>
    </p:spTree>
    <p:extLst>
      <p:ext uri="{BB962C8B-B14F-4D97-AF65-F5344CB8AC3E}">
        <p14:creationId xmlns:p14="http://schemas.microsoft.com/office/powerpoint/2010/main" val="3181003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DDB9227-0410-FF46-873C-3E9DD50FC578}"/>
              </a:ext>
            </a:extLst>
          </p:cNvPr>
          <p:cNvSpPr>
            <a:spLocks noGrp="1" noChangeArrowheads="1"/>
          </p:cNvSpPr>
          <p:nvPr>
            <p:ph type="title"/>
            <p:custDataLst>
              <p:tags r:id="rId1"/>
            </p:custDataLst>
          </p:nvPr>
        </p:nvSpPr>
        <p:spPr/>
        <p:txBody>
          <a:bodyPr/>
          <a:lstStyle/>
          <a:p>
            <a:r>
              <a:rPr lang="en-US" altLang="en-US"/>
              <a:t>Locality and cacheing</a:t>
            </a:r>
          </a:p>
        </p:txBody>
      </p:sp>
      <p:sp>
        <p:nvSpPr>
          <p:cNvPr id="17411" name="Rectangle 3">
            <a:extLst>
              <a:ext uri="{FF2B5EF4-FFF2-40B4-BE49-F238E27FC236}">
                <a16:creationId xmlns:a16="http://schemas.microsoft.com/office/drawing/2014/main" id="{B17C5CA9-BA9E-E743-A81A-1610E6D0070C}"/>
              </a:ext>
            </a:extLst>
          </p:cNvPr>
          <p:cNvSpPr>
            <a:spLocks noGrp="1" noChangeArrowheads="1"/>
          </p:cNvSpPr>
          <p:nvPr>
            <p:ph type="body" idx="1"/>
            <p:custDataLst>
              <p:tags r:id="rId2"/>
            </p:custDataLst>
          </p:nvPr>
        </p:nvSpPr>
        <p:spPr/>
        <p:txBody>
          <a:bodyPr/>
          <a:lstStyle/>
          <a:p>
            <a:r>
              <a:rPr lang="en-US" altLang="en-US" dirty="0"/>
              <a:t>Memory hierarchies exploit locality by </a:t>
            </a:r>
            <a:r>
              <a:rPr lang="en-US" altLang="en-US" dirty="0" err="1"/>
              <a:t>cacheing</a:t>
            </a:r>
            <a:r>
              <a:rPr lang="en-US" altLang="en-US" dirty="0"/>
              <a:t> (keeping close to the processor) data likely to be used again.</a:t>
            </a:r>
          </a:p>
          <a:p>
            <a:r>
              <a:rPr lang="en-US" altLang="en-US" dirty="0"/>
              <a:t>This is done because we can build large, slow memories and small, fast memories, but we can’t build large, fast memories.</a:t>
            </a:r>
          </a:p>
          <a:p>
            <a:r>
              <a:rPr lang="en-US" altLang="en-US" dirty="0"/>
              <a:t>If it works, </a:t>
            </a:r>
            <a:r>
              <a:rPr lang="en-US" altLang="en-US" dirty="0">
                <a:solidFill>
                  <a:srgbClr val="7030A0"/>
                </a:solidFill>
              </a:rPr>
              <a:t>we get the illusion of SRAM access time with disk capacity</a:t>
            </a:r>
          </a:p>
          <a:p>
            <a:endParaRPr lang="en-US" altLang="en-US" dirty="0"/>
          </a:p>
          <a:p>
            <a:r>
              <a:rPr lang="en-US" altLang="en-US" dirty="0"/>
              <a:t>SRAM access times are ~1ns at cost of $2000 to $5000 per </a:t>
            </a:r>
            <a:r>
              <a:rPr lang="en-US" altLang="en-US" dirty="0" err="1"/>
              <a:t>Gbyte</a:t>
            </a:r>
            <a:r>
              <a:rPr lang="en-US" altLang="en-US" dirty="0"/>
              <a:t>.</a:t>
            </a:r>
          </a:p>
          <a:p>
            <a:r>
              <a:rPr lang="en-US" altLang="en-US" dirty="0"/>
              <a:t>DRAM access times are ~70ns at cost of $20 to $75 per </a:t>
            </a:r>
            <a:r>
              <a:rPr lang="en-US" altLang="en-US" dirty="0" err="1"/>
              <a:t>Gbyte</a:t>
            </a:r>
            <a:r>
              <a:rPr lang="en-US" altLang="en-US" dirty="0"/>
              <a:t>.</a:t>
            </a:r>
          </a:p>
          <a:p>
            <a:r>
              <a:rPr lang="en-US" altLang="en-US" dirty="0"/>
              <a:t>Disk access times are 5 to 20 million ns at cost of $.20 to $2 per </a:t>
            </a:r>
            <a:r>
              <a:rPr lang="en-US" altLang="en-US" dirty="0" err="1"/>
              <a:t>Gbyte</a:t>
            </a:r>
            <a:r>
              <a:rPr lang="en-US" altLang="en-US" dirty="0"/>
              <a:t>. </a:t>
            </a:r>
          </a:p>
        </p:txBody>
      </p:sp>
    </p:spTree>
    <p:extLst>
      <p:ext uri="{BB962C8B-B14F-4D97-AF65-F5344CB8AC3E}">
        <p14:creationId xmlns:p14="http://schemas.microsoft.com/office/powerpoint/2010/main" val="1483332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2C1D4-4812-40BE-AA1C-113CEA21AE08}"/>
              </a:ext>
            </a:extLst>
          </p:cNvPr>
          <p:cNvSpPr>
            <a:spLocks noGrp="1"/>
          </p:cNvSpPr>
          <p:nvPr>
            <p:ph type="title"/>
          </p:nvPr>
        </p:nvSpPr>
        <p:spPr/>
        <p:txBody>
          <a:bodyPr/>
          <a:lstStyle/>
          <a:p>
            <a:r>
              <a:rPr lang="en-US" dirty="0">
                <a:cs typeface="Calibri Light"/>
              </a:rPr>
              <a:t>Code Motion</a:t>
            </a:r>
            <a:endParaRPr lang="en-US" dirty="0"/>
          </a:p>
        </p:txBody>
      </p:sp>
      <p:sp>
        <p:nvSpPr>
          <p:cNvPr id="3" name="Content Placeholder 2">
            <a:extLst>
              <a:ext uri="{FF2B5EF4-FFF2-40B4-BE49-F238E27FC236}">
                <a16:creationId xmlns:a16="http://schemas.microsoft.com/office/drawing/2014/main" id="{7F6CCA48-10A9-45FE-9FD5-D6650DFD12B8}"/>
              </a:ext>
            </a:extLst>
          </p:cNvPr>
          <p:cNvSpPr>
            <a:spLocks noGrp="1"/>
          </p:cNvSpPr>
          <p:nvPr>
            <p:ph idx="1"/>
          </p:nvPr>
        </p:nvSpPr>
        <p:spPr>
          <a:xfrm>
            <a:off x="838200" y="1355558"/>
            <a:ext cx="10515600" cy="1637604"/>
          </a:xfrm>
        </p:spPr>
        <p:txBody>
          <a:bodyPr vert="horz" lIns="91440" tIns="45720" rIns="91440" bIns="45720" rtlCol="0" anchor="t">
            <a:normAutofit/>
          </a:bodyPr>
          <a:lstStyle/>
          <a:p>
            <a:pPr>
              <a:buFont typeface="Wingdings" panose="020B0604020202020204" pitchFamily="34" charset="0"/>
              <a:buChar char="q"/>
            </a:pPr>
            <a:r>
              <a:rPr lang="en-US" dirty="0">
                <a:ea typeface="+mn-lt"/>
                <a:cs typeface="+mn-lt"/>
              </a:rPr>
              <a:t>Reduce frequency with which computation performed </a:t>
            </a:r>
          </a:p>
          <a:p>
            <a:pPr lvl="1">
              <a:buFont typeface="Wingdings" panose="020B0604020202020204" pitchFamily="34" charset="0"/>
              <a:buChar char="q"/>
            </a:pPr>
            <a:r>
              <a:rPr lang="en-US" dirty="0">
                <a:ea typeface="+mn-lt"/>
                <a:cs typeface="+mn-lt"/>
              </a:rPr>
              <a:t>If it will always produce same result</a:t>
            </a:r>
          </a:p>
          <a:p>
            <a:pPr lvl="1">
              <a:buFont typeface="Wingdings" panose="020B0604020202020204" pitchFamily="34" charset="0"/>
              <a:buChar char="q"/>
            </a:pPr>
            <a:r>
              <a:rPr lang="en-US" dirty="0">
                <a:ea typeface="+mn-lt"/>
                <a:cs typeface="+mn-lt"/>
              </a:rPr>
              <a:t>Especially moving code out of loop</a:t>
            </a:r>
            <a:endParaRPr lang="en-US" dirty="0">
              <a:cs typeface="Calibri"/>
            </a:endParaRPr>
          </a:p>
        </p:txBody>
      </p:sp>
      <p:sp>
        <p:nvSpPr>
          <p:cNvPr id="4" name="Slide Number Placeholder 3">
            <a:extLst>
              <a:ext uri="{FF2B5EF4-FFF2-40B4-BE49-F238E27FC236}">
                <a16:creationId xmlns:a16="http://schemas.microsoft.com/office/drawing/2014/main" id="{2B1FB6E3-D631-422D-A1B7-C9A368AA9A14}"/>
              </a:ext>
            </a:extLst>
          </p:cNvPr>
          <p:cNvSpPr>
            <a:spLocks noGrp="1"/>
          </p:cNvSpPr>
          <p:nvPr>
            <p:ph type="sldNum" sz="quarter" idx="12"/>
          </p:nvPr>
        </p:nvSpPr>
        <p:spPr/>
        <p:txBody>
          <a:bodyPr/>
          <a:lstStyle/>
          <a:p>
            <a:fld id="{57733F94-BD4E-45B7-8984-807B972C88CC}" type="slidenum">
              <a:rPr lang="en-US" smtClean="0"/>
              <a:pPr/>
              <a:t>100</a:t>
            </a:fld>
            <a:endParaRPr lang="en-US"/>
          </a:p>
        </p:txBody>
      </p:sp>
      <p:sp>
        <p:nvSpPr>
          <p:cNvPr id="8" name="TextBox 7">
            <a:extLst>
              <a:ext uri="{FF2B5EF4-FFF2-40B4-BE49-F238E27FC236}">
                <a16:creationId xmlns:a16="http://schemas.microsoft.com/office/drawing/2014/main" id="{54CCA023-3F0F-4EB1-9B82-0A9353FA6B98}"/>
              </a:ext>
            </a:extLst>
          </p:cNvPr>
          <p:cNvSpPr txBox="1"/>
          <p:nvPr/>
        </p:nvSpPr>
        <p:spPr>
          <a:xfrm>
            <a:off x="0" y="6538912"/>
            <a:ext cx="4234249" cy="261610"/>
          </a:xfrm>
          <a:prstGeom prst="rect">
            <a:avLst/>
          </a:prstGeom>
          <a:noFill/>
        </p:spPr>
        <p:txBody>
          <a:bodyPr wrap="square">
            <a:spAutoFit/>
          </a:bodyPr>
          <a:lstStyle/>
          <a:p>
            <a:r>
              <a:rPr lang="en-US" sz="1100" i="1" dirty="0"/>
              <a:t>Bryant and </a:t>
            </a:r>
            <a:r>
              <a:rPr lang="en-US" sz="1100" i="1" dirty="0" err="1"/>
              <a:t>O'Hallaron</a:t>
            </a:r>
            <a:r>
              <a:rPr lang="en-US" sz="1100" i="1" dirty="0"/>
              <a:t>, Computer Systems: A programmer's Perspective</a:t>
            </a:r>
          </a:p>
        </p:txBody>
      </p:sp>
      <p:sp>
        <p:nvSpPr>
          <p:cNvPr id="7" name="Text Box 4">
            <a:extLst>
              <a:ext uri="{FF2B5EF4-FFF2-40B4-BE49-F238E27FC236}">
                <a16:creationId xmlns:a16="http://schemas.microsoft.com/office/drawing/2014/main" id="{D511C8BC-8EF3-49DA-B37C-601AFDD0EF55}"/>
              </a:ext>
            </a:extLst>
          </p:cNvPr>
          <p:cNvSpPr txBox="1">
            <a:spLocks noChangeArrowheads="1"/>
          </p:cNvSpPr>
          <p:nvPr/>
        </p:nvSpPr>
        <p:spPr bwMode="auto">
          <a:xfrm>
            <a:off x="717557" y="3438524"/>
            <a:ext cx="4567597" cy="2677656"/>
          </a:xfrm>
          <a:prstGeom prst="rect">
            <a:avLst/>
          </a:prstGeom>
          <a:noFill/>
          <a:ln w="12700">
            <a:solidFill>
              <a:schemeClr val="tx1"/>
            </a:solidFill>
            <a:miter lim="800000"/>
            <a:headEnd/>
            <a:tailEnd/>
          </a:ln>
          <a:effectLst/>
        </p:spPr>
        <p:txBody>
          <a:bodyPr wrap="none" anchor="ctr">
            <a:spAutoFit/>
          </a:bodyPr>
          <a:lstStyle/>
          <a:p>
            <a:pPr algn="l"/>
            <a:r>
              <a:rPr lang="en-US" sz="2400" i="1" dirty="0"/>
              <a:t>void </a:t>
            </a:r>
            <a:r>
              <a:rPr lang="en-US" sz="2400" i="1" dirty="0" err="1"/>
              <a:t>set_row</a:t>
            </a:r>
            <a:r>
              <a:rPr lang="en-US" sz="2400" i="1" dirty="0"/>
              <a:t>(double *a, double *b,​</a:t>
            </a:r>
          </a:p>
          <a:p>
            <a:pPr algn="l"/>
            <a:r>
              <a:rPr lang="en-US" sz="2400" i="1" dirty="0"/>
              <a:t>   long </a:t>
            </a:r>
            <a:r>
              <a:rPr lang="en-US" sz="2400" i="1" dirty="0" err="1"/>
              <a:t>i</a:t>
            </a:r>
            <a:r>
              <a:rPr lang="en-US" sz="2400" i="1" dirty="0"/>
              <a:t>, long n)​</a:t>
            </a:r>
          </a:p>
          <a:p>
            <a:pPr algn="l"/>
            <a:r>
              <a:rPr lang="en-US" sz="2400" i="1" dirty="0"/>
              <a:t>{​</a:t>
            </a:r>
          </a:p>
          <a:p>
            <a:pPr algn="l"/>
            <a:r>
              <a:rPr lang="en-US" sz="2400" i="1" dirty="0"/>
              <a:t>    long j;​</a:t>
            </a:r>
          </a:p>
          <a:p>
            <a:pPr algn="l"/>
            <a:r>
              <a:rPr lang="en-US" sz="2400" i="1" dirty="0"/>
              <a:t>    for (j = 0; j &lt; n; </a:t>
            </a:r>
            <a:r>
              <a:rPr lang="en-US" sz="2400" i="1" dirty="0" err="1"/>
              <a:t>j++</a:t>
            </a:r>
            <a:r>
              <a:rPr lang="en-US" sz="2400" i="1" dirty="0"/>
              <a:t>)​</a:t>
            </a:r>
          </a:p>
          <a:p>
            <a:pPr algn="l"/>
            <a:r>
              <a:rPr lang="en-US" sz="2400" i="1" dirty="0"/>
              <a:t>       a[</a:t>
            </a:r>
            <a:r>
              <a:rPr lang="en-US" sz="2400" i="1" dirty="0">
                <a:solidFill>
                  <a:srgbClr val="FF0000"/>
                </a:solidFill>
              </a:rPr>
              <a:t>n*</a:t>
            </a:r>
            <a:r>
              <a:rPr lang="en-US" sz="2400" i="1" dirty="0" err="1">
                <a:solidFill>
                  <a:srgbClr val="FF0000"/>
                </a:solidFill>
              </a:rPr>
              <a:t>i</a:t>
            </a:r>
            <a:r>
              <a:rPr lang="en-US" sz="2400" i="1" dirty="0" err="1"/>
              <a:t>+j</a:t>
            </a:r>
            <a:r>
              <a:rPr lang="en-US" sz="2400" i="1" dirty="0"/>
              <a:t>] = b[j];​</a:t>
            </a:r>
          </a:p>
          <a:p>
            <a:pPr algn="l"/>
            <a:r>
              <a:rPr lang="en-US" sz="2400" i="1" dirty="0"/>
              <a:t>}</a:t>
            </a:r>
          </a:p>
        </p:txBody>
      </p:sp>
      <p:sp>
        <p:nvSpPr>
          <p:cNvPr id="11" name="Text Box 4">
            <a:extLst>
              <a:ext uri="{FF2B5EF4-FFF2-40B4-BE49-F238E27FC236}">
                <a16:creationId xmlns:a16="http://schemas.microsoft.com/office/drawing/2014/main" id="{92F883D5-F1B4-432E-99CD-C078ACDD8E2F}"/>
              </a:ext>
            </a:extLst>
          </p:cNvPr>
          <p:cNvSpPr txBox="1">
            <a:spLocks noChangeArrowheads="1"/>
          </p:cNvSpPr>
          <p:nvPr/>
        </p:nvSpPr>
        <p:spPr bwMode="auto">
          <a:xfrm>
            <a:off x="6786203" y="3244334"/>
            <a:ext cx="4636526" cy="3046988"/>
          </a:xfrm>
          <a:prstGeom prst="rect">
            <a:avLst/>
          </a:prstGeom>
          <a:noFill/>
          <a:ln w="12700">
            <a:solidFill>
              <a:schemeClr val="tx1"/>
            </a:solidFill>
            <a:miter lim="800000"/>
            <a:headEnd/>
            <a:tailEnd/>
          </a:ln>
          <a:effectLst/>
        </p:spPr>
        <p:txBody>
          <a:bodyPr wrap="none" anchor="ctr">
            <a:spAutoFit/>
          </a:bodyPr>
          <a:lstStyle/>
          <a:p>
            <a:pPr algn="l"/>
            <a:r>
              <a:rPr lang="en-US" sz="2400" i="1" dirty="0"/>
              <a:t>void </a:t>
            </a:r>
            <a:r>
              <a:rPr lang="en-US" sz="2400" i="1" dirty="0" err="1"/>
              <a:t>set_row</a:t>
            </a:r>
            <a:r>
              <a:rPr lang="en-US" sz="2400" i="1" dirty="0"/>
              <a:t>(double *a, double *b, </a:t>
            </a:r>
          </a:p>
          <a:p>
            <a:pPr algn="l"/>
            <a:r>
              <a:rPr lang="en-US" sz="2400" i="1" dirty="0"/>
              <a:t>   long </a:t>
            </a:r>
            <a:r>
              <a:rPr lang="en-US" sz="2400" i="1" dirty="0" err="1"/>
              <a:t>i</a:t>
            </a:r>
            <a:r>
              <a:rPr lang="en-US" sz="2400" i="1" dirty="0"/>
              <a:t>, long n) </a:t>
            </a:r>
          </a:p>
          <a:p>
            <a:pPr algn="l"/>
            <a:r>
              <a:rPr lang="en-US" sz="2400" i="1" dirty="0"/>
              <a:t>{ </a:t>
            </a:r>
          </a:p>
          <a:p>
            <a:pPr algn="l"/>
            <a:r>
              <a:rPr lang="en-US" sz="2400" i="1" dirty="0"/>
              <a:t>    long j;</a:t>
            </a:r>
          </a:p>
          <a:p>
            <a:pPr algn="l"/>
            <a:r>
              <a:rPr lang="en-US" sz="2400" i="1" dirty="0"/>
              <a:t>    int </a:t>
            </a:r>
            <a:r>
              <a:rPr lang="en-US" sz="2400" i="1" dirty="0" err="1"/>
              <a:t>ni</a:t>
            </a:r>
            <a:r>
              <a:rPr lang="en-US" sz="2400" i="1" dirty="0"/>
              <a:t> = </a:t>
            </a:r>
            <a:r>
              <a:rPr lang="en-US" sz="2400" i="1" dirty="0">
                <a:solidFill>
                  <a:srgbClr val="FF0000"/>
                </a:solidFill>
              </a:rPr>
              <a:t>n*</a:t>
            </a:r>
            <a:r>
              <a:rPr lang="en-US" sz="2400" i="1" dirty="0" err="1">
                <a:solidFill>
                  <a:srgbClr val="FF0000"/>
                </a:solidFill>
              </a:rPr>
              <a:t>i</a:t>
            </a:r>
            <a:r>
              <a:rPr lang="en-US" sz="2400" i="1" dirty="0">
                <a:solidFill>
                  <a:srgbClr val="FF0000"/>
                </a:solidFill>
              </a:rPr>
              <a:t>;</a:t>
            </a:r>
          </a:p>
          <a:p>
            <a:pPr algn="l"/>
            <a:r>
              <a:rPr lang="en-US" sz="2400" i="1" dirty="0"/>
              <a:t>    for (j = 0; j &lt; n; </a:t>
            </a:r>
            <a:r>
              <a:rPr lang="en-US" sz="2400" i="1" dirty="0" err="1"/>
              <a:t>j++</a:t>
            </a:r>
            <a:r>
              <a:rPr lang="en-US" sz="2400" i="1" dirty="0"/>
              <a:t>) </a:t>
            </a:r>
          </a:p>
          <a:p>
            <a:pPr algn="l"/>
            <a:r>
              <a:rPr lang="en-US" sz="2400" i="1" dirty="0"/>
              <a:t>       a[</a:t>
            </a:r>
            <a:r>
              <a:rPr lang="en-US" sz="2400" i="1" dirty="0" err="1">
                <a:solidFill>
                  <a:srgbClr val="FF0000"/>
                </a:solidFill>
              </a:rPr>
              <a:t>ni</a:t>
            </a:r>
            <a:r>
              <a:rPr lang="en-US" sz="2400" i="1" dirty="0" err="1"/>
              <a:t>+j</a:t>
            </a:r>
            <a:r>
              <a:rPr lang="en-US" sz="2400" i="1" dirty="0"/>
              <a:t>] = b[j]; </a:t>
            </a:r>
          </a:p>
          <a:p>
            <a:pPr algn="l"/>
            <a:r>
              <a:rPr lang="en-US" sz="2400" i="1" dirty="0"/>
              <a:t>}</a:t>
            </a:r>
          </a:p>
        </p:txBody>
      </p:sp>
      <p:sp>
        <p:nvSpPr>
          <p:cNvPr id="13" name="Right Arrow 5">
            <a:extLst>
              <a:ext uri="{FF2B5EF4-FFF2-40B4-BE49-F238E27FC236}">
                <a16:creationId xmlns:a16="http://schemas.microsoft.com/office/drawing/2014/main" id="{D773117E-90EF-40A8-BBFD-4B528657E219}"/>
              </a:ext>
            </a:extLst>
          </p:cNvPr>
          <p:cNvSpPr/>
          <p:nvPr/>
        </p:nvSpPr>
        <p:spPr>
          <a:xfrm>
            <a:off x="5610323" y="4406462"/>
            <a:ext cx="971354" cy="757887"/>
          </a:xfrm>
          <a:prstGeom prs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Tree>
    <p:extLst>
      <p:ext uri="{BB962C8B-B14F-4D97-AF65-F5344CB8AC3E}">
        <p14:creationId xmlns:p14="http://schemas.microsoft.com/office/powerpoint/2010/main" val="193413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0EA70-4A45-453F-994F-005C8E6005A3}"/>
              </a:ext>
            </a:extLst>
          </p:cNvPr>
          <p:cNvSpPr>
            <a:spLocks noGrp="1"/>
          </p:cNvSpPr>
          <p:nvPr>
            <p:ph type="title"/>
          </p:nvPr>
        </p:nvSpPr>
        <p:spPr/>
        <p:txBody>
          <a:bodyPr/>
          <a:lstStyle/>
          <a:p>
            <a:r>
              <a:rPr lang="en-US" dirty="0">
                <a:cs typeface="Calibri Light"/>
              </a:rPr>
              <a:t>Compiler Generated Code Motion</a:t>
            </a:r>
            <a:endParaRPr lang="en-US" dirty="0"/>
          </a:p>
        </p:txBody>
      </p:sp>
      <p:sp>
        <p:nvSpPr>
          <p:cNvPr id="4" name="Slide Number Placeholder 3">
            <a:extLst>
              <a:ext uri="{FF2B5EF4-FFF2-40B4-BE49-F238E27FC236}">
                <a16:creationId xmlns:a16="http://schemas.microsoft.com/office/drawing/2014/main" id="{F0507246-71FC-47F6-97C6-87AA543101D1}"/>
              </a:ext>
            </a:extLst>
          </p:cNvPr>
          <p:cNvSpPr>
            <a:spLocks noGrp="1"/>
          </p:cNvSpPr>
          <p:nvPr>
            <p:ph type="sldNum" sz="quarter" idx="12"/>
          </p:nvPr>
        </p:nvSpPr>
        <p:spPr/>
        <p:txBody>
          <a:bodyPr/>
          <a:lstStyle/>
          <a:p>
            <a:fld id="{57733F94-BD4E-45B7-8984-807B972C88CC}" type="slidenum">
              <a:rPr lang="en-US" smtClean="0"/>
              <a:pPr/>
              <a:t>101</a:t>
            </a:fld>
            <a:endParaRPr lang="en-US"/>
          </a:p>
        </p:txBody>
      </p:sp>
      <p:sp>
        <p:nvSpPr>
          <p:cNvPr id="5" name="TextBox 4">
            <a:extLst>
              <a:ext uri="{FF2B5EF4-FFF2-40B4-BE49-F238E27FC236}">
                <a16:creationId xmlns:a16="http://schemas.microsoft.com/office/drawing/2014/main" id="{10A1BE6A-5E56-4353-BCCC-7F831517CD4D}"/>
              </a:ext>
            </a:extLst>
          </p:cNvPr>
          <p:cNvSpPr txBox="1"/>
          <p:nvPr/>
        </p:nvSpPr>
        <p:spPr>
          <a:xfrm>
            <a:off x="2670301" y="3019236"/>
            <a:ext cx="5097980" cy="3539430"/>
          </a:xfrm>
          <a:prstGeom prst="rect">
            <a:avLst/>
          </a:prstGeom>
          <a:noFill/>
          <a:ln w="254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err="1"/>
              <a:t>set_row</a:t>
            </a:r>
            <a:r>
              <a:rPr lang="en-US" sz="1600" dirty="0"/>
              <a:t>:​</a:t>
            </a:r>
            <a:br>
              <a:rPr lang="en-US" sz="1600" dirty="0"/>
            </a:br>
            <a:r>
              <a:rPr lang="en-US" sz="1600" dirty="0"/>
              <a:t>  </a:t>
            </a:r>
            <a:r>
              <a:rPr lang="en-US" sz="1600" dirty="0" err="1"/>
              <a:t>testq</a:t>
            </a:r>
            <a:r>
              <a:rPr lang="en-US" sz="1600" dirty="0"/>
              <a:t> %</a:t>
            </a:r>
            <a:r>
              <a:rPr lang="en-US" sz="1600" dirty="0" err="1"/>
              <a:t>rcx</a:t>
            </a:r>
            <a:r>
              <a:rPr lang="en-US" sz="1600" dirty="0"/>
              <a:t>, %</a:t>
            </a:r>
            <a:r>
              <a:rPr lang="en-US" sz="1600" dirty="0" err="1"/>
              <a:t>rcx</a:t>
            </a:r>
            <a:r>
              <a:rPr lang="en-US" sz="1600" dirty="0"/>
              <a:t> # Test n​</a:t>
            </a:r>
            <a:br>
              <a:rPr lang="en-US" sz="1600" dirty="0"/>
            </a:br>
            <a:r>
              <a:rPr lang="en-US" sz="1600" dirty="0"/>
              <a:t>  </a:t>
            </a:r>
            <a:r>
              <a:rPr lang="en-US" sz="1600" dirty="0" err="1"/>
              <a:t>jle</a:t>
            </a:r>
            <a:r>
              <a:rPr lang="en-US" sz="1600" dirty="0"/>
              <a:t> .L1 # If 0, </a:t>
            </a:r>
            <a:r>
              <a:rPr lang="en-US" sz="1600" dirty="0" err="1"/>
              <a:t>goto</a:t>
            </a:r>
            <a:r>
              <a:rPr lang="en-US" sz="1600" dirty="0"/>
              <a:t> done​</a:t>
            </a:r>
            <a:br>
              <a:rPr lang="en-US" sz="1600" dirty="0"/>
            </a:br>
            <a:r>
              <a:rPr lang="en-US" sz="1600" dirty="0"/>
              <a:t>  </a:t>
            </a:r>
            <a:r>
              <a:rPr lang="en-US" sz="1600" dirty="0" err="1"/>
              <a:t>imulq</a:t>
            </a:r>
            <a:r>
              <a:rPr lang="en-US" sz="1600" dirty="0"/>
              <a:t> %</a:t>
            </a:r>
            <a:r>
              <a:rPr lang="en-US" sz="1600" dirty="0" err="1"/>
              <a:t>rcx</a:t>
            </a:r>
            <a:r>
              <a:rPr lang="en-US" sz="1600" dirty="0"/>
              <a:t>, %</a:t>
            </a:r>
            <a:r>
              <a:rPr lang="en-US" sz="1600" dirty="0" err="1"/>
              <a:t>rdx</a:t>
            </a:r>
            <a:r>
              <a:rPr lang="en-US" sz="1600" dirty="0"/>
              <a:t> # </a:t>
            </a:r>
            <a:r>
              <a:rPr lang="en-US" sz="1600" dirty="0" err="1"/>
              <a:t>ni</a:t>
            </a:r>
            <a:r>
              <a:rPr lang="en-US" sz="1600" dirty="0"/>
              <a:t> = n*</a:t>
            </a:r>
            <a:r>
              <a:rPr lang="en-US" sz="1600" dirty="0" err="1"/>
              <a:t>i</a:t>
            </a:r>
            <a:r>
              <a:rPr lang="en-US" sz="1600" dirty="0"/>
              <a:t>​</a:t>
            </a:r>
            <a:br>
              <a:rPr lang="en-US" sz="1600" dirty="0"/>
            </a:br>
            <a:r>
              <a:rPr lang="en-US" sz="1600" dirty="0"/>
              <a:t>  </a:t>
            </a:r>
            <a:r>
              <a:rPr lang="en-US" sz="1600" dirty="0" err="1"/>
              <a:t>leaq</a:t>
            </a:r>
            <a:r>
              <a:rPr lang="en-US" sz="1600" dirty="0"/>
              <a:t> (%rdi,%rdx,8), %</a:t>
            </a:r>
            <a:r>
              <a:rPr lang="en-US" sz="1600" dirty="0" err="1"/>
              <a:t>rdx</a:t>
            </a:r>
            <a:r>
              <a:rPr lang="en-US" sz="1600" dirty="0"/>
              <a:t> # </a:t>
            </a:r>
            <a:r>
              <a:rPr lang="en-US" sz="1600" dirty="0" err="1"/>
              <a:t>rowp</a:t>
            </a:r>
            <a:r>
              <a:rPr lang="en-US" sz="1600" dirty="0"/>
              <a:t> = A + </a:t>
            </a:r>
            <a:r>
              <a:rPr lang="en-US" sz="1600" dirty="0" err="1"/>
              <a:t>ni</a:t>
            </a:r>
            <a:r>
              <a:rPr lang="en-US" sz="1600" dirty="0"/>
              <a:t>*8​</a:t>
            </a:r>
            <a:br>
              <a:rPr lang="en-US" sz="1600" dirty="0"/>
            </a:br>
            <a:r>
              <a:rPr lang="en-US" sz="1600" dirty="0"/>
              <a:t>  </a:t>
            </a:r>
            <a:r>
              <a:rPr lang="en-US" sz="1600" dirty="0" err="1"/>
              <a:t>movl</a:t>
            </a:r>
            <a:r>
              <a:rPr lang="en-US" sz="1600" dirty="0"/>
              <a:t> $0, %</a:t>
            </a:r>
            <a:r>
              <a:rPr lang="en-US" sz="1600" dirty="0" err="1"/>
              <a:t>eax</a:t>
            </a:r>
            <a:r>
              <a:rPr lang="en-US" sz="1600" dirty="0"/>
              <a:t>                # j = 0​</a:t>
            </a:r>
            <a:br>
              <a:rPr lang="en-US" sz="1600" dirty="0"/>
            </a:br>
            <a:r>
              <a:rPr lang="en-US" sz="1600" dirty="0"/>
              <a:t>.L3:       # loop:​</a:t>
            </a:r>
            <a:br>
              <a:rPr lang="en-US" sz="1600" dirty="0"/>
            </a:br>
            <a:r>
              <a:rPr lang="en-US" sz="1600" dirty="0"/>
              <a:t>   </a:t>
            </a:r>
            <a:r>
              <a:rPr lang="en-US" sz="1600" dirty="0" err="1"/>
              <a:t>movsd</a:t>
            </a:r>
            <a:r>
              <a:rPr lang="en-US" sz="1600" dirty="0"/>
              <a:t> (%rsi,%rax,8), %xmm0    # t = b[j]​</a:t>
            </a:r>
            <a:br>
              <a:rPr lang="en-US" sz="1600" dirty="0"/>
            </a:br>
            <a:r>
              <a:rPr lang="en-US" sz="1600" dirty="0"/>
              <a:t>   </a:t>
            </a:r>
            <a:r>
              <a:rPr lang="en-US" sz="1600" dirty="0" err="1"/>
              <a:t>movsd</a:t>
            </a:r>
            <a:r>
              <a:rPr lang="en-US" sz="1600" dirty="0"/>
              <a:t> %xmm0, (%rdx,%rax,8)   # M[</a:t>
            </a:r>
            <a:r>
              <a:rPr lang="en-US" sz="1600" dirty="0" err="1"/>
              <a:t>A+ni</a:t>
            </a:r>
            <a:r>
              <a:rPr lang="en-US" sz="1600" dirty="0"/>
              <a:t>*8 + j*8] = t​</a:t>
            </a:r>
            <a:br>
              <a:rPr lang="en-US" sz="1600" dirty="0"/>
            </a:br>
            <a:r>
              <a:rPr lang="en-US" sz="1600" dirty="0"/>
              <a:t>   </a:t>
            </a:r>
            <a:r>
              <a:rPr lang="en-US" sz="1600" dirty="0" err="1"/>
              <a:t>addq</a:t>
            </a:r>
            <a:r>
              <a:rPr lang="en-US" sz="1600" dirty="0"/>
              <a:t> $1, %</a:t>
            </a:r>
            <a:r>
              <a:rPr lang="en-US" sz="1600" dirty="0" err="1"/>
              <a:t>rax</a:t>
            </a:r>
            <a:r>
              <a:rPr lang="en-US" sz="1600" dirty="0"/>
              <a:t> # </a:t>
            </a:r>
            <a:r>
              <a:rPr lang="en-US" sz="1600" dirty="0" err="1"/>
              <a:t>j++</a:t>
            </a:r>
            <a:r>
              <a:rPr lang="en-US" sz="1600" dirty="0"/>
              <a:t>​</a:t>
            </a:r>
            <a:br>
              <a:rPr lang="en-US" sz="1600" dirty="0"/>
            </a:br>
            <a:r>
              <a:rPr lang="en-US" sz="1600" dirty="0"/>
              <a:t>   </a:t>
            </a:r>
            <a:r>
              <a:rPr lang="en-US" sz="1600" dirty="0" err="1"/>
              <a:t>cmpq</a:t>
            </a:r>
            <a:r>
              <a:rPr lang="en-US" sz="1600" dirty="0"/>
              <a:t> %</a:t>
            </a:r>
            <a:r>
              <a:rPr lang="en-US" sz="1600" dirty="0" err="1"/>
              <a:t>rcx</a:t>
            </a:r>
            <a:r>
              <a:rPr lang="en-US" sz="1600" dirty="0"/>
              <a:t>, %</a:t>
            </a:r>
            <a:r>
              <a:rPr lang="en-US" sz="1600" dirty="0" err="1"/>
              <a:t>rax</a:t>
            </a:r>
            <a:r>
              <a:rPr lang="en-US" sz="1600" dirty="0"/>
              <a:t> # </a:t>
            </a:r>
            <a:r>
              <a:rPr lang="en-US" sz="1600" dirty="0" err="1"/>
              <a:t>j:n</a:t>
            </a:r>
            <a:r>
              <a:rPr lang="en-US" sz="1600" dirty="0"/>
              <a:t>​</a:t>
            </a:r>
            <a:br>
              <a:rPr lang="en-US" sz="1600" dirty="0"/>
            </a:br>
            <a:r>
              <a:rPr lang="en-US" sz="1600" dirty="0"/>
              <a:t>   </a:t>
            </a:r>
            <a:r>
              <a:rPr lang="en-US" sz="1600" dirty="0" err="1"/>
              <a:t>jne</a:t>
            </a:r>
            <a:r>
              <a:rPr lang="en-US" sz="1600" dirty="0"/>
              <a:t> .L3 # if !=, </a:t>
            </a:r>
            <a:r>
              <a:rPr lang="en-US" sz="1600" dirty="0" err="1"/>
              <a:t>goto</a:t>
            </a:r>
            <a:r>
              <a:rPr lang="en-US" sz="1600" dirty="0"/>
              <a:t> loop​</a:t>
            </a:r>
            <a:br>
              <a:rPr lang="en-US" sz="1600" dirty="0"/>
            </a:br>
            <a:r>
              <a:rPr lang="en-US" sz="1600" dirty="0"/>
              <a:t>.L1:       # done:​</a:t>
            </a:r>
            <a:br>
              <a:rPr lang="en-US" sz="1600" dirty="0"/>
            </a:br>
            <a:r>
              <a:rPr lang="en-US" sz="1600" dirty="0"/>
              <a:t>   rep ; ret</a:t>
            </a:r>
          </a:p>
        </p:txBody>
      </p:sp>
      <p:cxnSp>
        <p:nvCxnSpPr>
          <p:cNvPr id="8" name="Straight Arrow Connector 7">
            <a:extLst>
              <a:ext uri="{FF2B5EF4-FFF2-40B4-BE49-F238E27FC236}">
                <a16:creationId xmlns:a16="http://schemas.microsoft.com/office/drawing/2014/main" id="{C8EE4FBF-068F-44A0-915D-FCAFB3EBADCC}"/>
              </a:ext>
            </a:extLst>
          </p:cNvPr>
          <p:cNvCxnSpPr>
            <a:cxnSpLocks/>
            <a:endCxn id="5" idx="0"/>
          </p:cNvCxnSpPr>
          <p:nvPr/>
        </p:nvCxnSpPr>
        <p:spPr>
          <a:xfrm>
            <a:off x="2832981" y="2486562"/>
            <a:ext cx="2386310" cy="5326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E997D29-6277-45AD-9C3B-834FB64EDCB9}"/>
              </a:ext>
            </a:extLst>
          </p:cNvPr>
          <p:cNvCxnSpPr>
            <a:cxnSpLocks/>
            <a:stCxn id="5" idx="0"/>
          </p:cNvCxnSpPr>
          <p:nvPr/>
        </p:nvCxnSpPr>
        <p:spPr>
          <a:xfrm flipV="1">
            <a:off x="5219291" y="2605125"/>
            <a:ext cx="3449402" cy="4141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54979A9-B339-41D8-A0D8-5A29FDC4EDED}"/>
              </a:ext>
            </a:extLst>
          </p:cNvPr>
          <p:cNvSpPr txBox="1"/>
          <p:nvPr/>
        </p:nvSpPr>
        <p:spPr>
          <a:xfrm>
            <a:off x="0" y="6538912"/>
            <a:ext cx="4234249" cy="261610"/>
          </a:xfrm>
          <a:prstGeom prst="rect">
            <a:avLst/>
          </a:prstGeom>
          <a:noFill/>
        </p:spPr>
        <p:txBody>
          <a:bodyPr wrap="square">
            <a:spAutoFit/>
          </a:bodyPr>
          <a:lstStyle/>
          <a:p>
            <a:r>
              <a:rPr lang="en-US" sz="1100" i="1" dirty="0"/>
              <a:t>Bryant and </a:t>
            </a:r>
            <a:r>
              <a:rPr lang="en-US" sz="1100" i="1" dirty="0" err="1"/>
              <a:t>O'Hallaron</a:t>
            </a:r>
            <a:r>
              <a:rPr lang="en-US" sz="1100" i="1" dirty="0"/>
              <a:t>, Computer Systems: A programmer's Perspective</a:t>
            </a:r>
          </a:p>
        </p:txBody>
      </p:sp>
      <p:sp>
        <p:nvSpPr>
          <p:cNvPr id="11" name="Text Box 4">
            <a:extLst>
              <a:ext uri="{FF2B5EF4-FFF2-40B4-BE49-F238E27FC236}">
                <a16:creationId xmlns:a16="http://schemas.microsoft.com/office/drawing/2014/main" id="{D9A0DB2B-D84D-4B94-902A-3E4ACD0B3314}"/>
              </a:ext>
            </a:extLst>
          </p:cNvPr>
          <p:cNvSpPr txBox="1">
            <a:spLocks noChangeArrowheads="1"/>
          </p:cNvSpPr>
          <p:nvPr/>
        </p:nvSpPr>
        <p:spPr bwMode="auto">
          <a:xfrm>
            <a:off x="224229" y="1481284"/>
            <a:ext cx="2534605" cy="1200329"/>
          </a:xfrm>
          <a:prstGeom prst="rect">
            <a:avLst/>
          </a:prstGeom>
          <a:noFill/>
          <a:ln w="12700">
            <a:solidFill>
              <a:schemeClr val="tx1"/>
            </a:solidFill>
            <a:miter lim="800000"/>
            <a:headEnd/>
            <a:tailEnd/>
          </a:ln>
          <a:effectLst/>
        </p:spPr>
        <p:txBody>
          <a:bodyPr wrap="none" anchor="ctr">
            <a:spAutoFit/>
          </a:bodyPr>
          <a:lstStyle/>
          <a:p>
            <a:pPr algn="l"/>
            <a:r>
              <a:rPr lang="pt-BR" sz="2400" i="1" dirty="0"/>
              <a:t>long j;​​</a:t>
            </a:r>
          </a:p>
          <a:p>
            <a:pPr algn="l"/>
            <a:r>
              <a:rPr lang="pt-BR" sz="2400" i="1" dirty="0"/>
              <a:t>for (j = 0; j &lt; n; j++)​​</a:t>
            </a:r>
          </a:p>
          <a:p>
            <a:pPr algn="l"/>
            <a:r>
              <a:rPr lang="pt-BR" sz="2400" i="1" dirty="0"/>
              <a:t>   a[</a:t>
            </a:r>
            <a:r>
              <a:rPr lang="pt-BR" sz="2400" i="1" dirty="0">
                <a:solidFill>
                  <a:srgbClr val="FF0000"/>
                </a:solidFill>
              </a:rPr>
              <a:t>n*i</a:t>
            </a:r>
            <a:r>
              <a:rPr lang="pt-BR" sz="2400" i="1" dirty="0"/>
              <a:t>+j] = b[j];​</a:t>
            </a:r>
            <a:endParaRPr lang="en-US" sz="2400" i="1" dirty="0"/>
          </a:p>
        </p:txBody>
      </p:sp>
      <p:sp>
        <p:nvSpPr>
          <p:cNvPr id="13" name="Text Box 4">
            <a:extLst>
              <a:ext uri="{FF2B5EF4-FFF2-40B4-BE49-F238E27FC236}">
                <a16:creationId xmlns:a16="http://schemas.microsoft.com/office/drawing/2014/main" id="{2358868C-A725-4DD0-BDCC-5A6F321137F7}"/>
              </a:ext>
            </a:extLst>
          </p:cNvPr>
          <p:cNvSpPr txBox="1">
            <a:spLocks noChangeArrowheads="1"/>
          </p:cNvSpPr>
          <p:nvPr/>
        </p:nvSpPr>
        <p:spPr bwMode="auto">
          <a:xfrm>
            <a:off x="9006027" y="1363350"/>
            <a:ext cx="2603533" cy="1569660"/>
          </a:xfrm>
          <a:prstGeom prst="rect">
            <a:avLst/>
          </a:prstGeom>
          <a:noFill/>
          <a:ln w="12700">
            <a:solidFill>
              <a:schemeClr val="tx1"/>
            </a:solidFill>
            <a:miter lim="800000"/>
            <a:headEnd/>
            <a:tailEnd/>
          </a:ln>
          <a:effectLst/>
        </p:spPr>
        <p:txBody>
          <a:bodyPr wrap="none" anchor="ctr">
            <a:spAutoFit/>
          </a:bodyPr>
          <a:lstStyle/>
          <a:p>
            <a:pPr algn="l"/>
            <a:r>
              <a:rPr lang="nb-NO" sz="2400" i="1" dirty="0"/>
              <a:t>long j;​</a:t>
            </a:r>
          </a:p>
          <a:p>
            <a:pPr algn="l"/>
            <a:r>
              <a:rPr lang="nb-NO" sz="2400" i="1" dirty="0"/>
              <a:t>int ni = </a:t>
            </a:r>
            <a:r>
              <a:rPr lang="nb-NO" sz="2400" i="1" dirty="0">
                <a:solidFill>
                  <a:srgbClr val="FF0000"/>
                </a:solidFill>
              </a:rPr>
              <a:t>n*i</a:t>
            </a:r>
            <a:r>
              <a:rPr lang="nb-NO" sz="2400" i="1" dirty="0"/>
              <a:t>;​</a:t>
            </a:r>
          </a:p>
          <a:p>
            <a:pPr algn="l"/>
            <a:r>
              <a:rPr lang="nb-NO" sz="2400" i="1" dirty="0"/>
              <a:t>for (j = 0; j &lt; n; j++) ​</a:t>
            </a:r>
          </a:p>
          <a:p>
            <a:pPr algn="l"/>
            <a:r>
              <a:rPr lang="nb-NO" sz="2400" i="1" dirty="0"/>
              <a:t>    a[</a:t>
            </a:r>
            <a:r>
              <a:rPr lang="nb-NO" sz="2400" i="1" dirty="0">
                <a:solidFill>
                  <a:srgbClr val="FF0000"/>
                </a:solidFill>
              </a:rPr>
              <a:t>ni</a:t>
            </a:r>
            <a:r>
              <a:rPr lang="nb-NO" sz="2400" i="1" dirty="0"/>
              <a:t>+j] = b[j]; </a:t>
            </a:r>
            <a:endParaRPr lang="en-US" sz="2400" i="1" dirty="0"/>
          </a:p>
        </p:txBody>
      </p:sp>
    </p:spTree>
    <p:extLst>
      <p:ext uri="{BB962C8B-B14F-4D97-AF65-F5344CB8AC3E}">
        <p14:creationId xmlns:p14="http://schemas.microsoft.com/office/powerpoint/2010/main" val="23022168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ADCFF-543E-4CE3-A458-C71F70652C00}"/>
              </a:ext>
            </a:extLst>
          </p:cNvPr>
          <p:cNvSpPr>
            <a:spLocks noGrp="1"/>
          </p:cNvSpPr>
          <p:nvPr>
            <p:ph type="title"/>
          </p:nvPr>
        </p:nvSpPr>
        <p:spPr/>
        <p:txBody>
          <a:bodyPr>
            <a:normAutofit fontScale="90000"/>
          </a:bodyPr>
          <a:lstStyle/>
          <a:p>
            <a:r>
              <a:rPr lang="en-US" dirty="0">
                <a:cs typeface="Calibri Light"/>
              </a:rPr>
              <a:t>Elimination (share) of Common Subexpressions</a:t>
            </a:r>
            <a:endParaRPr lang="en-US" dirty="0"/>
          </a:p>
        </p:txBody>
      </p:sp>
      <p:sp>
        <p:nvSpPr>
          <p:cNvPr id="4" name="Slide Number Placeholder 3">
            <a:extLst>
              <a:ext uri="{FF2B5EF4-FFF2-40B4-BE49-F238E27FC236}">
                <a16:creationId xmlns:a16="http://schemas.microsoft.com/office/drawing/2014/main" id="{11174B97-7EB2-465E-B7E2-2FF3BAFCF749}"/>
              </a:ext>
            </a:extLst>
          </p:cNvPr>
          <p:cNvSpPr>
            <a:spLocks noGrp="1"/>
          </p:cNvSpPr>
          <p:nvPr>
            <p:ph type="sldNum" sz="quarter" idx="12"/>
          </p:nvPr>
        </p:nvSpPr>
        <p:spPr/>
        <p:txBody>
          <a:bodyPr/>
          <a:lstStyle/>
          <a:p>
            <a:fld id="{57733F94-BD4E-45B7-8984-807B972C88CC}" type="slidenum">
              <a:rPr lang="en-US" smtClean="0"/>
              <a:pPr/>
              <a:t>102</a:t>
            </a:fld>
            <a:endParaRPr lang="en-US"/>
          </a:p>
        </p:txBody>
      </p:sp>
      <p:sp>
        <p:nvSpPr>
          <p:cNvPr id="7" name="TextBox 6">
            <a:extLst>
              <a:ext uri="{FF2B5EF4-FFF2-40B4-BE49-F238E27FC236}">
                <a16:creationId xmlns:a16="http://schemas.microsoft.com/office/drawing/2014/main" id="{4363B14A-0256-4A8E-884D-51781CF1A46A}"/>
              </a:ext>
            </a:extLst>
          </p:cNvPr>
          <p:cNvSpPr txBox="1"/>
          <p:nvPr/>
        </p:nvSpPr>
        <p:spPr>
          <a:xfrm>
            <a:off x="695608" y="3306024"/>
            <a:ext cx="42068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3 multiplications: </a:t>
            </a:r>
            <a:r>
              <a:rPr lang="en-US" b="1" dirty="0" err="1"/>
              <a:t>i</a:t>
            </a:r>
            <a:r>
              <a:rPr lang="en-US" b="1" dirty="0"/>
              <a:t>*n, (</a:t>
            </a:r>
            <a:r>
              <a:rPr lang="en-US" b="1" dirty="0" err="1"/>
              <a:t>i</a:t>
            </a:r>
            <a:r>
              <a:rPr lang="en-US" b="1" dirty="0"/>
              <a:t>–1)*n, (i+1)*n</a:t>
            </a:r>
            <a:r>
              <a:rPr lang="en-US" dirty="0"/>
              <a:t>​</a:t>
            </a:r>
          </a:p>
        </p:txBody>
      </p:sp>
      <p:sp>
        <p:nvSpPr>
          <p:cNvPr id="8" name="TextBox 7">
            <a:extLst>
              <a:ext uri="{FF2B5EF4-FFF2-40B4-BE49-F238E27FC236}">
                <a16:creationId xmlns:a16="http://schemas.microsoft.com/office/drawing/2014/main" id="{D3C763B2-A16A-442E-A297-FAF1449DE3A1}"/>
              </a:ext>
            </a:extLst>
          </p:cNvPr>
          <p:cNvSpPr txBox="1"/>
          <p:nvPr/>
        </p:nvSpPr>
        <p:spPr>
          <a:xfrm>
            <a:off x="6648261" y="33060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1 multiplication: i*n</a:t>
            </a:r>
            <a:r>
              <a:rPr lang="en-US"/>
              <a:t>​</a:t>
            </a:r>
          </a:p>
        </p:txBody>
      </p:sp>
      <p:sp>
        <p:nvSpPr>
          <p:cNvPr id="9" name="TextBox 8">
            <a:extLst>
              <a:ext uri="{FF2B5EF4-FFF2-40B4-BE49-F238E27FC236}">
                <a16:creationId xmlns:a16="http://schemas.microsoft.com/office/drawing/2014/main" id="{28E773B6-F180-4150-8152-D3E174086B22}"/>
              </a:ext>
            </a:extLst>
          </p:cNvPr>
          <p:cNvSpPr txBox="1"/>
          <p:nvPr/>
        </p:nvSpPr>
        <p:spPr>
          <a:xfrm>
            <a:off x="582440" y="3999878"/>
            <a:ext cx="4968843" cy="2585323"/>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latin typeface="Courier New"/>
              </a:rPr>
              <a:t>leaq</a:t>
            </a:r>
            <a:r>
              <a:rPr lang="en-US" b="1" dirty="0">
                <a:latin typeface="Courier New"/>
              </a:rPr>
              <a:t>   1(%</a:t>
            </a:r>
            <a:r>
              <a:rPr lang="en-US" b="1" dirty="0" err="1">
                <a:latin typeface="Courier New"/>
              </a:rPr>
              <a:t>rsi</a:t>
            </a:r>
            <a:r>
              <a:rPr lang="en-US" b="1" dirty="0">
                <a:latin typeface="Courier New"/>
              </a:rPr>
              <a:t>), %</a:t>
            </a:r>
            <a:r>
              <a:rPr lang="en-US" b="1" dirty="0" err="1">
                <a:latin typeface="Courier New"/>
              </a:rPr>
              <a:t>rax</a:t>
            </a:r>
            <a:r>
              <a:rPr lang="en-US" b="1" dirty="0">
                <a:latin typeface="Courier New"/>
              </a:rPr>
              <a:t>  # i+1</a:t>
            </a:r>
            <a:r>
              <a:rPr lang="en-US" dirty="0">
                <a:latin typeface="Courier New"/>
              </a:rPr>
              <a:t>​</a:t>
            </a:r>
          </a:p>
          <a:p>
            <a:r>
              <a:rPr lang="en-US" b="1" dirty="0" err="1">
                <a:latin typeface="Courier New"/>
              </a:rPr>
              <a:t>leaq</a:t>
            </a:r>
            <a:r>
              <a:rPr lang="en-US" b="1" dirty="0">
                <a:latin typeface="Courier New"/>
              </a:rPr>
              <a:t>   -1(%</a:t>
            </a:r>
            <a:r>
              <a:rPr lang="en-US" b="1" dirty="0" err="1">
                <a:latin typeface="Courier New"/>
              </a:rPr>
              <a:t>rsi</a:t>
            </a:r>
            <a:r>
              <a:rPr lang="en-US" b="1" dirty="0">
                <a:latin typeface="Courier New"/>
              </a:rPr>
              <a:t>), %r8  # i-1</a:t>
            </a:r>
            <a:r>
              <a:rPr lang="en-US" dirty="0">
                <a:latin typeface="Courier New"/>
              </a:rPr>
              <a:t>​</a:t>
            </a:r>
          </a:p>
          <a:p>
            <a:r>
              <a:rPr lang="en-US" b="1" dirty="0" err="1">
                <a:latin typeface="Courier New"/>
              </a:rPr>
              <a:t>imulq</a:t>
            </a:r>
            <a:r>
              <a:rPr lang="en-US" b="1" dirty="0">
                <a:latin typeface="Courier New"/>
              </a:rPr>
              <a:t>  %</a:t>
            </a:r>
            <a:r>
              <a:rPr lang="en-US" b="1" dirty="0" err="1">
                <a:latin typeface="Courier New"/>
              </a:rPr>
              <a:t>rcx</a:t>
            </a:r>
            <a:r>
              <a:rPr lang="en-US" b="1" dirty="0">
                <a:latin typeface="Courier New"/>
              </a:rPr>
              <a:t>, %</a:t>
            </a:r>
            <a:r>
              <a:rPr lang="en-US" b="1" dirty="0" err="1">
                <a:latin typeface="Courier New"/>
              </a:rPr>
              <a:t>rsi</a:t>
            </a:r>
            <a:r>
              <a:rPr lang="en-US" b="1" dirty="0">
                <a:latin typeface="Courier New"/>
              </a:rPr>
              <a:t>     # </a:t>
            </a:r>
            <a:r>
              <a:rPr lang="en-US" b="1" dirty="0" err="1">
                <a:latin typeface="Courier New"/>
              </a:rPr>
              <a:t>i</a:t>
            </a:r>
            <a:r>
              <a:rPr lang="en-US" b="1" dirty="0">
                <a:latin typeface="Courier New"/>
              </a:rPr>
              <a:t>*n</a:t>
            </a:r>
            <a:r>
              <a:rPr lang="en-US" dirty="0">
                <a:latin typeface="Courier New"/>
              </a:rPr>
              <a:t>​</a:t>
            </a:r>
          </a:p>
          <a:p>
            <a:r>
              <a:rPr lang="en-US" b="1" dirty="0" err="1">
                <a:latin typeface="Courier New"/>
              </a:rPr>
              <a:t>imulq</a:t>
            </a:r>
            <a:r>
              <a:rPr lang="en-US" b="1" dirty="0">
                <a:latin typeface="Courier New"/>
              </a:rPr>
              <a:t>  %</a:t>
            </a:r>
            <a:r>
              <a:rPr lang="en-US" b="1" dirty="0" err="1">
                <a:latin typeface="Courier New"/>
              </a:rPr>
              <a:t>rcx</a:t>
            </a:r>
            <a:r>
              <a:rPr lang="en-US" b="1" dirty="0">
                <a:latin typeface="Courier New"/>
              </a:rPr>
              <a:t>, %</a:t>
            </a:r>
            <a:r>
              <a:rPr lang="en-US" b="1" dirty="0" err="1">
                <a:latin typeface="Courier New"/>
              </a:rPr>
              <a:t>rax</a:t>
            </a:r>
            <a:r>
              <a:rPr lang="en-US" b="1" dirty="0">
                <a:latin typeface="Courier New"/>
              </a:rPr>
              <a:t>     # (i+1)*n</a:t>
            </a:r>
            <a:r>
              <a:rPr lang="en-US" dirty="0">
                <a:latin typeface="Courier New"/>
              </a:rPr>
              <a:t>​</a:t>
            </a:r>
          </a:p>
          <a:p>
            <a:r>
              <a:rPr lang="en-US" b="1" dirty="0" err="1">
                <a:latin typeface="Courier New"/>
              </a:rPr>
              <a:t>imulq</a:t>
            </a:r>
            <a:r>
              <a:rPr lang="en-US" b="1" dirty="0">
                <a:latin typeface="Courier New"/>
              </a:rPr>
              <a:t>  %</a:t>
            </a:r>
            <a:r>
              <a:rPr lang="en-US" b="1" dirty="0" err="1">
                <a:latin typeface="Courier New"/>
              </a:rPr>
              <a:t>rcx</a:t>
            </a:r>
            <a:r>
              <a:rPr lang="en-US" b="1" dirty="0">
                <a:latin typeface="Courier New"/>
              </a:rPr>
              <a:t>, %r8      # (i-1)*n</a:t>
            </a:r>
            <a:r>
              <a:rPr lang="en-US" dirty="0">
                <a:latin typeface="Courier New"/>
              </a:rPr>
              <a:t>​</a:t>
            </a:r>
          </a:p>
          <a:p>
            <a:r>
              <a:rPr lang="en-US" b="1" dirty="0" err="1">
                <a:latin typeface="Courier New"/>
              </a:rPr>
              <a:t>addq</a:t>
            </a:r>
            <a:r>
              <a:rPr lang="en-US" b="1" dirty="0">
                <a:latin typeface="Courier New"/>
              </a:rPr>
              <a:t>   %</a:t>
            </a:r>
            <a:r>
              <a:rPr lang="en-US" b="1" dirty="0" err="1">
                <a:latin typeface="Courier New"/>
              </a:rPr>
              <a:t>rdx</a:t>
            </a:r>
            <a:r>
              <a:rPr lang="en-US" b="1" dirty="0">
                <a:latin typeface="Courier New"/>
              </a:rPr>
              <a:t>, %</a:t>
            </a:r>
            <a:r>
              <a:rPr lang="en-US" b="1" dirty="0" err="1">
                <a:latin typeface="Courier New"/>
              </a:rPr>
              <a:t>rsi</a:t>
            </a:r>
            <a:r>
              <a:rPr lang="en-US" b="1" dirty="0">
                <a:latin typeface="Courier New"/>
              </a:rPr>
              <a:t>     # </a:t>
            </a:r>
            <a:r>
              <a:rPr lang="en-US" b="1" dirty="0" err="1">
                <a:latin typeface="Courier New"/>
              </a:rPr>
              <a:t>i</a:t>
            </a:r>
            <a:r>
              <a:rPr lang="en-US" b="1" dirty="0">
                <a:latin typeface="Courier New"/>
              </a:rPr>
              <a:t>*</a:t>
            </a:r>
            <a:r>
              <a:rPr lang="en-US" b="1" dirty="0" err="1">
                <a:latin typeface="Courier New"/>
              </a:rPr>
              <a:t>n+j</a:t>
            </a:r>
            <a:r>
              <a:rPr lang="en-US" dirty="0">
                <a:latin typeface="Courier New"/>
              </a:rPr>
              <a:t>​</a:t>
            </a:r>
          </a:p>
          <a:p>
            <a:r>
              <a:rPr lang="en-US" b="1" dirty="0" err="1">
                <a:latin typeface="Courier New"/>
              </a:rPr>
              <a:t>addq</a:t>
            </a:r>
            <a:r>
              <a:rPr lang="en-US" b="1" dirty="0">
                <a:latin typeface="Courier New"/>
              </a:rPr>
              <a:t>   %</a:t>
            </a:r>
            <a:r>
              <a:rPr lang="en-US" b="1" dirty="0" err="1">
                <a:latin typeface="Courier New"/>
              </a:rPr>
              <a:t>rdx</a:t>
            </a:r>
            <a:r>
              <a:rPr lang="en-US" b="1" dirty="0">
                <a:latin typeface="Courier New"/>
              </a:rPr>
              <a:t>, %</a:t>
            </a:r>
            <a:r>
              <a:rPr lang="en-US" b="1" dirty="0" err="1">
                <a:latin typeface="Courier New"/>
              </a:rPr>
              <a:t>rax</a:t>
            </a:r>
            <a:r>
              <a:rPr lang="en-US" b="1" dirty="0">
                <a:latin typeface="Courier New"/>
              </a:rPr>
              <a:t>     # (i+1)*</a:t>
            </a:r>
            <a:r>
              <a:rPr lang="en-US" b="1" dirty="0" err="1">
                <a:latin typeface="Courier New"/>
              </a:rPr>
              <a:t>n+j</a:t>
            </a:r>
            <a:r>
              <a:rPr lang="en-US" dirty="0">
                <a:latin typeface="Courier New"/>
              </a:rPr>
              <a:t>​</a:t>
            </a:r>
          </a:p>
          <a:p>
            <a:r>
              <a:rPr lang="en-US" b="1" dirty="0" err="1">
                <a:latin typeface="Courier New"/>
              </a:rPr>
              <a:t>addq</a:t>
            </a:r>
            <a:r>
              <a:rPr lang="en-US" b="1" dirty="0">
                <a:latin typeface="Courier New"/>
              </a:rPr>
              <a:t>   %</a:t>
            </a:r>
            <a:r>
              <a:rPr lang="en-US" b="1" dirty="0" err="1">
                <a:latin typeface="Courier New"/>
              </a:rPr>
              <a:t>rdx</a:t>
            </a:r>
            <a:r>
              <a:rPr lang="en-US" b="1" dirty="0">
                <a:latin typeface="Courier New"/>
              </a:rPr>
              <a:t>, %r8      # (i-1)*</a:t>
            </a:r>
            <a:r>
              <a:rPr lang="en-US" b="1" dirty="0" err="1">
                <a:latin typeface="Courier New"/>
              </a:rPr>
              <a:t>n+j</a:t>
            </a:r>
            <a:r>
              <a:rPr lang="en-US" dirty="0">
                <a:latin typeface="Courier New"/>
              </a:rPr>
              <a:t>​</a:t>
            </a:r>
          </a:p>
          <a:p>
            <a:r>
              <a:rPr lang="en-US" dirty="0">
                <a:latin typeface="Courier New"/>
              </a:rPr>
              <a:t>​</a:t>
            </a:r>
          </a:p>
        </p:txBody>
      </p:sp>
      <p:sp>
        <p:nvSpPr>
          <p:cNvPr id="10" name="TextBox 9">
            <a:extLst>
              <a:ext uri="{FF2B5EF4-FFF2-40B4-BE49-F238E27FC236}">
                <a16:creationId xmlns:a16="http://schemas.microsoft.com/office/drawing/2014/main" id="{D0297CA1-2D8A-4BAB-805C-5B61D10AA61B}"/>
              </a:ext>
            </a:extLst>
          </p:cNvPr>
          <p:cNvSpPr txBox="1"/>
          <p:nvPr/>
        </p:nvSpPr>
        <p:spPr>
          <a:xfrm>
            <a:off x="6520003" y="3998189"/>
            <a:ext cx="4704784" cy="147732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latin typeface="Courier New"/>
              </a:rPr>
              <a:t>imulq</a:t>
            </a:r>
            <a:r>
              <a:rPr lang="en-US" b="1" dirty="0">
                <a:latin typeface="Courier New"/>
              </a:rPr>
              <a:t> %</a:t>
            </a:r>
            <a:r>
              <a:rPr lang="en-US" b="1" dirty="0" err="1">
                <a:latin typeface="Courier New"/>
              </a:rPr>
              <a:t>rcx</a:t>
            </a:r>
            <a:r>
              <a:rPr lang="en-US" b="1" dirty="0">
                <a:latin typeface="Courier New"/>
              </a:rPr>
              <a:t>, %</a:t>
            </a:r>
            <a:r>
              <a:rPr lang="en-US" b="1" dirty="0" err="1">
                <a:latin typeface="Courier New"/>
              </a:rPr>
              <a:t>rsi</a:t>
            </a:r>
            <a:r>
              <a:rPr lang="en-US" b="1" dirty="0">
                <a:latin typeface="Courier New"/>
              </a:rPr>
              <a:t>  # </a:t>
            </a:r>
            <a:r>
              <a:rPr lang="en-US" b="1" dirty="0" err="1">
                <a:latin typeface="Courier New"/>
              </a:rPr>
              <a:t>i</a:t>
            </a:r>
            <a:r>
              <a:rPr lang="en-US" b="1" dirty="0">
                <a:latin typeface="Courier New"/>
              </a:rPr>
              <a:t>*n</a:t>
            </a:r>
            <a:r>
              <a:rPr lang="en-US" dirty="0">
                <a:latin typeface="Courier New"/>
              </a:rPr>
              <a:t>​</a:t>
            </a:r>
          </a:p>
          <a:p>
            <a:r>
              <a:rPr lang="en-US" b="1" dirty="0" err="1">
                <a:latin typeface="Courier New"/>
              </a:rPr>
              <a:t>addq</a:t>
            </a:r>
            <a:r>
              <a:rPr lang="en-US" b="1" dirty="0">
                <a:latin typeface="Courier New"/>
              </a:rPr>
              <a:t> %</a:t>
            </a:r>
            <a:r>
              <a:rPr lang="en-US" b="1" dirty="0" err="1">
                <a:latin typeface="Courier New"/>
              </a:rPr>
              <a:t>rdx</a:t>
            </a:r>
            <a:r>
              <a:rPr lang="en-US" b="1" dirty="0">
                <a:latin typeface="Courier New"/>
              </a:rPr>
              <a:t>, %</a:t>
            </a:r>
            <a:r>
              <a:rPr lang="en-US" b="1" dirty="0" err="1">
                <a:latin typeface="Courier New"/>
              </a:rPr>
              <a:t>rsi</a:t>
            </a:r>
            <a:r>
              <a:rPr lang="en-US" b="1" dirty="0">
                <a:latin typeface="Courier New"/>
              </a:rPr>
              <a:t>  # </a:t>
            </a:r>
            <a:r>
              <a:rPr lang="en-US" b="1" dirty="0" err="1">
                <a:latin typeface="Courier New"/>
              </a:rPr>
              <a:t>i</a:t>
            </a:r>
            <a:r>
              <a:rPr lang="en-US" b="1" dirty="0">
                <a:latin typeface="Courier New"/>
              </a:rPr>
              <a:t>*</a:t>
            </a:r>
            <a:r>
              <a:rPr lang="en-US" b="1" dirty="0" err="1">
                <a:latin typeface="Courier New"/>
              </a:rPr>
              <a:t>n+j</a:t>
            </a:r>
            <a:r>
              <a:rPr lang="en-US" dirty="0">
                <a:latin typeface="Courier New"/>
              </a:rPr>
              <a:t>​</a:t>
            </a:r>
          </a:p>
          <a:p>
            <a:r>
              <a:rPr lang="en-US" b="1" dirty="0" err="1">
                <a:latin typeface="Courier New"/>
              </a:rPr>
              <a:t>movq</a:t>
            </a:r>
            <a:r>
              <a:rPr lang="en-US" b="1" dirty="0">
                <a:latin typeface="Courier New"/>
              </a:rPr>
              <a:t> %</a:t>
            </a:r>
            <a:r>
              <a:rPr lang="en-US" b="1" dirty="0" err="1">
                <a:latin typeface="Courier New"/>
              </a:rPr>
              <a:t>rsi</a:t>
            </a:r>
            <a:r>
              <a:rPr lang="en-US" b="1" dirty="0">
                <a:latin typeface="Courier New"/>
              </a:rPr>
              <a:t>, %</a:t>
            </a:r>
            <a:r>
              <a:rPr lang="en-US" b="1" dirty="0" err="1">
                <a:latin typeface="Courier New"/>
              </a:rPr>
              <a:t>rax</a:t>
            </a:r>
            <a:r>
              <a:rPr lang="en-US" b="1" dirty="0">
                <a:latin typeface="Courier New"/>
              </a:rPr>
              <a:t>  # </a:t>
            </a:r>
            <a:r>
              <a:rPr lang="en-US" b="1" dirty="0" err="1">
                <a:latin typeface="Courier New"/>
              </a:rPr>
              <a:t>i</a:t>
            </a:r>
            <a:r>
              <a:rPr lang="en-US" b="1" dirty="0">
                <a:latin typeface="Courier New"/>
              </a:rPr>
              <a:t>*</a:t>
            </a:r>
            <a:r>
              <a:rPr lang="en-US" b="1" dirty="0" err="1">
                <a:latin typeface="Courier New"/>
              </a:rPr>
              <a:t>n+j</a:t>
            </a:r>
            <a:r>
              <a:rPr lang="en-US" dirty="0">
                <a:latin typeface="Courier New"/>
              </a:rPr>
              <a:t>​</a:t>
            </a:r>
          </a:p>
          <a:p>
            <a:r>
              <a:rPr lang="en-US" b="1" dirty="0" err="1">
                <a:latin typeface="Courier New"/>
              </a:rPr>
              <a:t>subq</a:t>
            </a:r>
            <a:r>
              <a:rPr lang="en-US" b="1" dirty="0">
                <a:latin typeface="Courier New"/>
              </a:rPr>
              <a:t> %</a:t>
            </a:r>
            <a:r>
              <a:rPr lang="en-US" b="1" dirty="0" err="1">
                <a:latin typeface="Courier New"/>
              </a:rPr>
              <a:t>rcx</a:t>
            </a:r>
            <a:r>
              <a:rPr lang="en-US" b="1" dirty="0">
                <a:latin typeface="Courier New"/>
              </a:rPr>
              <a:t>, %</a:t>
            </a:r>
            <a:r>
              <a:rPr lang="en-US" b="1" dirty="0" err="1">
                <a:latin typeface="Courier New"/>
              </a:rPr>
              <a:t>rax</a:t>
            </a:r>
            <a:r>
              <a:rPr lang="en-US" b="1" dirty="0">
                <a:latin typeface="Courier New"/>
              </a:rPr>
              <a:t>  # </a:t>
            </a:r>
            <a:r>
              <a:rPr lang="en-US" b="1" dirty="0" err="1">
                <a:latin typeface="Courier New"/>
              </a:rPr>
              <a:t>i</a:t>
            </a:r>
            <a:r>
              <a:rPr lang="en-US" b="1" dirty="0">
                <a:latin typeface="Courier New"/>
              </a:rPr>
              <a:t>*</a:t>
            </a:r>
            <a:r>
              <a:rPr lang="en-US" b="1" dirty="0" err="1">
                <a:latin typeface="Courier New"/>
              </a:rPr>
              <a:t>n+j-n</a:t>
            </a:r>
            <a:r>
              <a:rPr lang="en-US" dirty="0">
                <a:latin typeface="Courier New"/>
              </a:rPr>
              <a:t>​</a:t>
            </a:r>
          </a:p>
          <a:p>
            <a:r>
              <a:rPr lang="en-US" b="1" dirty="0" err="1">
                <a:latin typeface="Courier New"/>
              </a:rPr>
              <a:t>leaq</a:t>
            </a:r>
            <a:r>
              <a:rPr lang="en-US" b="1" dirty="0">
                <a:latin typeface="Courier New"/>
              </a:rPr>
              <a:t> (%</a:t>
            </a:r>
            <a:r>
              <a:rPr lang="en-US" b="1" dirty="0" err="1">
                <a:latin typeface="Courier New"/>
              </a:rPr>
              <a:t>rsi</a:t>
            </a:r>
            <a:r>
              <a:rPr lang="en-US" b="1" dirty="0">
                <a:latin typeface="Courier New"/>
              </a:rPr>
              <a:t>,%</a:t>
            </a:r>
            <a:r>
              <a:rPr lang="en-US" b="1" dirty="0" err="1">
                <a:latin typeface="Courier New"/>
              </a:rPr>
              <a:t>rcx</a:t>
            </a:r>
            <a:r>
              <a:rPr lang="en-US" b="1" dirty="0">
                <a:latin typeface="Courier New"/>
              </a:rPr>
              <a:t>), %</a:t>
            </a:r>
            <a:r>
              <a:rPr lang="en-US" b="1" dirty="0" err="1">
                <a:latin typeface="Courier New"/>
              </a:rPr>
              <a:t>rcx</a:t>
            </a:r>
            <a:r>
              <a:rPr lang="en-US" b="1" dirty="0">
                <a:latin typeface="Courier New"/>
              </a:rPr>
              <a:t> # </a:t>
            </a:r>
            <a:r>
              <a:rPr lang="en-US" b="1" dirty="0" err="1">
                <a:latin typeface="Courier New"/>
              </a:rPr>
              <a:t>i</a:t>
            </a:r>
            <a:r>
              <a:rPr lang="en-US" b="1" dirty="0">
                <a:latin typeface="Courier New"/>
              </a:rPr>
              <a:t>*</a:t>
            </a:r>
            <a:r>
              <a:rPr lang="en-US" b="1" dirty="0" err="1">
                <a:latin typeface="Courier New"/>
              </a:rPr>
              <a:t>n+j+n</a:t>
            </a:r>
            <a:r>
              <a:rPr lang="en-US" dirty="0">
                <a:latin typeface="Courier New"/>
              </a:rPr>
              <a:t>​</a:t>
            </a:r>
          </a:p>
        </p:txBody>
      </p:sp>
      <p:sp>
        <p:nvSpPr>
          <p:cNvPr id="3" name="TextBox 2">
            <a:extLst>
              <a:ext uri="{FF2B5EF4-FFF2-40B4-BE49-F238E27FC236}">
                <a16:creationId xmlns:a16="http://schemas.microsoft.com/office/drawing/2014/main" id="{EA0EF317-433F-41D0-94FF-F9DB6977CD12}"/>
              </a:ext>
            </a:extLst>
          </p:cNvPr>
          <p:cNvSpPr txBox="1"/>
          <p:nvPr/>
        </p:nvSpPr>
        <p:spPr>
          <a:xfrm>
            <a:off x="0" y="6538912"/>
            <a:ext cx="4234249" cy="261610"/>
          </a:xfrm>
          <a:prstGeom prst="rect">
            <a:avLst/>
          </a:prstGeom>
          <a:noFill/>
        </p:spPr>
        <p:txBody>
          <a:bodyPr wrap="square">
            <a:spAutoFit/>
          </a:bodyPr>
          <a:lstStyle/>
          <a:p>
            <a:r>
              <a:rPr lang="en-US" sz="1100" i="1" dirty="0"/>
              <a:t>Bryant and </a:t>
            </a:r>
            <a:r>
              <a:rPr lang="en-US" sz="1100" i="1" dirty="0" err="1"/>
              <a:t>O'Hallaron</a:t>
            </a:r>
            <a:r>
              <a:rPr lang="en-US" sz="1100" i="1" dirty="0"/>
              <a:t>, Computer Systems: A programmer's Perspective</a:t>
            </a:r>
          </a:p>
        </p:txBody>
      </p:sp>
      <p:sp>
        <p:nvSpPr>
          <p:cNvPr id="12" name="Text Box 4">
            <a:extLst>
              <a:ext uri="{FF2B5EF4-FFF2-40B4-BE49-F238E27FC236}">
                <a16:creationId xmlns:a16="http://schemas.microsoft.com/office/drawing/2014/main" id="{5052481B-EF30-4D64-BE5D-FAFCEFFF61B3}"/>
              </a:ext>
            </a:extLst>
          </p:cNvPr>
          <p:cNvSpPr txBox="1">
            <a:spLocks noChangeArrowheads="1"/>
          </p:cNvSpPr>
          <p:nvPr/>
        </p:nvSpPr>
        <p:spPr bwMode="auto">
          <a:xfrm>
            <a:off x="838200" y="1363572"/>
            <a:ext cx="3140155" cy="1754326"/>
          </a:xfrm>
          <a:prstGeom prst="rect">
            <a:avLst/>
          </a:prstGeom>
          <a:noFill/>
          <a:ln w="12700">
            <a:solidFill>
              <a:schemeClr val="tx1"/>
            </a:solidFill>
            <a:miter lim="800000"/>
            <a:headEnd/>
            <a:tailEnd/>
          </a:ln>
          <a:effectLst/>
        </p:spPr>
        <p:txBody>
          <a:bodyPr wrap="none" anchor="ctr">
            <a:spAutoFit/>
          </a:bodyPr>
          <a:lstStyle/>
          <a:p>
            <a:pPr algn="l"/>
            <a:r>
              <a:rPr lang="en-US" i="1" dirty="0"/>
              <a:t>/* Sum neighbors of </a:t>
            </a:r>
            <a:r>
              <a:rPr lang="en-US" i="1" dirty="0" err="1"/>
              <a:t>i,j</a:t>
            </a:r>
            <a:r>
              <a:rPr lang="en-US" i="1" dirty="0"/>
              <a:t> */​</a:t>
            </a:r>
          </a:p>
          <a:p>
            <a:pPr algn="l"/>
            <a:r>
              <a:rPr lang="en-US" i="1" dirty="0"/>
              <a:t>up      =    </a:t>
            </a:r>
            <a:r>
              <a:rPr lang="en-US" i="1" dirty="0" err="1"/>
              <a:t>val</a:t>
            </a:r>
            <a:r>
              <a:rPr lang="en-US" i="1" dirty="0"/>
              <a:t>[(i-1)*n + j  ];​</a:t>
            </a:r>
          </a:p>
          <a:p>
            <a:pPr algn="l"/>
            <a:r>
              <a:rPr lang="en-US" i="1" dirty="0"/>
              <a:t>down =  </a:t>
            </a:r>
            <a:r>
              <a:rPr lang="en-US" i="1" dirty="0" err="1"/>
              <a:t>val</a:t>
            </a:r>
            <a:r>
              <a:rPr lang="en-US" i="1" dirty="0"/>
              <a:t>[(i+1)*n + j  ];​</a:t>
            </a:r>
          </a:p>
          <a:p>
            <a:pPr algn="l"/>
            <a:r>
              <a:rPr lang="en-US" i="1" dirty="0"/>
              <a:t>left     =  </a:t>
            </a:r>
            <a:r>
              <a:rPr lang="en-US" i="1" dirty="0" err="1"/>
              <a:t>val</a:t>
            </a:r>
            <a:r>
              <a:rPr lang="en-US" i="1" dirty="0"/>
              <a:t>[</a:t>
            </a:r>
            <a:r>
              <a:rPr lang="en-US" i="1" dirty="0" err="1"/>
              <a:t>i</a:t>
            </a:r>
            <a:r>
              <a:rPr lang="en-US" i="1" dirty="0"/>
              <a:t>*n     + j-1];​</a:t>
            </a:r>
          </a:p>
          <a:p>
            <a:pPr algn="l"/>
            <a:r>
              <a:rPr lang="en-US" i="1" dirty="0"/>
              <a:t>right  = </a:t>
            </a:r>
            <a:r>
              <a:rPr lang="en-US" i="1" dirty="0" err="1"/>
              <a:t>val</a:t>
            </a:r>
            <a:r>
              <a:rPr lang="en-US" i="1" dirty="0"/>
              <a:t>[</a:t>
            </a:r>
            <a:r>
              <a:rPr lang="en-US" i="1" dirty="0" err="1"/>
              <a:t>i</a:t>
            </a:r>
            <a:r>
              <a:rPr lang="en-US" i="1" dirty="0"/>
              <a:t>*n     + j+1];​</a:t>
            </a:r>
          </a:p>
          <a:p>
            <a:pPr algn="l"/>
            <a:r>
              <a:rPr lang="en-US" i="1" dirty="0"/>
              <a:t>sum   = up + down + left + right;</a:t>
            </a:r>
          </a:p>
        </p:txBody>
      </p:sp>
      <p:sp>
        <p:nvSpPr>
          <p:cNvPr id="14" name="Text Box 4">
            <a:extLst>
              <a:ext uri="{FF2B5EF4-FFF2-40B4-BE49-F238E27FC236}">
                <a16:creationId xmlns:a16="http://schemas.microsoft.com/office/drawing/2014/main" id="{6AB10BB4-521A-4633-A5EB-19287223C929}"/>
              </a:ext>
            </a:extLst>
          </p:cNvPr>
          <p:cNvSpPr txBox="1">
            <a:spLocks noChangeArrowheads="1"/>
          </p:cNvSpPr>
          <p:nvPr/>
        </p:nvSpPr>
        <p:spPr bwMode="auto">
          <a:xfrm>
            <a:off x="6648261" y="1416190"/>
            <a:ext cx="3193054" cy="1754326"/>
          </a:xfrm>
          <a:prstGeom prst="rect">
            <a:avLst/>
          </a:prstGeom>
          <a:noFill/>
          <a:ln w="12700">
            <a:solidFill>
              <a:schemeClr val="tx1"/>
            </a:solidFill>
            <a:miter lim="800000"/>
            <a:headEnd/>
            <a:tailEnd/>
          </a:ln>
          <a:effectLst/>
        </p:spPr>
        <p:txBody>
          <a:bodyPr wrap="none" anchor="ctr">
            <a:spAutoFit/>
          </a:bodyPr>
          <a:lstStyle/>
          <a:p>
            <a:pPr algn="l"/>
            <a:r>
              <a:rPr lang="en-US" i="1" dirty="0"/>
              <a:t>long </a:t>
            </a:r>
            <a:r>
              <a:rPr lang="en-US" i="1" dirty="0" err="1">
                <a:solidFill>
                  <a:srgbClr val="FF0000"/>
                </a:solidFill>
              </a:rPr>
              <a:t>inj</a:t>
            </a:r>
            <a:r>
              <a:rPr lang="en-US" i="1" dirty="0"/>
              <a:t> = </a:t>
            </a:r>
            <a:r>
              <a:rPr lang="en-US" i="1" dirty="0" err="1"/>
              <a:t>i</a:t>
            </a:r>
            <a:r>
              <a:rPr lang="en-US" i="1" dirty="0"/>
              <a:t>*n + j;​</a:t>
            </a:r>
          </a:p>
          <a:p>
            <a:pPr algn="l"/>
            <a:r>
              <a:rPr lang="en-US" i="1" dirty="0"/>
              <a:t>up       =    </a:t>
            </a:r>
            <a:r>
              <a:rPr lang="en-US" i="1" dirty="0" err="1"/>
              <a:t>val</a:t>
            </a:r>
            <a:r>
              <a:rPr lang="en-US" i="1" dirty="0"/>
              <a:t>[</a:t>
            </a:r>
            <a:r>
              <a:rPr lang="en-US" i="1" dirty="0" err="1">
                <a:solidFill>
                  <a:srgbClr val="FF0000"/>
                </a:solidFill>
              </a:rPr>
              <a:t>inj</a:t>
            </a:r>
            <a:r>
              <a:rPr lang="en-US" i="1" dirty="0"/>
              <a:t> - n];​</a:t>
            </a:r>
          </a:p>
          <a:p>
            <a:pPr algn="l"/>
            <a:r>
              <a:rPr lang="en-US" i="1" dirty="0"/>
              <a:t>down =  </a:t>
            </a:r>
            <a:r>
              <a:rPr lang="en-US" i="1" dirty="0" err="1"/>
              <a:t>val</a:t>
            </a:r>
            <a:r>
              <a:rPr lang="en-US" i="1" dirty="0"/>
              <a:t>[</a:t>
            </a:r>
            <a:r>
              <a:rPr lang="en-US" i="1" dirty="0" err="1">
                <a:solidFill>
                  <a:srgbClr val="FF0000"/>
                </a:solidFill>
              </a:rPr>
              <a:t>inj</a:t>
            </a:r>
            <a:r>
              <a:rPr lang="en-US" i="1" dirty="0"/>
              <a:t> + n];​</a:t>
            </a:r>
          </a:p>
          <a:p>
            <a:pPr algn="l"/>
            <a:r>
              <a:rPr lang="en-US" i="1" dirty="0"/>
              <a:t>left     =  </a:t>
            </a:r>
            <a:r>
              <a:rPr lang="en-US" i="1" dirty="0" err="1"/>
              <a:t>val</a:t>
            </a:r>
            <a:r>
              <a:rPr lang="en-US" i="1" dirty="0"/>
              <a:t>[</a:t>
            </a:r>
            <a:r>
              <a:rPr lang="en-US" i="1" dirty="0" err="1">
                <a:solidFill>
                  <a:srgbClr val="FF0000"/>
                </a:solidFill>
              </a:rPr>
              <a:t>inj</a:t>
            </a:r>
            <a:r>
              <a:rPr lang="en-US" i="1" dirty="0"/>
              <a:t> - 1];​</a:t>
            </a:r>
          </a:p>
          <a:p>
            <a:pPr algn="l"/>
            <a:r>
              <a:rPr lang="en-US" i="1" dirty="0"/>
              <a:t>right   = </a:t>
            </a:r>
            <a:r>
              <a:rPr lang="en-US" i="1" dirty="0" err="1"/>
              <a:t>val</a:t>
            </a:r>
            <a:r>
              <a:rPr lang="en-US" i="1" dirty="0"/>
              <a:t>[</a:t>
            </a:r>
            <a:r>
              <a:rPr lang="en-US" i="1" dirty="0" err="1">
                <a:solidFill>
                  <a:srgbClr val="FF0000"/>
                </a:solidFill>
              </a:rPr>
              <a:t>inj</a:t>
            </a:r>
            <a:r>
              <a:rPr lang="en-US" i="1" dirty="0"/>
              <a:t> + 1];​</a:t>
            </a:r>
          </a:p>
          <a:p>
            <a:pPr algn="l"/>
            <a:r>
              <a:rPr lang="en-US" i="1" dirty="0"/>
              <a:t>sum    = up + down + left + right;</a:t>
            </a:r>
          </a:p>
        </p:txBody>
      </p:sp>
    </p:spTree>
    <p:extLst>
      <p:ext uri="{BB962C8B-B14F-4D97-AF65-F5344CB8AC3E}">
        <p14:creationId xmlns:p14="http://schemas.microsoft.com/office/powerpoint/2010/main" val="202524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8402D-5FA5-42D8-90FE-007EE6B395E9}"/>
              </a:ext>
            </a:extLst>
          </p:cNvPr>
          <p:cNvSpPr>
            <a:spLocks noGrp="1"/>
          </p:cNvSpPr>
          <p:nvPr>
            <p:ph type="title"/>
          </p:nvPr>
        </p:nvSpPr>
        <p:spPr/>
        <p:txBody>
          <a:bodyPr/>
          <a:lstStyle/>
          <a:p>
            <a:r>
              <a:rPr lang="en-US" dirty="0">
                <a:cs typeface="Calibri Light"/>
              </a:rPr>
              <a:t>Reduction in Strength</a:t>
            </a:r>
            <a:endParaRPr lang="en-US" dirty="0" err="1"/>
          </a:p>
        </p:txBody>
      </p:sp>
      <p:sp>
        <p:nvSpPr>
          <p:cNvPr id="3" name="Content Placeholder 2">
            <a:extLst>
              <a:ext uri="{FF2B5EF4-FFF2-40B4-BE49-F238E27FC236}">
                <a16:creationId xmlns:a16="http://schemas.microsoft.com/office/drawing/2014/main" id="{59573AA1-8EB9-4825-86CD-37D5E889AB49}"/>
              </a:ext>
            </a:extLst>
          </p:cNvPr>
          <p:cNvSpPr>
            <a:spLocks noGrp="1"/>
          </p:cNvSpPr>
          <p:nvPr>
            <p:ph idx="1"/>
          </p:nvPr>
        </p:nvSpPr>
        <p:spPr>
          <a:xfrm>
            <a:off x="838200" y="1355558"/>
            <a:ext cx="10515600" cy="3116336"/>
          </a:xfrm>
        </p:spPr>
        <p:txBody>
          <a:bodyPr vert="horz" lIns="91440" tIns="45720" rIns="91440" bIns="45720" rtlCol="0" anchor="t">
            <a:normAutofit/>
          </a:bodyPr>
          <a:lstStyle/>
          <a:p>
            <a:pPr>
              <a:buFont typeface="Wingdings" panose="020B0604020202020204" pitchFamily="34" charset="0"/>
              <a:buChar char="q"/>
            </a:pPr>
            <a:r>
              <a:rPr lang="en-US" dirty="0">
                <a:ea typeface="+mn-lt"/>
                <a:cs typeface="+mn-lt"/>
              </a:rPr>
              <a:t>Replace costly operation with simpler one </a:t>
            </a:r>
          </a:p>
          <a:p>
            <a:pPr lvl="1">
              <a:buFont typeface="Wingdings" panose="020B0604020202020204" pitchFamily="34" charset="0"/>
              <a:buChar char="q"/>
            </a:pPr>
            <a:r>
              <a:rPr lang="en-US" dirty="0">
                <a:ea typeface="+mn-lt"/>
                <a:cs typeface="+mn-lt"/>
              </a:rPr>
              <a:t>Shift, add instead of multiply or divide </a:t>
            </a:r>
          </a:p>
          <a:p>
            <a:pPr lvl="1">
              <a:buFont typeface="Wingdings" panose="020B0604020202020204" pitchFamily="34" charset="0"/>
              <a:buChar char="q"/>
            </a:pPr>
            <a:r>
              <a:rPr lang="en-US" dirty="0">
                <a:ea typeface="+mn-lt"/>
                <a:cs typeface="+mn-lt"/>
              </a:rPr>
              <a:t>16*x --&gt; x &lt;&lt; 4 </a:t>
            </a:r>
          </a:p>
          <a:p>
            <a:pPr lvl="1">
              <a:buFont typeface="Wingdings" panose="020B0604020202020204" pitchFamily="34" charset="0"/>
              <a:buChar char="q"/>
            </a:pPr>
            <a:r>
              <a:rPr lang="en-US" dirty="0">
                <a:ea typeface="+mn-lt"/>
                <a:cs typeface="+mn-lt"/>
              </a:rPr>
              <a:t>*</a:t>
            </a:r>
            <a:r>
              <a:rPr lang="en-US" dirty="0">
                <a:ea typeface="+mn-lt"/>
                <a:cs typeface="+mn-lt"/>
                <a:sym typeface="Wingdings" panose="05000000000000000000" pitchFamily="2" charset="2"/>
              </a:rPr>
              <a:t> +</a:t>
            </a:r>
            <a:endParaRPr lang="en-US" dirty="0">
              <a:ea typeface="+mn-lt"/>
              <a:cs typeface="+mn-lt"/>
            </a:endParaRPr>
          </a:p>
        </p:txBody>
      </p:sp>
      <p:sp>
        <p:nvSpPr>
          <p:cNvPr id="4" name="Slide Number Placeholder 3">
            <a:extLst>
              <a:ext uri="{FF2B5EF4-FFF2-40B4-BE49-F238E27FC236}">
                <a16:creationId xmlns:a16="http://schemas.microsoft.com/office/drawing/2014/main" id="{F468181F-3B17-4F24-8963-2E7610D90F64}"/>
              </a:ext>
            </a:extLst>
          </p:cNvPr>
          <p:cNvSpPr>
            <a:spLocks noGrp="1"/>
          </p:cNvSpPr>
          <p:nvPr>
            <p:ph type="sldNum" sz="quarter" idx="12"/>
          </p:nvPr>
        </p:nvSpPr>
        <p:spPr/>
        <p:txBody>
          <a:bodyPr/>
          <a:lstStyle/>
          <a:p>
            <a:fld id="{57733F94-BD4E-45B7-8984-807B972C88CC}" type="slidenum">
              <a:rPr lang="en-US" smtClean="0"/>
              <a:pPr/>
              <a:t>103</a:t>
            </a:fld>
            <a:endParaRPr lang="en-US"/>
          </a:p>
        </p:txBody>
      </p:sp>
      <p:sp>
        <p:nvSpPr>
          <p:cNvPr id="7" name="Text Box 4">
            <a:extLst>
              <a:ext uri="{FF2B5EF4-FFF2-40B4-BE49-F238E27FC236}">
                <a16:creationId xmlns:a16="http://schemas.microsoft.com/office/drawing/2014/main" id="{083C79F4-DA10-468C-B79C-00DC05833FAF}"/>
              </a:ext>
            </a:extLst>
          </p:cNvPr>
          <p:cNvSpPr txBox="1">
            <a:spLocks noChangeArrowheads="1"/>
          </p:cNvSpPr>
          <p:nvPr/>
        </p:nvSpPr>
        <p:spPr bwMode="auto">
          <a:xfrm>
            <a:off x="994104" y="3515295"/>
            <a:ext cx="2068643" cy="1477328"/>
          </a:xfrm>
          <a:prstGeom prst="rect">
            <a:avLst/>
          </a:prstGeom>
          <a:noFill/>
          <a:ln w="12700">
            <a:solidFill>
              <a:schemeClr val="tx1"/>
            </a:solidFill>
            <a:miter lim="800000"/>
            <a:headEnd/>
            <a:tailEnd/>
          </a:ln>
          <a:effectLst/>
        </p:spPr>
        <p:txBody>
          <a:bodyPr wrap="none" anchor="ctr">
            <a:spAutoFit/>
          </a:bodyPr>
          <a:lstStyle/>
          <a:p>
            <a:pPr algn="l"/>
            <a:r>
              <a:rPr lang="en-US" i="1" dirty="0"/>
              <a:t>for (</a:t>
            </a:r>
            <a:r>
              <a:rPr lang="en-US" i="1" dirty="0" err="1"/>
              <a:t>i</a:t>
            </a:r>
            <a:r>
              <a:rPr lang="en-US" i="1" dirty="0"/>
              <a:t> = 0; </a:t>
            </a:r>
            <a:r>
              <a:rPr lang="en-US" i="1" dirty="0" err="1"/>
              <a:t>i</a:t>
            </a:r>
            <a:r>
              <a:rPr lang="en-US" i="1" dirty="0"/>
              <a:t> &lt; n; </a:t>
            </a:r>
            <a:r>
              <a:rPr lang="en-US" i="1" dirty="0" err="1"/>
              <a:t>i</a:t>
            </a:r>
            <a:r>
              <a:rPr lang="en-US" i="1" dirty="0"/>
              <a:t>++) {​</a:t>
            </a:r>
          </a:p>
          <a:p>
            <a:pPr algn="l"/>
            <a:r>
              <a:rPr lang="en-US" i="1" dirty="0"/>
              <a:t>  int </a:t>
            </a:r>
            <a:r>
              <a:rPr lang="en-US" i="1" dirty="0" err="1"/>
              <a:t>ni</a:t>
            </a:r>
            <a:r>
              <a:rPr lang="en-US" i="1" dirty="0"/>
              <a:t> = </a:t>
            </a:r>
            <a:r>
              <a:rPr lang="en-US" i="1" dirty="0">
                <a:solidFill>
                  <a:srgbClr val="FF0000"/>
                </a:solidFill>
              </a:rPr>
              <a:t>n*</a:t>
            </a:r>
            <a:r>
              <a:rPr lang="en-US" i="1" dirty="0" err="1">
                <a:solidFill>
                  <a:srgbClr val="FF0000"/>
                </a:solidFill>
              </a:rPr>
              <a:t>i</a:t>
            </a:r>
            <a:r>
              <a:rPr lang="en-US" i="1" dirty="0">
                <a:solidFill>
                  <a:srgbClr val="FF0000"/>
                </a:solidFill>
              </a:rPr>
              <a:t>;​</a:t>
            </a:r>
          </a:p>
          <a:p>
            <a:pPr algn="l"/>
            <a:r>
              <a:rPr lang="en-US" i="1" dirty="0"/>
              <a:t>  for (j = 0; j &lt; n; </a:t>
            </a:r>
            <a:r>
              <a:rPr lang="en-US" i="1" dirty="0" err="1"/>
              <a:t>j++</a:t>
            </a:r>
            <a:r>
              <a:rPr lang="en-US" i="1" dirty="0"/>
              <a:t>)​</a:t>
            </a:r>
          </a:p>
          <a:p>
            <a:pPr algn="l"/>
            <a:r>
              <a:rPr lang="en-US" i="1" dirty="0"/>
              <a:t>    a[</a:t>
            </a:r>
            <a:r>
              <a:rPr lang="en-US" i="1" dirty="0" err="1"/>
              <a:t>ni</a:t>
            </a:r>
            <a:r>
              <a:rPr lang="en-US" i="1" dirty="0"/>
              <a:t> + j] = b[j];​</a:t>
            </a:r>
          </a:p>
          <a:p>
            <a:pPr algn="l"/>
            <a:r>
              <a:rPr lang="en-US" i="1" dirty="0"/>
              <a:t>}</a:t>
            </a:r>
          </a:p>
        </p:txBody>
      </p:sp>
      <p:sp>
        <p:nvSpPr>
          <p:cNvPr id="11" name="Text Box 4">
            <a:extLst>
              <a:ext uri="{FF2B5EF4-FFF2-40B4-BE49-F238E27FC236}">
                <a16:creationId xmlns:a16="http://schemas.microsoft.com/office/drawing/2014/main" id="{05D26FFA-0C7C-4B78-A53A-AC5C35AD7FD4}"/>
              </a:ext>
            </a:extLst>
          </p:cNvPr>
          <p:cNvSpPr txBox="1">
            <a:spLocks noChangeArrowheads="1"/>
          </p:cNvSpPr>
          <p:nvPr/>
        </p:nvSpPr>
        <p:spPr bwMode="auto">
          <a:xfrm>
            <a:off x="7129518" y="3318166"/>
            <a:ext cx="2272861" cy="1754326"/>
          </a:xfrm>
          <a:prstGeom prst="rect">
            <a:avLst/>
          </a:prstGeom>
          <a:noFill/>
          <a:ln w="12700">
            <a:solidFill>
              <a:schemeClr val="tx1"/>
            </a:solidFill>
            <a:miter lim="800000"/>
            <a:headEnd/>
            <a:tailEnd/>
          </a:ln>
          <a:effectLst/>
        </p:spPr>
        <p:txBody>
          <a:bodyPr wrap="square" anchor="ctr">
            <a:spAutoFit/>
          </a:bodyPr>
          <a:lstStyle/>
          <a:p>
            <a:pPr algn="l"/>
            <a:r>
              <a:rPr lang="en-US" i="1" dirty="0"/>
              <a:t>int </a:t>
            </a:r>
            <a:r>
              <a:rPr lang="en-US" i="1" dirty="0" err="1"/>
              <a:t>ni</a:t>
            </a:r>
            <a:r>
              <a:rPr lang="en-US" i="1" dirty="0"/>
              <a:t> = 0;​</a:t>
            </a:r>
          </a:p>
          <a:p>
            <a:pPr algn="l"/>
            <a:r>
              <a:rPr lang="en-US" i="1" dirty="0"/>
              <a:t>for (</a:t>
            </a:r>
            <a:r>
              <a:rPr lang="en-US" i="1" dirty="0" err="1"/>
              <a:t>i</a:t>
            </a:r>
            <a:r>
              <a:rPr lang="en-US" i="1" dirty="0"/>
              <a:t> = 0; </a:t>
            </a:r>
            <a:r>
              <a:rPr lang="en-US" i="1" dirty="0" err="1"/>
              <a:t>i</a:t>
            </a:r>
            <a:r>
              <a:rPr lang="en-US" i="1" dirty="0"/>
              <a:t> &lt; n; </a:t>
            </a:r>
            <a:r>
              <a:rPr lang="en-US" i="1" dirty="0" err="1"/>
              <a:t>i</a:t>
            </a:r>
            <a:r>
              <a:rPr lang="en-US" i="1" dirty="0"/>
              <a:t>++) {​</a:t>
            </a:r>
          </a:p>
          <a:p>
            <a:pPr algn="l"/>
            <a:r>
              <a:rPr lang="en-US" i="1" dirty="0"/>
              <a:t>  for (j = 0; j &lt; n; </a:t>
            </a:r>
            <a:r>
              <a:rPr lang="en-US" i="1" dirty="0" err="1"/>
              <a:t>j++</a:t>
            </a:r>
            <a:r>
              <a:rPr lang="en-US" i="1" dirty="0"/>
              <a:t>)​</a:t>
            </a:r>
          </a:p>
          <a:p>
            <a:pPr algn="l"/>
            <a:r>
              <a:rPr lang="en-US" i="1" dirty="0"/>
              <a:t>    a[</a:t>
            </a:r>
            <a:r>
              <a:rPr lang="en-US" i="1" dirty="0" err="1"/>
              <a:t>ni</a:t>
            </a:r>
            <a:r>
              <a:rPr lang="en-US" i="1" dirty="0"/>
              <a:t> + j] = b[j];​</a:t>
            </a:r>
          </a:p>
          <a:p>
            <a:pPr algn="l"/>
            <a:r>
              <a:rPr lang="en-US" i="1" dirty="0"/>
              <a:t>  </a:t>
            </a:r>
            <a:r>
              <a:rPr lang="en-US" i="1" dirty="0" err="1">
                <a:solidFill>
                  <a:srgbClr val="FF0000"/>
                </a:solidFill>
              </a:rPr>
              <a:t>ni</a:t>
            </a:r>
            <a:r>
              <a:rPr lang="en-US" i="1" dirty="0">
                <a:solidFill>
                  <a:srgbClr val="FF0000"/>
                </a:solidFill>
              </a:rPr>
              <a:t> += n;​</a:t>
            </a:r>
          </a:p>
          <a:p>
            <a:pPr algn="l"/>
            <a:r>
              <a:rPr lang="en-US" i="1" dirty="0"/>
              <a:t>}</a:t>
            </a:r>
          </a:p>
        </p:txBody>
      </p:sp>
      <p:sp>
        <p:nvSpPr>
          <p:cNvPr id="13" name="Right Arrow 5">
            <a:extLst>
              <a:ext uri="{FF2B5EF4-FFF2-40B4-BE49-F238E27FC236}">
                <a16:creationId xmlns:a16="http://schemas.microsoft.com/office/drawing/2014/main" id="{41844B05-4FA9-4765-BB5D-3622BF840867}"/>
              </a:ext>
            </a:extLst>
          </p:cNvPr>
          <p:cNvSpPr/>
          <p:nvPr/>
        </p:nvSpPr>
        <p:spPr>
          <a:xfrm>
            <a:off x="3961074" y="3692447"/>
            <a:ext cx="2398560" cy="757887"/>
          </a:xfrm>
          <a:prstGeom prs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Tree>
    <p:extLst>
      <p:ext uri="{BB962C8B-B14F-4D97-AF65-F5344CB8AC3E}">
        <p14:creationId xmlns:p14="http://schemas.microsoft.com/office/powerpoint/2010/main" val="6857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93F91-4F05-4792-8361-053AF1A94994}"/>
              </a:ext>
            </a:extLst>
          </p:cNvPr>
          <p:cNvSpPr>
            <a:spLocks noGrp="1"/>
          </p:cNvSpPr>
          <p:nvPr>
            <p:ph type="title"/>
          </p:nvPr>
        </p:nvSpPr>
        <p:spPr/>
        <p:txBody>
          <a:bodyPr/>
          <a:lstStyle/>
          <a:p>
            <a:r>
              <a:rPr lang="en-US" dirty="0">
                <a:cs typeface="Calibri Light"/>
              </a:rPr>
              <a:t>Memory Aliasing</a:t>
            </a:r>
            <a:endParaRPr lang="en-US" dirty="0"/>
          </a:p>
        </p:txBody>
      </p:sp>
      <p:sp>
        <p:nvSpPr>
          <p:cNvPr id="4" name="Slide Number Placeholder 3">
            <a:extLst>
              <a:ext uri="{FF2B5EF4-FFF2-40B4-BE49-F238E27FC236}">
                <a16:creationId xmlns:a16="http://schemas.microsoft.com/office/drawing/2014/main" id="{DCA2D85A-5155-49E1-9B17-601E5EEDD6AE}"/>
              </a:ext>
            </a:extLst>
          </p:cNvPr>
          <p:cNvSpPr>
            <a:spLocks noGrp="1"/>
          </p:cNvSpPr>
          <p:nvPr>
            <p:ph type="sldNum" sz="quarter" idx="12"/>
          </p:nvPr>
        </p:nvSpPr>
        <p:spPr/>
        <p:txBody>
          <a:bodyPr/>
          <a:lstStyle/>
          <a:p>
            <a:fld id="{57733F94-BD4E-45B7-8984-807B972C88CC}" type="slidenum">
              <a:rPr lang="en-US" smtClean="0"/>
              <a:pPr/>
              <a:t>104</a:t>
            </a:fld>
            <a:endParaRPr lang="en-US"/>
          </a:p>
        </p:txBody>
      </p:sp>
      <p:sp>
        <p:nvSpPr>
          <p:cNvPr id="6" name="TextBox 5">
            <a:extLst>
              <a:ext uri="{FF2B5EF4-FFF2-40B4-BE49-F238E27FC236}">
                <a16:creationId xmlns:a16="http://schemas.microsoft.com/office/drawing/2014/main" id="{A46A414A-3AFA-4E45-A293-DFBFC22E7F11}"/>
              </a:ext>
            </a:extLst>
          </p:cNvPr>
          <p:cNvSpPr txBox="1"/>
          <p:nvPr/>
        </p:nvSpPr>
        <p:spPr>
          <a:xfrm>
            <a:off x="5172470" y="4161021"/>
            <a:ext cx="6696546" cy="2308324"/>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ourier New"/>
              </a:rPr>
              <a:t># sum_rows1 inner loop</a:t>
            </a:r>
            <a:r>
              <a:rPr lang="en-US" dirty="0">
                <a:latin typeface="Courier New"/>
              </a:rPr>
              <a:t>​</a:t>
            </a:r>
          </a:p>
          <a:p>
            <a:r>
              <a:rPr lang="en-US" b="1" dirty="0">
                <a:latin typeface="Courier New"/>
              </a:rPr>
              <a:t>.L4:</a:t>
            </a:r>
            <a:r>
              <a:rPr lang="en-US" dirty="0">
                <a:latin typeface="Courier New"/>
              </a:rPr>
              <a:t>​</a:t>
            </a:r>
          </a:p>
          <a:p>
            <a:r>
              <a:rPr lang="en-US" b="1" dirty="0">
                <a:latin typeface="Courier New"/>
              </a:rPr>
              <a:t>        </a:t>
            </a:r>
            <a:r>
              <a:rPr lang="en-US" b="1" dirty="0" err="1">
                <a:latin typeface="Courier New"/>
              </a:rPr>
              <a:t>movsd</a:t>
            </a:r>
            <a:r>
              <a:rPr lang="en-US" b="1" dirty="0">
                <a:latin typeface="Courier New"/>
              </a:rPr>
              <a:t>   (%rsi,%rax,8), %xmm0 # FP load</a:t>
            </a:r>
            <a:r>
              <a:rPr lang="en-US" dirty="0">
                <a:latin typeface="Courier New"/>
              </a:rPr>
              <a:t>​</a:t>
            </a:r>
          </a:p>
          <a:p>
            <a:r>
              <a:rPr lang="en-US" b="1" dirty="0">
                <a:latin typeface="Courier New"/>
              </a:rPr>
              <a:t>        </a:t>
            </a:r>
            <a:r>
              <a:rPr lang="en-US" b="1" dirty="0" err="1">
                <a:latin typeface="Courier New"/>
              </a:rPr>
              <a:t>addsd</a:t>
            </a:r>
            <a:r>
              <a:rPr lang="en-US" b="1" dirty="0">
                <a:latin typeface="Courier New"/>
              </a:rPr>
              <a:t>   (%</a:t>
            </a:r>
            <a:r>
              <a:rPr lang="en-US" b="1" dirty="0" err="1">
                <a:latin typeface="Courier New"/>
              </a:rPr>
              <a:t>rdi</a:t>
            </a:r>
            <a:r>
              <a:rPr lang="en-US" b="1" dirty="0">
                <a:latin typeface="Courier New"/>
              </a:rPr>
              <a:t>), %xmm0 # FP add</a:t>
            </a:r>
            <a:r>
              <a:rPr lang="en-US" dirty="0">
                <a:latin typeface="Courier New"/>
              </a:rPr>
              <a:t>​</a:t>
            </a:r>
          </a:p>
          <a:p>
            <a:r>
              <a:rPr lang="en-US" b="1" dirty="0">
                <a:latin typeface="Courier New"/>
              </a:rPr>
              <a:t>        </a:t>
            </a:r>
            <a:r>
              <a:rPr lang="en-US" b="1" dirty="0" err="1">
                <a:latin typeface="Courier New"/>
              </a:rPr>
              <a:t>movsd</a:t>
            </a:r>
            <a:r>
              <a:rPr lang="en-US" b="1" dirty="0">
                <a:latin typeface="Courier New"/>
              </a:rPr>
              <a:t>   %xmm0, (%rsi,%rax,8) # FP store</a:t>
            </a:r>
            <a:r>
              <a:rPr lang="en-US" dirty="0">
                <a:latin typeface="Courier New"/>
              </a:rPr>
              <a:t>​</a:t>
            </a:r>
          </a:p>
          <a:p>
            <a:r>
              <a:rPr lang="en-US" b="1" dirty="0">
                <a:latin typeface="Courier New"/>
              </a:rPr>
              <a:t>        </a:t>
            </a:r>
            <a:r>
              <a:rPr lang="en-US" b="1" dirty="0" err="1">
                <a:latin typeface="Courier New"/>
              </a:rPr>
              <a:t>addq</a:t>
            </a:r>
            <a:r>
              <a:rPr lang="en-US" b="1" dirty="0">
                <a:latin typeface="Courier New"/>
              </a:rPr>
              <a:t>    $8, %</a:t>
            </a:r>
            <a:r>
              <a:rPr lang="en-US" b="1" dirty="0" err="1">
                <a:latin typeface="Courier New"/>
              </a:rPr>
              <a:t>rdi</a:t>
            </a:r>
            <a:r>
              <a:rPr lang="en-US" dirty="0">
                <a:latin typeface="Courier New"/>
              </a:rPr>
              <a:t>​</a:t>
            </a:r>
          </a:p>
          <a:p>
            <a:r>
              <a:rPr lang="en-US" b="1" dirty="0">
                <a:latin typeface="Courier New"/>
              </a:rPr>
              <a:t>        </a:t>
            </a:r>
            <a:r>
              <a:rPr lang="en-US" b="1" dirty="0" err="1">
                <a:latin typeface="Courier New"/>
              </a:rPr>
              <a:t>cmpq</a:t>
            </a:r>
            <a:r>
              <a:rPr lang="en-US" b="1" dirty="0">
                <a:latin typeface="Courier New"/>
              </a:rPr>
              <a:t>    %</a:t>
            </a:r>
            <a:r>
              <a:rPr lang="en-US" b="1" dirty="0" err="1">
                <a:latin typeface="Courier New"/>
              </a:rPr>
              <a:t>rcx</a:t>
            </a:r>
            <a:r>
              <a:rPr lang="en-US" b="1" dirty="0">
                <a:latin typeface="Courier New"/>
              </a:rPr>
              <a:t>, %</a:t>
            </a:r>
            <a:r>
              <a:rPr lang="en-US" b="1" dirty="0" err="1">
                <a:latin typeface="Courier New"/>
              </a:rPr>
              <a:t>rdi</a:t>
            </a:r>
            <a:r>
              <a:rPr lang="en-US" dirty="0">
                <a:latin typeface="Courier New"/>
              </a:rPr>
              <a:t>​</a:t>
            </a:r>
          </a:p>
          <a:p>
            <a:r>
              <a:rPr lang="en-US" b="1" dirty="0">
                <a:latin typeface="Courier New"/>
              </a:rPr>
              <a:t>        </a:t>
            </a:r>
            <a:r>
              <a:rPr lang="en-US" b="1" dirty="0" err="1">
                <a:latin typeface="Courier New"/>
              </a:rPr>
              <a:t>jne</a:t>
            </a:r>
            <a:r>
              <a:rPr lang="en-US" b="1" dirty="0">
                <a:latin typeface="Courier New"/>
              </a:rPr>
              <a:t>     .L4</a:t>
            </a:r>
          </a:p>
        </p:txBody>
      </p:sp>
      <p:sp>
        <p:nvSpPr>
          <p:cNvPr id="9" name="TextBox 8">
            <a:extLst>
              <a:ext uri="{FF2B5EF4-FFF2-40B4-BE49-F238E27FC236}">
                <a16:creationId xmlns:a16="http://schemas.microsoft.com/office/drawing/2014/main" id="{31EAA5F6-EB32-46CE-92B5-74FA04331140}"/>
              </a:ext>
            </a:extLst>
          </p:cNvPr>
          <p:cNvSpPr txBox="1"/>
          <p:nvPr/>
        </p:nvSpPr>
        <p:spPr>
          <a:xfrm>
            <a:off x="250479" y="5426044"/>
            <a:ext cx="32411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Wingdings"/>
              <a:buChar char="q"/>
            </a:pPr>
            <a:r>
              <a:rPr lang="en-US" dirty="0">
                <a:cs typeface="Arial"/>
              </a:rPr>
              <a:t>Code updates </a:t>
            </a:r>
            <a:r>
              <a:rPr lang="en-US" dirty="0">
                <a:latin typeface="Courier New"/>
                <a:cs typeface="Arial"/>
              </a:rPr>
              <a:t>b[</a:t>
            </a:r>
            <a:r>
              <a:rPr lang="en-US" dirty="0" err="1">
                <a:latin typeface="Courier New"/>
                <a:cs typeface="Arial"/>
              </a:rPr>
              <a:t>i</a:t>
            </a:r>
            <a:r>
              <a:rPr lang="en-US" dirty="0">
                <a:latin typeface="Courier New"/>
                <a:cs typeface="Arial"/>
              </a:rPr>
              <a:t>]</a:t>
            </a:r>
            <a:r>
              <a:rPr lang="en-US" dirty="0">
                <a:cs typeface="Arial"/>
              </a:rPr>
              <a:t> on every iteration​</a:t>
            </a:r>
          </a:p>
          <a:p>
            <a:pPr marL="742950" lvl="1" indent="-285750">
              <a:buFont typeface="Wingdings"/>
              <a:buChar char="q"/>
            </a:pPr>
            <a:r>
              <a:rPr lang="en-US" dirty="0">
                <a:cs typeface="Arial"/>
              </a:rPr>
              <a:t>Extra store</a:t>
            </a:r>
          </a:p>
        </p:txBody>
      </p:sp>
      <p:sp>
        <p:nvSpPr>
          <p:cNvPr id="3" name="TextBox 2">
            <a:extLst>
              <a:ext uri="{FF2B5EF4-FFF2-40B4-BE49-F238E27FC236}">
                <a16:creationId xmlns:a16="http://schemas.microsoft.com/office/drawing/2014/main" id="{7C6D6DAA-8C6A-410E-BD5A-2932681ED812}"/>
              </a:ext>
            </a:extLst>
          </p:cNvPr>
          <p:cNvSpPr txBox="1"/>
          <p:nvPr/>
        </p:nvSpPr>
        <p:spPr>
          <a:xfrm>
            <a:off x="0" y="6538912"/>
            <a:ext cx="4234249" cy="261610"/>
          </a:xfrm>
          <a:prstGeom prst="rect">
            <a:avLst/>
          </a:prstGeom>
          <a:noFill/>
        </p:spPr>
        <p:txBody>
          <a:bodyPr wrap="square">
            <a:spAutoFit/>
          </a:bodyPr>
          <a:lstStyle/>
          <a:p>
            <a:r>
              <a:rPr lang="en-US" sz="1100" i="1" dirty="0"/>
              <a:t>Bryant and </a:t>
            </a:r>
            <a:r>
              <a:rPr lang="en-US" sz="1100" i="1" dirty="0" err="1"/>
              <a:t>O'Hallaron</a:t>
            </a:r>
            <a:r>
              <a:rPr lang="en-US" sz="1100" i="1" dirty="0"/>
              <a:t>, Computer Systems: A programmer's Perspective</a:t>
            </a:r>
          </a:p>
        </p:txBody>
      </p:sp>
      <p:sp>
        <p:nvSpPr>
          <p:cNvPr id="7" name="Text Box 4">
            <a:extLst>
              <a:ext uri="{FF2B5EF4-FFF2-40B4-BE49-F238E27FC236}">
                <a16:creationId xmlns:a16="http://schemas.microsoft.com/office/drawing/2014/main" id="{2A926FF0-399F-47AA-86E5-7DC3857F1436}"/>
              </a:ext>
            </a:extLst>
          </p:cNvPr>
          <p:cNvSpPr txBox="1">
            <a:spLocks noChangeArrowheads="1"/>
          </p:cNvSpPr>
          <p:nvPr/>
        </p:nvSpPr>
        <p:spPr bwMode="auto">
          <a:xfrm>
            <a:off x="250479" y="1358815"/>
            <a:ext cx="4621201" cy="2862322"/>
          </a:xfrm>
          <a:prstGeom prst="rect">
            <a:avLst/>
          </a:prstGeom>
          <a:noFill/>
          <a:ln w="12700">
            <a:solidFill>
              <a:schemeClr val="tx1"/>
            </a:solidFill>
            <a:miter lim="800000"/>
            <a:headEnd/>
            <a:tailEnd/>
          </a:ln>
          <a:effectLst/>
        </p:spPr>
        <p:txBody>
          <a:bodyPr wrap="none" anchor="ctr">
            <a:spAutoFit/>
          </a:bodyPr>
          <a:lstStyle/>
          <a:p>
            <a:pPr algn="l"/>
            <a:r>
              <a:rPr lang="en-US" i="1" dirty="0"/>
              <a:t>/* Sum rows is of n X n matrix a​</a:t>
            </a:r>
          </a:p>
          <a:p>
            <a:pPr algn="l"/>
            <a:r>
              <a:rPr lang="en-US" i="1" dirty="0"/>
              <a:t>   and store in vector b  */​</a:t>
            </a:r>
          </a:p>
          <a:p>
            <a:pPr algn="l"/>
            <a:r>
              <a:rPr lang="en-US" i="1" dirty="0"/>
              <a:t>void sum_rows1(double *a, double *b, long n) {​</a:t>
            </a:r>
          </a:p>
          <a:p>
            <a:pPr algn="l"/>
            <a:r>
              <a:rPr lang="en-US" i="1" dirty="0"/>
              <a:t>    long </a:t>
            </a:r>
            <a:r>
              <a:rPr lang="en-US" i="1" dirty="0" err="1"/>
              <a:t>i</a:t>
            </a:r>
            <a:r>
              <a:rPr lang="en-US" i="1" dirty="0"/>
              <a:t>, j;​</a:t>
            </a:r>
          </a:p>
          <a:p>
            <a:pPr algn="l"/>
            <a:r>
              <a:rPr lang="en-US" i="1" dirty="0"/>
              <a:t>    for (</a:t>
            </a:r>
            <a:r>
              <a:rPr lang="en-US" i="1" dirty="0" err="1"/>
              <a:t>i</a:t>
            </a:r>
            <a:r>
              <a:rPr lang="en-US" i="1" dirty="0"/>
              <a:t> = 0; </a:t>
            </a:r>
            <a:r>
              <a:rPr lang="en-US" i="1" dirty="0" err="1"/>
              <a:t>i</a:t>
            </a:r>
            <a:r>
              <a:rPr lang="en-US" i="1" dirty="0"/>
              <a:t> &lt; n; </a:t>
            </a:r>
            <a:r>
              <a:rPr lang="en-US" i="1" dirty="0" err="1"/>
              <a:t>i</a:t>
            </a:r>
            <a:r>
              <a:rPr lang="en-US" i="1" dirty="0"/>
              <a:t>++) {​</a:t>
            </a:r>
          </a:p>
          <a:p>
            <a:pPr algn="l"/>
            <a:r>
              <a:rPr lang="en-US" i="1" dirty="0"/>
              <a:t>    b[</a:t>
            </a:r>
            <a:r>
              <a:rPr lang="en-US" i="1" dirty="0" err="1"/>
              <a:t>i</a:t>
            </a:r>
            <a:r>
              <a:rPr lang="en-US" i="1" dirty="0"/>
              <a:t>] = 0;​</a:t>
            </a:r>
          </a:p>
          <a:p>
            <a:pPr algn="l"/>
            <a:r>
              <a:rPr lang="en-US" i="1" dirty="0"/>
              <a:t>    for (j = 0; j &lt; n; </a:t>
            </a:r>
            <a:r>
              <a:rPr lang="en-US" i="1" dirty="0" err="1"/>
              <a:t>j++</a:t>
            </a:r>
            <a:r>
              <a:rPr lang="en-US" i="1" dirty="0"/>
              <a:t>)​</a:t>
            </a:r>
          </a:p>
          <a:p>
            <a:pPr algn="l"/>
            <a:r>
              <a:rPr lang="en-US" i="1" dirty="0"/>
              <a:t>       </a:t>
            </a:r>
            <a:r>
              <a:rPr lang="en-US" i="1" dirty="0">
                <a:solidFill>
                  <a:srgbClr val="FF0000"/>
                </a:solidFill>
              </a:rPr>
              <a:t>b[</a:t>
            </a:r>
            <a:r>
              <a:rPr lang="en-US" i="1" dirty="0" err="1">
                <a:solidFill>
                  <a:srgbClr val="FF0000"/>
                </a:solidFill>
              </a:rPr>
              <a:t>i</a:t>
            </a:r>
            <a:r>
              <a:rPr lang="en-US" i="1" dirty="0">
                <a:solidFill>
                  <a:srgbClr val="FF0000"/>
                </a:solidFill>
              </a:rPr>
              <a:t>] </a:t>
            </a:r>
            <a:r>
              <a:rPr lang="en-US" i="1" dirty="0"/>
              <a:t>+= a[</a:t>
            </a:r>
            <a:r>
              <a:rPr lang="en-US" i="1" dirty="0" err="1"/>
              <a:t>i</a:t>
            </a:r>
            <a:r>
              <a:rPr lang="en-US" i="1" dirty="0"/>
              <a:t>*n + j];​</a:t>
            </a:r>
          </a:p>
          <a:p>
            <a:pPr algn="l"/>
            <a:r>
              <a:rPr lang="en-US" i="1" dirty="0"/>
              <a:t>    }​</a:t>
            </a:r>
          </a:p>
          <a:p>
            <a:pPr algn="l"/>
            <a:r>
              <a:rPr lang="en-US" i="1" dirty="0"/>
              <a:t>}</a:t>
            </a:r>
          </a:p>
        </p:txBody>
      </p:sp>
    </p:spTree>
    <p:extLst>
      <p:ext uri="{BB962C8B-B14F-4D97-AF65-F5344CB8AC3E}">
        <p14:creationId xmlns:p14="http://schemas.microsoft.com/office/powerpoint/2010/main" val="17747854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93F91-4F05-4792-8361-053AF1A94994}"/>
              </a:ext>
            </a:extLst>
          </p:cNvPr>
          <p:cNvSpPr>
            <a:spLocks noGrp="1"/>
          </p:cNvSpPr>
          <p:nvPr>
            <p:ph type="title"/>
          </p:nvPr>
        </p:nvSpPr>
        <p:spPr/>
        <p:txBody>
          <a:bodyPr/>
          <a:lstStyle/>
          <a:p>
            <a:r>
              <a:rPr lang="en-US" dirty="0">
                <a:cs typeface="Calibri Light"/>
              </a:rPr>
              <a:t>Memory Aliasing</a:t>
            </a:r>
            <a:endParaRPr lang="en-US" dirty="0"/>
          </a:p>
        </p:txBody>
      </p:sp>
      <p:sp>
        <p:nvSpPr>
          <p:cNvPr id="4" name="Slide Number Placeholder 3">
            <a:extLst>
              <a:ext uri="{FF2B5EF4-FFF2-40B4-BE49-F238E27FC236}">
                <a16:creationId xmlns:a16="http://schemas.microsoft.com/office/drawing/2014/main" id="{DCA2D85A-5155-49E1-9B17-601E5EEDD6AE}"/>
              </a:ext>
            </a:extLst>
          </p:cNvPr>
          <p:cNvSpPr>
            <a:spLocks noGrp="1"/>
          </p:cNvSpPr>
          <p:nvPr>
            <p:ph type="sldNum" sz="quarter" idx="12"/>
          </p:nvPr>
        </p:nvSpPr>
        <p:spPr/>
        <p:txBody>
          <a:bodyPr/>
          <a:lstStyle/>
          <a:p>
            <a:fld id="{57733F94-BD4E-45B7-8984-807B972C88CC}" type="slidenum">
              <a:rPr lang="en-US" smtClean="0"/>
              <a:pPr/>
              <a:t>105</a:t>
            </a:fld>
            <a:endParaRPr lang="en-US"/>
          </a:p>
        </p:txBody>
      </p:sp>
      <p:sp>
        <p:nvSpPr>
          <p:cNvPr id="6" name="TextBox 5">
            <a:extLst>
              <a:ext uri="{FF2B5EF4-FFF2-40B4-BE49-F238E27FC236}">
                <a16:creationId xmlns:a16="http://schemas.microsoft.com/office/drawing/2014/main" id="{A46A414A-3AFA-4E45-A293-DFBFC22E7F11}"/>
              </a:ext>
            </a:extLst>
          </p:cNvPr>
          <p:cNvSpPr txBox="1"/>
          <p:nvPr/>
        </p:nvSpPr>
        <p:spPr>
          <a:xfrm>
            <a:off x="4203826" y="4068024"/>
            <a:ext cx="6696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Courier New"/>
              <a:cs typeface="Courier New"/>
            </a:endParaRPr>
          </a:p>
        </p:txBody>
      </p:sp>
      <p:sp>
        <p:nvSpPr>
          <p:cNvPr id="9" name="TextBox 8">
            <a:extLst>
              <a:ext uri="{FF2B5EF4-FFF2-40B4-BE49-F238E27FC236}">
                <a16:creationId xmlns:a16="http://schemas.microsoft.com/office/drawing/2014/main" id="{31EAA5F6-EB32-46CE-92B5-74FA04331140}"/>
              </a:ext>
            </a:extLst>
          </p:cNvPr>
          <p:cNvSpPr txBox="1"/>
          <p:nvPr/>
        </p:nvSpPr>
        <p:spPr>
          <a:xfrm>
            <a:off x="250479" y="5426044"/>
            <a:ext cx="487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Wingdings"/>
              <a:buChar char="q"/>
            </a:pPr>
            <a:r>
              <a:rPr lang="en-US" dirty="0">
                <a:cs typeface="Arial"/>
              </a:rPr>
              <a:t>No extra store for intermediate result </a:t>
            </a:r>
          </a:p>
        </p:txBody>
      </p:sp>
      <p:sp>
        <p:nvSpPr>
          <p:cNvPr id="10" name="TextBox 9">
            <a:extLst>
              <a:ext uri="{FF2B5EF4-FFF2-40B4-BE49-F238E27FC236}">
                <a16:creationId xmlns:a16="http://schemas.microsoft.com/office/drawing/2014/main" id="{E02E68E6-9B94-45CF-B9A9-E5FDAD8692F8}"/>
              </a:ext>
            </a:extLst>
          </p:cNvPr>
          <p:cNvSpPr txBox="1"/>
          <p:nvPr/>
        </p:nvSpPr>
        <p:spPr>
          <a:xfrm>
            <a:off x="5335509" y="4068024"/>
            <a:ext cx="6535215" cy="1754326"/>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ourier New"/>
              </a:rPr>
              <a:t># sum_rows2 inner loop</a:t>
            </a:r>
            <a:r>
              <a:rPr lang="en-US" dirty="0">
                <a:latin typeface="Courier New"/>
              </a:rPr>
              <a:t>​</a:t>
            </a:r>
          </a:p>
          <a:p>
            <a:r>
              <a:rPr lang="en-US" b="1" dirty="0">
                <a:latin typeface="Courier New"/>
              </a:rPr>
              <a:t>.L10:</a:t>
            </a:r>
            <a:r>
              <a:rPr lang="en-US" dirty="0">
                <a:latin typeface="Courier New"/>
              </a:rPr>
              <a:t>​</a:t>
            </a:r>
          </a:p>
          <a:p>
            <a:r>
              <a:rPr lang="en-US" b="1" dirty="0">
                <a:latin typeface="Courier New"/>
              </a:rPr>
              <a:t>        </a:t>
            </a:r>
            <a:r>
              <a:rPr lang="en-US" b="1" dirty="0" err="1">
                <a:latin typeface="Courier New"/>
              </a:rPr>
              <a:t>addsd</a:t>
            </a:r>
            <a:r>
              <a:rPr lang="en-US" b="1" dirty="0">
                <a:latin typeface="Courier New"/>
              </a:rPr>
              <a:t>   (%</a:t>
            </a:r>
            <a:r>
              <a:rPr lang="en-US" b="1" dirty="0" err="1">
                <a:latin typeface="Courier New"/>
              </a:rPr>
              <a:t>rdi</a:t>
            </a:r>
            <a:r>
              <a:rPr lang="en-US" b="1" dirty="0">
                <a:latin typeface="Courier New"/>
              </a:rPr>
              <a:t>), %xmm0 # FP load + add</a:t>
            </a:r>
            <a:r>
              <a:rPr lang="en-US" dirty="0">
                <a:latin typeface="Courier New"/>
              </a:rPr>
              <a:t>​</a:t>
            </a:r>
          </a:p>
          <a:p>
            <a:r>
              <a:rPr lang="en-US" b="1" dirty="0">
                <a:latin typeface="Courier New"/>
              </a:rPr>
              <a:t>        </a:t>
            </a:r>
            <a:r>
              <a:rPr lang="en-US" b="1" dirty="0" err="1">
                <a:latin typeface="Courier New"/>
              </a:rPr>
              <a:t>addq</a:t>
            </a:r>
            <a:r>
              <a:rPr lang="en-US" b="1" dirty="0">
                <a:latin typeface="Courier New"/>
              </a:rPr>
              <a:t>    $8, %</a:t>
            </a:r>
            <a:r>
              <a:rPr lang="en-US" b="1" dirty="0" err="1">
                <a:latin typeface="Courier New"/>
              </a:rPr>
              <a:t>rdi</a:t>
            </a:r>
            <a:r>
              <a:rPr lang="en-US" dirty="0">
                <a:latin typeface="Courier New"/>
              </a:rPr>
              <a:t>​</a:t>
            </a:r>
          </a:p>
          <a:p>
            <a:r>
              <a:rPr lang="en-US" b="1" dirty="0">
                <a:latin typeface="Courier New"/>
              </a:rPr>
              <a:t>        </a:t>
            </a:r>
            <a:r>
              <a:rPr lang="en-US" b="1" dirty="0" err="1">
                <a:latin typeface="Courier New"/>
              </a:rPr>
              <a:t>cmpq</a:t>
            </a:r>
            <a:r>
              <a:rPr lang="en-US" b="1" dirty="0">
                <a:latin typeface="Courier New"/>
              </a:rPr>
              <a:t>    %</a:t>
            </a:r>
            <a:r>
              <a:rPr lang="en-US" b="1" dirty="0" err="1">
                <a:latin typeface="Courier New"/>
              </a:rPr>
              <a:t>rax</a:t>
            </a:r>
            <a:r>
              <a:rPr lang="en-US" b="1" dirty="0">
                <a:latin typeface="Courier New"/>
              </a:rPr>
              <a:t>, %</a:t>
            </a:r>
            <a:r>
              <a:rPr lang="en-US" b="1" dirty="0" err="1">
                <a:latin typeface="Courier New"/>
              </a:rPr>
              <a:t>rdi</a:t>
            </a:r>
            <a:r>
              <a:rPr lang="en-US" dirty="0">
                <a:latin typeface="Courier New"/>
              </a:rPr>
              <a:t>​</a:t>
            </a:r>
          </a:p>
          <a:p>
            <a:r>
              <a:rPr lang="en-US" b="1" dirty="0">
                <a:latin typeface="Courier New"/>
              </a:rPr>
              <a:t>        </a:t>
            </a:r>
            <a:r>
              <a:rPr lang="en-US" b="1" dirty="0" err="1">
                <a:latin typeface="Courier New"/>
              </a:rPr>
              <a:t>jne</a:t>
            </a:r>
            <a:r>
              <a:rPr lang="en-US" b="1" dirty="0">
                <a:latin typeface="Courier New"/>
              </a:rPr>
              <a:t>     .L10</a:t>
            </a:r>
          </a:p>
        </p:txBody>
      </p:sp>
      <p:sp>
        <p:nvSpPr>
          <p:cNvPr id="3" name="TextBox 2">
            <a:extLst>
              <a:ext uri="{FF2B5EF4-FFF2-40B4-BE49-F238E27FC236}">
                <a16:creationId xmlns:a16="http://schemas.microsoft.com/office/drawing/2014/main" id="{0367C869-1D87-47DD-95F5-D68FAF4B79E1}"/>
              </a:ext>
            </a:extLst>
          </p:cNvPr>
          <p:cNvSpPr txBox="1"/>
          <p:nvPr/>
        </p:nvSpPr>
        <p:spPr>
          <a:xfrm>
            <a:off x="0" y="6538912"/>
            <a:ext cx="4234249" cy="261610"/>
          </a:xfrm>
          <a:prstGeom prst="rect">
            <a:avLst/>
          </a:prstGeom>
          <a:noFill/>
        </p:spPr>
        <p:txBody>
          <a:bodyPr wrap="square">
            <a:spAutoFit/>
          </a:bodyPr>
          <a:lstStyle/>
          <a:p>
            <a:r>
              <a:rPr lang="en-US" sz="1100" i="1" dirty="0"/>
              <a:t>Bryant and </a:t>
            </a:r>
            <a:r>
              <a:rPr lang="en-US" sz="1100" i="1" dirty="0" err="1"/>
              <a:t>O'Hallaron</a:t>
            </a:r>
            <a:r>
              <a:rPr lang="en-US" sz="1100" i="1" dirty="0"/>
              <a:t>, Computer Systems: A programmer's Perspective</a:t>
            </a:r>
          </a:p>
        </p:txBody>
      </p:sp>
      <p:sp>
        <p:nvSpPr>
          <p:cNvPr id="7" name="Text Box 4">
            <a:extLst>
              <a:ext uri="{FF2B5EF4-FFF2-40B4-BE49-F238E27FC236}">
                <a16:creationId xmlns:a16="http://schemas.microsoft.com/office/drawing/2014/main" id="{51FC66AA-54BE-4BD9-9C49-05FAB2DCD324}"/>
              </a:ext>
            </a:extLst>
          </p:cNvPr>
          <p:cNvSpPr txBox="1">
            <a:spLocks noChangeArrowheads="1"/>
          </p:cNvSpPr>
          <p:nvPr/>
        </p:nvSpPr>
        <p:spPr bwMode="auto">
          <a:xfrm>
            <a:off x="321276" y="1394780"/>
            <a:ext cx="4621201" cy="3139321"/>
          </a:xfrm>
          <a:prstGeom prst="rect">
            <a:avLst/>
          </a:prstGeom>
          <a:noFill/>
          <a:ln w="12700">
            <a:solidFill>
              <a:schemeClr val="tx1"/>
            </a:solidFill>
            <a:miter lim="800000"/>
            <a:headEnd/>
            <a:tailEnd/>
          </a:ln>
          <a:effectLst/>
        </p:spPr>
        <p:txBody>
          <a:bodyPr wrap="none" anchor="ctr">
            <a:spAutoFit/>
          </a:bodyPr>
          <a:lstStyle/>
          <a:p>
            <a:pPr algn="l"/>
            <a:r>
              <a:rPr lang="en-US" i="1" dirty="0"/>
              <a:t>/* Sum rows is of n X n matrix a</a:t>
            </a:r>
          </a:p>
          <a:p>
            <a:pPr algn="l"/>
            <a:r>
              <a:rPr lang="en-US" i="1" dirty="0"/>
              <a:t>   and store in vector b  */</a:t>
            </a:r>
          </a:p>
          <a:p>
            <a:pPr algn="l"/>
            <a:r>
              <a:rPr lang="en-US" i="1" dirty="0"/>
              <a:t>void sum_rows2(double *a, double *b, long n) {</a:t>
            </a:r>
          </a:p>
          <a:p>
            <a:pPr algn="l"/>
            <a:r>
              <a:rPr lang="en-US" i="1" dirty="0"/>
              <a:t>    long </a:t>
            </a:r>
            <a:r>
              <a:rPr lang="en-US" i="1" dirty="0" err="1"/>
              <a:t>i</a:t>
            </a:r>
            <a:r>
              <a:rPr lang="en-US" i="1" dirty="0"/>
              <a:t>, j;</a:t>
            </a:r>
          </a:p>
          <a:p>
            <a:pPr algn="l"/>
            <a:r>
              <a:rPr lang="en-US" i="1" dirty="0"/>
              <a:t>    for (</a:t>
            </a:r>
            <a:r>
              <a:rPr lang="en-US" i="1" dirty="0" err="1"/>
              <a:t>i</a:t>
            </a:r>
            <a:r>
              <a:rPr lang="en-US" i="1" dirty="0"/>
              <a:t> = 0; </a:t>
            </a:r>
            <a:r>
              <a:rPr lang="en-US" i="1" dirty="0" err="1"/>
              <a:t>i</a:t>
            </a:r>
            <a:r>
              <a:rPr lang="en-US" i="1" dirty="0"/>
              <a:t> &lt; n; </a:t>
            </a:r>
            <a:r>
              <a:rPr lang="en-US" i="1" dirty="0" err="1"/>
              <a:t>i</a:t>
            </a:r>
            <a:r>
              <a:rPr lang="en-US" i="1" dirty="0"/>
              <a:t>++) {</a:t>
            </a:r>
          </a:p>
          <a:p>
            <a:pPr algn="l"/>
            <a:r>
              <a:rPr lang="en-US" i="1" dirty="0"/>
              <a:t>    double </a:t>
            </a:r>
            <a:r>
              <a:rPr lang="en-US" i="1" dirty="0" err="1"/>
              <a:t>val</a:t>
            </a:r>
            <a:r>
              <a:rPr lang="en-US" i="1" dirty="0"/>
              <a:t> = 0;</a:t>
            </a:r>
          </a:p>
          <a:p>
            <a:pPr algn="l"/>
            <a:r>
              <a:rPr lang="en-US" i="1" dirty="0"/>
              <a:t>      for (j = 0; j &lt; n; </a:t>
            </a:r>
            <a:r>
              <a:rPr lang="en-US" i="1" dirty="0" err="1"/>
              <a:t>j++</a:t>
            </a:r>
            <a:r>
              <a:rPr lang="en-US" i="1" dirty="0"/>
              <a:t>)</a:t>
            </a:r>
          </a:p>
          <a:p>
            <a:pPr algn="l"/>
            <a:r>
              <a:rPr lang="en-US" i="1" dirty="0"/>
              <a:t>         </a:t>
            </a:r>
            <a:r>
              <a:rPr lang="en-US" i="1" dirty="0" err="1"/>
              <a:t>val</a:t>
            </a:r>
            <a:r>
              <a:rPr lang="en-US" i="1" dirty="0"/>
              <a:t> += a[</a:t>
            </a:r>
            <a:r>
              <a:rPr lang="en-US" i="1" dirty="0" err="1"/>
              <a:t>i</a:t>
            </a:r>
            <a:r>
              <a:rPr lang="en-US" i="1" dirty="0"/>
              <a:t>*n + j];</a:t>
            </a:r>
          </a:p>
          <a:p>
            <a:pPr algn="l"/>
            <a:r>
              <a:rPr lang="en-US" i="1" dirty="0"/>
              <a:t>    </a:t>
            </a:r>
            <a:r>
              <a:rPr lang="en-US" i="1" dirty="0">
                <a:solidFill>
                  <a:srgbClr val="FF0000"/>
                </a:solidFill>
              </a:rPr>
              <a:t>  b[</a:t>
            </a:r>
            <a:r>
              <a:rPr lang="en-US" i="1" dirty="0" err="1">
                <a:solidFill>
                  <a:srgbClr val="FF0000"/>
                </a:solidFill>
              </a:rPr>
              <a:t>i</a:t>
            </a:r>
            <a:r>
              <a:rPr lang="en-US" i="1" dirty="0">
                <a:solidFill>
                  <a:srgbClr val="FF0000"/>
                </a:solidFill>
              </a:rPr>
              <a:t>] = </a:t>
            </a:r>
            <a:r>
              <a:rPr lang="en-US" i="1" dirty="0" err="1">
                <a:solidFill>
                  <a:srgbClr val="FF0000"/>
                </a:solidFill>
              </a:rPr>
              <a:t>val</a:t>
            </a:r>
            <a:r>
              <a:rPr lang="en-US" i="1" dirty="0">
                <a:solidFill>
                  <a:srgbClr val="FF0000"/>
                </a:solidFill>
              </a:rPr>
              <a:t>;</a:t>
            </a:r>
          </a:p>
          <a:p>
            <a:pPr algn="l"/>
            <a:r>
              <a:rPr lang="en-US" i="1" dirty="0"/>
              <a:t>    }</a:t>
            </a:r>
          </a:p>
          <a:p>
            <a:pPr algn="l"/>
            <a:r>
              <a:rPr lang="en-US" i="1" dirty="0"/>
              <a:t>}</a:t>
            </a:r>
          </a:p>
        </p:txBody>
      </p:sp>
    </p:spTree>
    <p:extLst>
      <p:ext uri="{BB962C8B-B14F-4D97-AF65-F5344CB8AC3E}">
        <p14:creationId xmlns:p14="http://schemas.microsoft.com/office/powerpoint/2010/main" val="27479398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Loop Interchange</a:t>
            </a:r>
          </a:p>
        </p:txBody>
      </p:sp>
      <p:sp>
        <p:nvSpPr>
          <p:cNvPr id="4" name="Text Box 4"/>
          <p:cNvSpPr txBox="1">
            <a:spLocks noChangeArrowheads="1"/>
          </p:cNvSpPr>
          <p:nvPr/>
        </p:nvSpPr>
        <p:spPr bwMode="auto">
          <a:xfrm>
            <a:off x="2438400" y="1966029"/>
            <a:ext cx="4320413" cy="1200329"/>
          </a:xfrm>
          <a:prstGeom prst="rect">
            <a:avLst/>
          </a:prstGeom>
          <a:noFill/>
          <a:ln w="12700">
            <a:solidFill>
              <a:schemeClr val="tx1"/>
            </a:solidFill>
            <a:miter lim="800000"/>
            <a:headEnd/>
            <a:tailEnd/>
          </a:ln>
          <a:effectLst/>
        </p:spPr>
        <p:txBody>
          <a:bodyPr wrap="none" anchor="ctr">
            <a:spAutoFit/>
          </a:bodyPr>
          <a:lstStyle/>
          <a:p>
            <a:pPr algn="l"/>
            <a:r>
              <a:rPr lang="en-GB" i="1" dirty="0"/>
              <a:t>Original loop:</a:t>
            </a:r>
          </a:p>
          <a:p>
            <a:pPr algn="l"/>
            <a:r>
              <a:rPr lang="en-GB" dirty="0">
                <a:latin typeface="Courier New" pitchFamily="49" charset="0"/>
              </a:rPr>
              <a:t>for(j=0; j&lt;M; j++)</a:t>
            </a:r>
          </a:p>
          <a:p>
            <a:pPr algn="l"/>
            <a:r>
              <a:rPr lang="en-GB" dirty="0">
                <a:latin typeface="Courier New" pitchFamily="49" charset="0"/>
              </a:rPr>
              <a:t>   for(</a:t>
            </a:r>
            <a:r>
              <a:rPr lang="en-GB" dirty="0" err="1">
                <a:latin typeface="Courier New" pitchFamily="49" charset="0"/>
              </a:rPr>
              <a:t>i</a:t>
            </a:r>
            <a:r>
              <a:rPr lang="en-GB" dirty="0">
                <a:latin typeface="Courier New" pitchFamily="49" charset="0"/>
              </a:rPr>
              <a:t>=0; </a:t>
            </a:r>
            <a:r>
              <a:rPr lang="en-GB" dirty="0" err="1">
                <a:latin typeface="Courier New" pitchFamily="49" charset="0"/>
              </a:rPr>
              <a:t>i</a:t>
            </a:r>
            <a:r>
              <a:rPr lang="en-GB" dirty="0">
                <a:latin typeface="Courier New" pitchFamily="49" charset="0"/>
              </a:rPr>
              <a:t>&lt;N; </a:t>
            </a:r>
            <a:r>
              <a:rPr lang="en-GB" dirty="0" err="1">
                <a:latin typeface="Courier New" pitchFamily="49" charset="0"/>
              </a:rPr>
              <a:t>i</a:t>
            </a:r>
            <a:r>
              <a:rPr lang="en-GB" dirty="0">
                <a:latin typeface="Courier New" pitchFamily="49" charset="0"/>
              </a:rPr>
              <a:t>++)</a:t>
            </a:r>
          </a:p>
          <a:p>
            <a:pPr algn="l"/>
            <a:r>
              <a:rPr lang="en-GB" dirty="0">
                <a:latin typeface="Courier New" pitchFamily="49" charset="0"/>
              </a:rPr>
              <a:t>      A[</a:t>
            </a:r>
            <a:r>
              <a:rPr lang="en-GB" dirty="0" err="1">
                <a:latin typeface="Courier New" pitchFamily="49" charset="0"/>
              </a:rPr>
              <a:t>i</a:t>
            </a:r>
            <a:r>
              <a:rPr lang="en-GB" dirty="0">
                <a:latin typeface="Courier New" pitchFamily="49" charset="0"/>
              </a:rPr>
              <a:t>][j]=a[</a:t>
            </a:r>
            <a:r>
              <a:rPr lang="en-GB" dirty="0" err="1">
                <a:latin typeface="Courier New" pitchFamily="49" charset="0"/>
              </a:rPr>
              <a:t>i</a:t>
            </a:r>
            <a:r>
              <a:rPr lang="en-GB" dirty="0">
                <a:latin typeface="Courier New" pitchFamily="49" charset="0"/>
              </a:rPr>
              <a:t>][j]+b[</a:t>
            </a:r>
            <a:r>
              <a:rPr lang="en-GB" dirty="0" err="1">
                <a:latin typeface="Courier New" pitchFamily="49" charset="0"/>
              </a:rPr>
              <a:t>i</a:t>
            </a:r>
            <a:r>
              <a:rPr lang="en-GB" dirty="0">
                <a:latin typeface="Courier New" pitchFamily="49" charset="0"/>
              </a:rPr>
              <a:t>][j];</a:t>
            </a:r>
          </a:p>
        </p:txBody>
      </p:sp>
      <p:sp>
        <p:nvSpPr>
          <p:cNvPr id="6" name="Text Box 5"/>
          <p:cNvSpPr txBox="1">
            <a:spLocks noChangeArrowheads="1"/>
          </p:cNvSpPr>
          <p:nvPr/>
        </p:nvSpPr>
        <p:spPr bwMode="auto">
          <a:xfrm>
            <a:off x="2498464" y="4389096"/>
            <a:ext cx="3906839" cy="1200329"/>
          </a:xfrm>
          <a:prstGeom prst="rect">
            <a:avLst/>
          </a:prstGeom>
          <a:noFill/>
          <a:ln w="12700">
            <a:solidFill>
              <a:schemeClr val="tx1"/>
            </a:solidFill>
            <a:miter lim="800000"/>
            <a:headEnd/>
            <a:tailEnd/>
          </a:ln>
          <a:effectLst/>
        </p:spPr>
        <p:txBody>
          <a:bodyPr wrap="none" anchor="ctr">
            <a:spAutoFit/>
          </a:bodyPr>
          <a:lstStyle/>
          <a:p>
            <a:pPr algn="l"/>
            <a:r>
              <a:rPr lang="en-GB" i="1" dirty="0"/>
              <a:t>Interchanged loop:</a:t>
            </a:r>
          </a:p>
          <a:p>
            <a:pPr algn="l"/>
            <a:r>
              <a:rPr lang="en-GB" dirty="0">
                <a:solidFill>
                  <a:srgbClr val="FF0000"/>
                </a:solidFill>
                <a:latin typeface="Courier New" pitchFamily="49" charset="0"/>
              </a:rPr>
              <a:t>for(</a:t>
            </a:r>
            <a:r>
              <a:rPr lang="en-GB" dirty="0" err="1">
                <a:solidFill>
                  <a:srgbClr val="FF0000"/>
                </a:solidFill>
                <a:latin typeface="Courier New" pitchFamily="49" charset="0"/>
              </a:rPr>
              <a:t>i</a:t>
            </a:r>
            <a:r>
              <a:rPr lang="en-GB" dirty="0">
                <a:solidFill>
                  <a:srgbClr val="FF0000"/>
                </a:solidFill>
                <a:latin typeface="Courier New" pitchFamily="49" charset="0"/>
              </a:rPr>
              <a:t>=0; </a:t>
            </a:r>
            <a:r>
              <a:rPr lang="en-GB" dirty="0" err="1">
                <a:solidFill>
                  <a:srgbClr val="FF0000"/>
                </a:solidFill>
                <a:latin typeface="Courier New" pitchFamily="49" charset="0"/>
              </a:rPr>
              <a:t>i</a:t>
            </a:r>
            <a:r>
              <a:rPr lang="en-GB" dirty="0">
                <a:solidFill>
                  <a:srgbClr val="FF0000"/>
                </a:solidFill>
                <a:latin typeface="Courier New" pitchFamily="49" charset="0"/>
              </a:rPr>
              <a:t>&lt;N; </a:t>
            </a:r>
            <a:r>
              <a:rPr lang="en-GB" dirty="0" err="1">
                <a:solidFill>
                  <a:srgbClr val="FF0000"/>
                </a:solidFill>
                <a:latin typeface="Courier New" pitchFamily="49" charset="0"/>
              </a:rPr>
              <a:t>i</a:t>
            </a:r>
            <a:r>
              <a:rPr lang="en-GB" dirty="0">
                <a:solidFill>
                  <a:srgbClr val="FF0000"/>
                </a:solidFill>
                <a:latin typeface="Courier New" pitchFamily="49" charset="0"/>
              </a:rPr>
              <a:t>++)</a:t>
            </a:r>
          </a:p>
          <a:p>
            <a:pPr algn="l"/>
            <a:r>
              <a:rPr lang="en-GB" dirty="0">
                <a:solidFill>
                  <a:srgbClr val="FF0000"/>
                </a:solidFill>
                <a:latin typeface="Courier New" pitchFamily="49" charset="0"/>
              </a:rPr>
              <a:t>  for(j=0; j&lt;M; j++)</a:t>
            </a:r>
          </a:p>
          <a:p>
            <a:pPr algn="l"/>
            <a:r>
              <a:rPr lang="en-GB" dirty="0">
                <a:latin typeface="Courier New" pitchFamily="49" charset="0"/>
              </a:rPr>
              <a:t>   c[</a:t>
            </a:r>
            <a:r>
              <a:rPr lang="en-GB" dirty="0" err="1">
                <a:latin typeface="Courier New" pitchFamily="49" charset="0"/>
              </a:rPr>
              <a:t>i</a:t>
            </a:r>
            <a:r>
              <a:rPr lang="en-GB" dirty="0">
                <a:latin typeface="Courier New" pitchFamily="49" charset="0"/>
              </a:rPr>
              <a:t>][j]=a[</a:t>
            </a:r>
            <a:r>
              <a:rPr lang="en-GB" dirty="0" err="1">
                <a:latin typeface="Courier New" pitchFamily="49" charset="0"/>
              </a:rPr>
              <a:t>i</a:t>
            </a:r>
            <a:r>
              <a:rPr lang="en-GB" dirty="0">
                <a:latin typeface="Courier New" pitchFamily="49" charset="0"/>
              </a:rPr>
              <a:t>][j]+b[</a:t>
            </a:r>
            <a:r>
              <a:rPr lang="en-GB" dirty="0" err="1">
                <a:latin typeface="Courier New" pitchFamily="49" charset="0"/>
              </a:rPr>
              <a:t>i</a:t>
            </a:r>
            <a:r>
              <a:rPr lang="en-GB" dirty="0">
                <a:latin typeface="Courier New" pitchFamily="49" charset="0"/>
              </a:rPr>
              <a:t>][j</a:t>
            </a:r>
            <a:r>
              <a:rPr lang="en-GB" u="sng" dirty="0">
                <a:latin typeface="Courier New" pitchFamily="49" charset="0"/>
              </a:rPr>
              <a:t>]</a:t>
            </a:r>
            <a:r>
              <a:rPr lang="en-GB" dirty="0">
                <a:latin typeface="Courier New" pitchFamily="49" charset="0"/>
              </a:rPr>
              <a:t>;</a:t>
            </a:r>
            <a:endParaRPr lang="en-GB" dirty="0">
              <a:solidFill>
                <a:srgbClr val="FF0000"/>
              </a:solidFill>
              <a:latin typeface="Courier New" pitchFamily="49" charset="0"/>
            </a:endParaRPr>
          </a:p>
        </p:txBody>
      </p:sp>
      <p:sp>
        <p:nvSpPr>
          <p:cNvPr id="8" name="Down Arrow 7"/>
          <p:cNvSpPr/>
          <p:nvPr/>
        </p:nvSpPr>
        <p:spPr>
          <a:xfrm>
            <a:off x="4098664" y="3377901"/>
            <a:ext cx="763792" cy="882127"/>
          </a:xfrm>
          <a:prstGeom prst="down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 name="Slide Number Placeholder 8"/>
          <p:cNvSpPr>
            <a:spLocks noGrp="1"/>
          </p:cNvSpPr>
          <p:nvPr>
            <p:ph type="sldNum" sz="quarter" idx="12"/>
          </p:nvPr>
        </p:nvSpPr>
        <p:spPr/>
        <p:txBody>
          <a:bodyPr/>
          <a:lstStyle/>
          <a:p>
            <a:fld id="{57733F94-BD4E-45B7-8984-807B972C88CC}" type="slidenum">
              <a:rPr lang="en-US" smtClean="0"/>
              <a:pPr/>
              <a:t>106</a:t>
            </a:fld>
            <a:endParaRPr lang="en-US"/>
          </a:p>
        </p:txBody>
      </p:sp>
      <p:sp>
        <p:nvSpPr>
          <p:cNvPr id="7" name="Content Placeholder 2">
            <a:extLst>
              <a:ext uri="{FF2B5EF4-FFF2-40B4-BE49-F238E27FC236}">
                <a16:creationId xmlns:a16="http://schemas.microsoft.com/office/drawing/2014/main" id="{93549E0A-DC98-44A5-8C6D-187D69EB5A07}"/>
              </a:ext>
            </a:extLst>
          </p:cNvPr>
          <p:cNvSpPr>
            <a:spLocks noGrp="1"/>
          </p:cNvSpPr>
          <p:nvPr>
            <p:ph idx="1"/>
          </p:nvPr>
        </p:nvSpPr>
        <p:spPr>
          <a:xfrm>
            <a:off x="907473" y="5841711"/>
            <a:ext cx="10515600" cy="365125"/>
          </a:xfrm>
        </p:spPr>
        <p:txBody>
          <a:bodyPr>
            <a:normAutofit fontScale="85000" lnSpcReduction="20000"/>
          </a:bodyPr>
          <a:lstStyle/>
          <a:p>
            <a:r>
              <a:rPr lang="en-US" dirty="0"/>
              <a:t>Improved locality</a:t>
            </a:r>
          </a:p>
        </p:txBody>
      </p:sp>
    </p:spTree>
    <p:extLst>
      <p:ext uri="{BB962C8B-B14F-4D97-AF65-F5344CB8AC3E}">
        <p14:creationId xmlns:p14="http://schemas.microsoft.com/office/powerpoint/2010/main" val="20438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Loop Fusion</a:t>
            </a:r>
          </a:p>
        </p:txBody>
      </p:sp>
      <p:sp>
        <p:nvSpPr>
          <p:cNvPr id="6" name="Text Box 4"/>
          <p:cNvSpPr txBox="1">
            <a:spLocks noChangeArrowheads="1"/>
          </p:cNvSpPr>
          <p:nvPr/>
        </p:nvSpPr>
        <p:spPr bwMode="auto">
          <a:xfrm>
            <a:off x="1205753" y="2429803"/>
            <a:ext cx="3108543" cy="1692771"/>
          </a:xfrm>
          <a:prstGeom prst="rect">
            <a:avLst/>
          </a:prstGeom>
          <a:noFill/>
          <a:ln w="12700">
            <a:solidFill>
              <a:schemeClr val="tx1"/>
            </a:solidFill>
            <a:miter lim="800000"/>
            <a:headEnd/>
            <a:tailEnd/>
          </a:ln>
          <a:effectLst/>
        </p:spPr>
        <p:txBody>
          <a:bodyPr wrap="none" anchor="ctr">
            <a:spAutoFit/>
          </a:bodyPr>
          <a:lstStyle/>
          <a:p>
            <a:pPr algn="l"/>
            <a:r>
              <a:rPr lang="en-GB" sz="2400" i="1" dirty="0"/>
              <a:t>Original loops:</a:t>
            </a:r>
            <a:endParaRPr lang="en-GB" sz="2000" dirty="0">
              <a:latin typeface="Courier New" pitchFamily="49" charset="0"/>
            </a:endParaRPr>
          </a:p>
          <a:p>
            <a:pPr algn="l"/>
            <a:r>
              <a:rPr lang="en-GB" sz="2000" dirty="0">
                <a:latin typeface="Courier New" pitchFamily="49" charset="0"/>
              </a:rPr>
              <a:t>for(</a:t>
            </a:r>
            <a:r>
              <a:rPr lang="en-GB" sz="2000" dirty="0" err="1">
                <a:latin typeface="Courier New" pitchFamily="49" charset="0"/>
              </a:rPr>
              <a:t>i</a:t>
            </a:r>
            <a:r>
              <a:rPr lang="en-GB" sz="2000" dirty="0">
                <a:latin typeface="Courier New" pitchFamily="49" charset="0"/>
              </a:rPr>
              <a:t>=0; </a:t>
            </a:r>
            <a:r>
              <a:rPr lang="en-GB" sz="2000" dirty="0" err="1">
                <a:latin typeface="Courier New" pitchFamily="49" charset="0"/>
              </a:rPr>
              <a:t>i</a:t>
            </a:r>
            <a:r>
              <a:rPr lang="en-GB" sz="2000" dirty="0">
                <a:latin typeface="Courier New" pitchFamily="49" charset="0"/>
              </a:rPr>
              <a:t>&lt;N; </a:t>
            </a:r>
            <a:r>
              <a:rPr lang="en-GB" sz="2000" dirty="0" err="1">
                <a:latin typeface="Courier New" pitchFamily="49" charset="0"/>
              </a:rPr>
              <a:t>i</a:t>
            </a:r>
            <a:r>
              <a:rPr lang="en-GB" sz="2000" dirty="0">
                <a:latin typeface="Courier New" pitchFamily="49" charset="0"/>
              </a:rPr>
              <a:t>++)</a:t>
            </a:r>
          </a:p>
          <a:p>
            <a:pPr algn="l"/>
            <a:r>
              <a:rPr lang="en-GB" sz="2000" dirty="0">
                <a:latin typeface="Courier New" pitchFamily="49" charset="0"/>
              </a:rPr>
              <a:t>   a[</a:t>
            </a:r>
            <a:r>
              <a:rPr lang="en-GB" sz="2000" dirty="0" err="1">
                <a:latin typeface="Courier New" pitchFamily="49" charset="0"/>
              </a:rPr>
              <a:t>i</a:t>
            </a:r>
            <a:r>
              <a:rPr lang="en-GB" sz="2000" dirty="0">
                <a:latin typeface="Courier New" pitchFamily="49" charset="0"/>
              </a:rPr>
              <a:t>] = b[</a:t>
            </a:r>
            <a:r>
              <a:rPr lang="en-GB" sz="2000" dirty="0" err="1">
                <a:latin typeface="Courier New" pitchFamily="49" charset="0"/>
              </a:rPr>
              <a:t>i</a:t>
            </a:r>
            <a:r>
              <a:rPr lang="en-GB" sz="2000" dirty="0">
                <a:latin typeface="Courier New" pitchFamily="49" charset="0"/>
              </a:rPr>
              <a:t>] + 10</a:t>
            </a:r>
          </a:p>
          <a:p>
            <a:pPr algn="l"/>
            <a:r>
              <a:rPr lang="en-GB" sz="2000" dirty="0">
                <a:latin typeface="Courier New" pitchFamily="49" charset="0"/>
              </a:rPr>
              <a:t>for(</a:t>
            </a:r>
            <a:r>
              <a:rPr lang="en-GB" sz="2000" dirty="0" err="1">
                <a:latin typeface="Courier New" pitchFamily="49" charset="0"/>
              </a:rPr>
              <a:t>i</a:t>
            </a:r>
            <a:r>
              <a:rPr lang="en-GB" sz="2000" dirty="0">
                <a:latin typeface="Courier New" pitchFamily="49" charset="0"/>
              </a:rPr>
              <a:t>=0; </a:t>
            </a:r>
            <a:r>
              <a:rPr lang="en-GB" sz="2000" dirty="0" err="1">
                <a:latin typeface="Courier New" pitchFamily="49" charset="0"/>
              </a:rPr>
              <a:t>i</a:t>
            </a:r>
            <a:r>
              <a:rPr lang="en-GB" sz="2000" dirty="0">
                <a:latin typeface="Courier New" pitchFamily="49" charset="0"/>
              </a:rPr>
              <a:t>&lt;N; </a:t>
            </a:r>
            <a:r>
              <a:rPr lang="en-GB" sz="2000" dirty="0" err="1">
                <a:latin typeface="Courier New" pitchFamily="49" charset="0"/>
              </a:rPr>
              <a:t>i</a:t>
            </a:r>
            <a:r>
              <a:rPr lang="en-GB" sz="2000" dirty="0">
                <a:latin typeface="Courier New" pitchFamily="49" charset="0"/>
              </a:rPr>
              <a:t>++)</a:t>
            </a:r>
          </a:p>
          <a:p>
            <a:pPr algn="l"/>
            <a:r>
              <a:rPr lang="en-GB" sz="2000" dirty="0">
                <a:latin typeface="Courier New" pitchFamily="49" charset="0"/>
              </a:rPr>
              <a:t>   c[</a:t>
            </a:r>
            <a:r>
              <a:rPr lang="en-GB" sz="2000" dirty="0" err="1">
                <a:latin typeface="Courier New" pitchFamily="49" charset="0"/>
              </a:rPr>
              <a:t>i</a:t>
            </a:r>
            <a:r>
              <a:rPr lang="en-GB" sz="2000" dirty="0">
                <a:latin typeface="Courier New" pitchFamily="49" charset="0"/>
              </a:rPr>
              <a:t>] = a[</a:t>
            </a:r>
            <a:r>
              <a:rPr lang="en-GB" sz="2000" dirty="0" err="1">
                <a:latin typeface="Courier New" pitchFamily="49" charset="0"/>
              </a:rPr>
              <a:t>i</a:t>
            </a:r>
            <a:r>
              <a:rPr lang="en-GB" sz="2000" dirty="0">
                <a:latin typeface="Courier New" pitchFamily="49" charset="0"/>
              </a:rPr>
              <a:t>]*2</a:t>
            </a:r>
          </a:p>
        </p:txBody>
      </p:sp>
      <p:sp>
        <p:nvSpPr>
          <p:cNvPr id="7" name="Text Box 5"/>
          <p:cNvSpPr txBox="1">
            <a:spLocks noChangeArrowheads="1"/>
          </p:cNvSpPr>
          <p:nvPr/>
        </p:nvSpPr>
        <p:spPr bwMode="auto">
          <a:xfrm>
            <a:off x="7698366" y="2376015"/>
            <a:ext cx="3108543" cy="1692771"/>
          </a:xfrm>
          <a:prstGeom prst="rect">
            <a:avLst/>
          </a:prstGeom>
          <a:noFill/>
          <a:ln w="12700">
            <a:solidFill>
              <a:schemeClr val="tx1"/>
            </a:solidFill>
            <a:miter lim="800000"/>
            <a:headEnd/>
            <a:tailEnd/>
          </a:ln>
          <a:effectLst/>
        </p:spPr>
        <p:txBody>
          <a:bodyPr wrap="none" anchor="ctr">
            <a:spAutoFit/>
          </a:bodyPr>
          <a:lstStyle/>
          <a:p>
            <a:pPr algn="l"/>
            <a:r>
              <a:rPr lang="en-GB" sz="2400" i="1" dirty="0"/>
              <a:t>Fused loops:</a:t>
            </a:r>
            <a:endParaRPr lang="en-GB" sz="2000" dirty="0">
              <a:latin typeface="Courier New" pitchFamily="49" charset="0"/>
            </a:endParaRPr>
          </a:p>
          <a:p>
            <a:pPr algn="l"/>
            <a:r>
              <a:rPr lang="en-GB" sz="2000" dirty="0">
                <a:latin typeface="Courier New" pitchFamily="49" charset="0"/>
              </a:rPr>
              <a:t>for(</a:t>
            </a:r>
            <a:r>
              <a:rPr lang="en-GB" sz="2000" dirty="0" err="1">
                <a:latin typeface="Courier New" pitchFamily="49" charset="0"/>
              </a:rPr>
              <a:t>i</a:t>
            </a:r>
            <a:r>
              <a:rPr lang="en-GB" sz="2000" dirty="0">
                <a:latin typeface="Courier New" pitchFamily="49" charset="0"/>
              </a:rPr>
              <a:t>=0; </a:t>
            </a:r>
            <a:r>
              <a:rPr lang="en-GB" sz="2000" dirty="0" err="1">
                <a:latin typeface="Courier New" pitchFamily="49" charset="0"/>
              </a:rPr>
              <a:t>i</a:t>
            </a:r>
            <a:r>
              <a:rPr lang="en-GB" sz="2000" dirty="0">
                <a:latin typeface="Courier New" pitchFamily="49" charset="0"/>
              </a:rPr>
              <a:t>&lt;N; </a:t>
            </a:r>
            <a:r>
              <a:rPr lang="en-GB" sz="2000" dirty="0" err="1">
                <a:latin typeface="Courier New" pitchFamily="49" charset="0"/>
              </a:rPr>
              <a:t>i</a:t>
            </a:r>
            <a:r>
              <a:rPr lang="en-GB" sz="2000" dirty="0">
                <a:latin typeface="Courier New" pitchFamily="49" charset="0"/>
              </a:rPr>
              <a:t>++){</a:t>
            </a:r>
          </a:p>
          <a:p>
            <a:pPr algn="l"/>
            <a:r>
              <a:rPr lang="en-GB" sz="2000" dirty="0">
                <a:latin typeface="Courier New" pitchFamily="49" charset="0"/>
              </a:rPr>
              <a:t>   a[</a:t>
            </a:r>
            <a:r>
              <a:rPr lang="en-GB" sz="2000" dirty="0" err="1">
                <a:latin typeface="Courier New" pitchFamily="49" charset="0"/>
              </a:rPr>
              <a:t>i</a:t>
            </a:r>
            <a:r>
              <a:rPr lang="en-GB" sz="2000" dirty="0">
                <a:latin typeface="Courier New" pitchFamily="49" charset="0"/>
              </a:rPr>
              <a:t>] = b[</a:t>
            </a:r>
            <a:r>
              <a:rPr lang="en-GB" sz="2000" dirty="0" err="1">
                <a:latin typeface="Courier New" pitchFamily="49" charset="0"/>
              </a:rPr>
              <a:t>i</a:t>
            </a:r>
            <a:r>
              <a:rPr lang="en-GB" sz="2000" dirty="0">
                <a:latin typeface="Courier New" pitchFamily="49" charset="0"/>
              </a:rPr>
              <a:t>] + 10</a:t>
            </a:r>
          </a:p>
          <a:p>
            <a:pPr algn="l"/>
            <a:r>
              <a:rPr lang="en-GB" sz="2000" dirty="0">
                <a:latin typeface="Courier New" pitchFamily="49" charset="0"/>
              </a:rPr>
              <a:t>   c[</a:t>
            </a:r>
            <a:r>
              <a:rPr lang="en-GB" sz="2000" dirty="0" err="1">
                <a:latin typeface="Courier New" pitchFamily="49" charset="0"/>
              </a:rPr>
              <a:t>i</a:t>
            </a:r>
            <a:r>
              <a:rPr lang="en-GB" sz="2000" dirty="0">
                <a:latin typeface="Courier New" pitchFamily="49" charset="0"/>
              </a:rPr>
              <a:t>] = a[</a:t>
            </a:r>
            <a:r>
              <a:rPr lang="en-GB" sz="2000" dirty="0" err="1">
                <a:latin typeface="Courier New" pitchFamily="49" charset="0"/>
              </a:rPr>
              <a:t>i</a:t>
            </a:r>
            <a:r>
              <a:rPr lang="en-GB" sz="2000" dirty="0">
                <a:latin typeface="Courier New" pitchFamily="49" charset="0"/>
              </a:rPr>
              <a:t>]*2</a:t>
            </a:r>
          </a:p>
          <a:p>
            <a:pPr algn="l"/>
            <a:r>
              <a:rPr lang="en-GB" sz="2000" dirty="0">
                <a:latin typeface="Courier New" pitchFamily="49" charset="0"/>
              </a:rPr>
              <a:t>}</a:t>
            </a:r>
          </a:p>
        </p:txBody>
      </p:sp>
      <p:sp>
        <p:nvSpPr>
          <p:cNvPr id="9" name="Right Arrow 8"/>
          <p:cNvSpPr/>
          <p:nvPr/>
        </p:nvSpPr>
        <p:spPr>
          <a:xfrm>
            <a:off x="4690334" y="2614108"/>
            <a:ext cx="1850315" cy="978946"/>
          </a:xfrm>
          <a:prstGeom prs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2" name="Slide Number Placeholder 11"/>
          <p:cNvSpPr>
            <a:spLocks noGrp="1"/>
          </p:cNvSpPr>
          <p:nvPr>
            <p:ph type="sldNum" sz="quarter" idx="12"/>
          </p:nvPr>
        </p:nvSpPr>
        <p:spPr/>
        <p:txBody>
          <a:bodyPr/>
          <a:lstStyle/>
          <a:p>
            <a:fld id="{57733F94-BD4E-45B7-8984-807B972C88CC}" type="slidenum">
              <a:rPr lang="en-US" smtClean="0"/>
              <a:pPr/>
              <a:t>107</a:t>
            </a:fld>
            <a:endParaRPr lang="en-US"/>
          </a:p>
        </p:txBody>
      </p:sp>
    </p:spTree>
    <p:extLst>
      <p:ext uri="{BB962C8B-B14F-4D97-AF65-F5344CB8AC3E}">
        <p14:creationId xmlns:p14="http://schemas.microsoft.com/office/powerpoint/2010/main" val="375098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Loop Fusion</a:t>
            </a:r>
          </a:p>
        </p:txBody>
      </p:sp>
      <p:sp>
        <p:nvSpPr>
          <p:cNvPr id="6" name="Text Box 4"/>
          <p:cNvSpPr txBox="1">
            <a:spLocks noChangeArrowheads="1"/>
          </p:cNvSpPr>
          <p:nvPr/>
        </p:nvSpPr>
        <p:spPr bwMode="auto">
          <a:xfrm>
            <a:off x="1205753" y="2429803"/>
            <a:ext cx="3108543" cy="1692771"/>
          </a:xfrm>
          <a:prstGeom prst="rect">
            <a:avLst/>
          </a:prstGeom>
          <a:noFill/>
          <a:ln w="12700">
            <a:solidFill>
              <a:schemeClr val="tx1"/>
            </a:solidFill>
            <a:miter lim="800000"/>
            <a:headEnd/>
            <a:tailEnd/>
          </a:ln>
          <a:effectLst/>
        </p:spPr>
        <p:txBody>
          <a:bodyPr wrap="none" anchor="ctr">
            <a:spAutoFit/>
          </a:bodyPr>
          <a:lstStyle/>
          <a:p>
            <a:pPr algn="l"/>
            <a:r>
              <a:rPr lang="en-GB" sz="2400" i="1" dirty="0"/>
              <a:t>Original loops:</a:t>
            </a:r>
            <a:endParaRPr lang="en-GB" sz="2000" dirty="0">
              <a:latin typeface="Courier New" pitchFamily="49" charset="0"/>
            </a:endParaRPr>
          </a:p>
          <a:p>
            <a:pPr algn="l"/>
            <a:r>
              <a:rPr lang="en-GB" sz="2000" dirty="0">
                <a:latin typeface="Courier New" pitchFamily="49" charset="0"/>
              </a:rPr>
              <a:t>for(</a:t>
            </a:r>
            <a:r>
              <a:rPr lang="en-GB" sz="2000" dirty="0" err="1">
                <a:latin typeface="Courier New" pitchFamily="49" charset="0"/>
              </a:rPr>
              <a:t>i</a:t>
            </a:r>
            <a:r>
              <a:rPr lang="en-GB" sz="2000" dirty="0">
                <a:latin typeface="Courier New" pitchFamily="49" charset="0"/>
              </a:rPr>
              <a:t>=0; </a:t>
            </a:r>
            <a:r>
              <a:rPr lang="en-GB" sz="2000" dirty="0" err="1">
                <a:latin typeface="Courier New" pitchFamily="49" charset="0"/>
              </a:rPr>
              <a:t>i</a:t>
            </a:r>
            <a:r>
              <a:rPr lang="en-GB" sz="2000" dirty="0">
                <a:latin typeface="Courier New" pitchFamily="49" charset="0"/>
              </a:rPr>
              <a:t>&lt;N; </a:t>
            </a:r>
            <a:r>
              <a:rPr lang="en-GB" sz="2000" dirty="0" err="1">
                <a:latin typeface="Courier New" pitchFamily="49" charset="0"/>
              </a:rPr>
              <a:t>i</a:t>
            </a:r>
            <a:r>
              <a:rPr lang="en-GB" sz="2000" dirty="0">
                <a:latin typeface="Courier New" pitchFamily="49" charset="0"/>
              </a:rPr>
              <a:t>++)</a:t>
            </a:r>
          </a:p>
          <a:p>
            <a:pPr algn="l"/>
            <a:r>
              <a:rPr lang="en-GB" sz="2000" dirty="0">
                <a:latin typeface="Courier New" pitchFamily="49" charset="0"/>
              </a:rPr>
              <a:t>   a[</a:t>
            </a:r>
            <a:r>
              <a:rPr lang="en-GB" sz="2000" dirty="0" err="1">
                <a:latin typeface="Courier New" pitchFamily="49" charset="0"/>
              </a:rPr>
              <a:t>i</a:t>
            </a:r>
            <a:r>
              <a:rPr lang="en-GB" sz="2000" dirty="0">
                <a:latin typeface="Courier New" pitchFamily="49" charset="0"/>
              </a:rPr>
              <a:t>] = b[</a:t>
            </a:r>
            <a:r>
              <a:rPr lang="en-GB" sz="2000" dirty="0" err="1">
                <a:latin typeface="Courier New" pitchFamily="49" charset="0"/>
              </a:rPr>
              <a:t>i</a:t>
            </a:r>
            <a:r>
              <a:rPr lang="en-GB" sz="2000" dirty="0">
                <a:latin typeface="Courier New" pitchFamily="49" charset="0"/>
              </a:rPr>
              <a:t>] + 10</a:t>
            </a:r>
          </a:p>
          <a:p>
            <a:pPr algn="l"/>
            <a:r>
              <a:rPr lang="en-GB" sz="2000" dirty="0">
                <a:latin typeface="Courier New" pitchFamily="49" charset="0"/>
              </a:rPr>
              <a:t>for(</a:t>
            </a:r>
            <a:r>
              <a:rPr lang="en-GB" sz="2000" dirty="0" err="1">
                <a:latin typeface="Courier New" pitchFamily="49" charset="0"/>
              </a:rPr>
              <a:t>i</a:t>
            </a:r>
            <a:r>
              <a:rPr lang="en-GB" sz="2000" dirty="0">
                <a:latin typeface="Courier New" pitchFamily="49" charset="0"/>
              </a:rPr>
              <a:t>=0; </a:t>
            </a:r>
            <a:r>
              <a:rPr lang="en-GB" sz="2000" dirty="0" err="1">
                <a:latin typeface="Courier New" pitchFamily="49" charset="0"/>
              </a:rPr>
              <a:t>i</a:t>
            </a:r>
            <a:r>
              <a:rPr lang="en-GB" sz="2000" dirty="0">
                <a:latin typeface="Courier New" pitchFamily="49" charset="0"/>
              </a:rPr>
              <a:t>&lt;N; </a:t>
            </a:r>
            <a:r>
              <a:rPr lang="en-GB" sz="2000" dirty="0" err="1">
                <a:latin typeface="Courier New" pitchFamily="49" charset="0"/>
              </a:rPr>
              <a:t>i</a:t>
            </a:r>
            <a:r>
              <a:rPr lang="en-GB" sz="2000" dirty="0">
                <a:latin typeface="Courier New" pitchFamily="49" charset="0"/>
              </a:rPr>
              <a:t>++)</a:t>
            </a:r>
          </a:p>
          <a:p>
            <a:pPr algn="l"/>
            <a:r>
              <a:rPr lang="en-GB" sz="2000" dirty="0">
                <a:latin typeface="Courier New" pitchFamily="49" charset="0"/>
              </a:rPr>
              <a:t>   c[</a:t>
            </a:r>
            <a:r>
              <a:rPr lang="en-GB" sz="2000" dirty="0" err="1">
                <a:latin typeface="Courier New" pitchFamily="49" charset="0"/>
              </a:rPr>
              <a:t>i</a:t>
            </a:r>
            <a:r>
              <a:rPr lang="en-GB" sz="2000" dirty="0">
                <a:latin typeface="Courier New" pitchFamily="49" charset="0"/>
              </a:rPr>
              <a:t>] = a[</a:t>
            </a:r>
            <a:r>
              <a:rPr lang="en-GB" sz="2000" dirty="0" err="1">
                <a:latin typeface="Courier New" pitchFamily="49" charset="0"/>
              </a:rPr>
              <a:t>i</a:t>
            </a:r>
            <a:r>
              <a:rPr lang="en-GB" sz="2000" dirty="0">
                <a:latin typeface="Courier New" pitchFamily="49" charset="0"/>
              </a:rPr>
              <a:t>]*2</a:t>
            </a:r>
          </a:p>
        </p:txBody>
      </p:sp>
      <p:sp>
        <p:nvSpPr>
          <p:cNvPr id="7" name="Text Box 5"/>
          <p:cNvSpPr txBox="1">
            <a:spLocks noChangeArrowheads="1"/>
          </p:cNvSpPr>
          <p:nvPr/>
        </p:nvSpPr>
        <p:spPr bwMode="auto">
          <a:xfrm>
            <a:off x="7698366" y="2376015"/>
            <a:ext cx="3108543" cy="1692771"/>
          </a:xfrm>
          <a:prstGeom prst="rect">
            <a:avLst/>
          </a:prstGeom>
          <a:noFill/>
          <a:ln w="12700">
            <a:solidFill>
              <a:schemeClr val="tx1"/>
            </a:solidFill>
            <a:miter lim="800000"/>
            <a:headEnd/>
            <a:tailEnd/>
          </a:ln>
          <a:effectLst/>
        </p:spPr>
        <p:txBody>
          <a:bodyPr wrap="none" anchor="ctr">
            <a:spAutoFit/>
          </a:bodyPr>
          <a:lstStyle/>
          <a:p>
            <a:pPr algn="l"/>
            <a:r>
              <a:rPr lang="en-GB" sz="2400" i="1" dirty="0"/>
              <a:t>Fused loops:</a:t>
            </a:r>
            <a:endParaRPr lang="en-GB" sz="2000" dirty="0">
              <a:latin typeface="Courier New" pitchFamily="49" charset="0"/>
            </a:endParaRPr>
          </a:p>
          <a:p>
            <a:pPr algn="l"/>
            <a:r>
              <a:rPr lang="en-GB" sz="2000" dirty="0">
                <a:latin typeface="Courier New" pitchFamily="49" charset="0"/>
              </a:rPr>
              <a:t>for(</a:t>
            </a:r>
            <a:r>
              <a:rPr lang="en-GB" sz="2000" dirty="0" err="1">
                <a:latin typeface="Courier New" pitchFamily="49" charset="0"/>
              </a:rPr>
              <a:t>i</a:t>
            </a:r>
            <a:r>
              <a:rPr lang="en-GB" sz="2000" dirty="0">
                <a:latin typeface="Courier New" pitchFamily="49" charset="0"/>
              </a:rPr>
              <a:t>=0; </a:t>
            </a:r>
            <a:r>
              <a:rPr lang="en-GB" sz="2000" dirty="0" err="1">
                <a:latin typeface="Courier New" pitchFamily="49" charset="0"/>
              </a:rPr>
              <a:t>i</a:t>
            </a:r>
            <a:r>
              <a:rPr lang="en-GB" sz="2000" dirty="0">
                <a:latin typeface="Courier New" pitchFamily="49" charset="0"/>
              </a:rPr>
              <a:t>&lt;N; </a:t>
            </a:r>
            <a:r>
              <a:rPr lang="en-GB" sz="2000" dirty="0" err="1">
                <a:latin typeface="Courier New" pitchFamily="49" charset="0"/>
              </a:rPr>
              <a:t>i</a:t>
            </a:r>
            <a:r>
              <a:rPr lang="en-GB" sz="2000" dirty="0">
                <a:latin typeface="Courier New" pitchFamily="49" charset="0"/>
              </a:rPr>
              <a:t>++){</a:t>
            </a:r>
          </a:p>
          <a:p>
            <a:pPr algn="l"/>
            <a:r>
              <a:rPr lang="en-GB" sz="2000" dirty="0">
                <a:latin typeface="Courier New" pitchFamily="49" charset="0"/>
              </a:rPr>
              <a:t>   a[</a:t>
            </a:r>
            <a:r>
              <a:rPr lang="en-GB" sz="2000" dirty="0" err="1">
                <a:latin typeface="Courier New" pitchFamily="49" charset="0"/>
              </a:rPr>
              <a:t>i</a:t>
            </a:r>
            <a:r>
              <a:rPr lang="en-GB" sz="2000" dirty="0">
                <a:latin typeface="Courier New" pitchFamily="49" charset="0"/>
              </a:rPr>
              <a:t>] = b[</a:t>
            </a:r>
            <a:r>
              <a:rPr lang="en-GB" sz="2000" dirty="0" err="1">
                <a:latin typeface="Courier New" pitchFamily="49" charset="0"/>
              </a:rPr>
              <a:t>i</a:t>
            </a:r>
            <a:r>
              <a:rPr lang="en-GB" sz="2000" dirty="0">
                <a:latin typeface="Courier New" pitchFamily="49" charset="0"/>
              </a:rPr>
              <a:t>] + 10</a:t>
            </a:r>
          </a:p>
          <a:p>
            <a:pPr algn="l"/>
            <a:r>
              <a:rPr lang="en-GB" sz="2000" dirty="0">
                <a:latin typeface="Courier New" pitchFamily="49" charset="0"/>
              </a:rPr>
              <a:t>   c[</a:t>
            </a:r>
            <a:r>
              <a:rPr lang="en-GB" sz="2000" dirty="0" err="1">
                <a:latin typeface="Courier New" pitchFamily="49" charset="0"/>
              </a:rPr>
              <a:t>i</a:t>
            </a:r>
            <a:r>
              <a:rPr lang="en-GB" sz="2000" dirty="0">
                <a:latin typeface="Courier New" pitchFamily="49" charset="0"/>
              </a:rPr>
              <a:t>] = a[</a:t>
            </a:r>
            <a:r>
              <a:rPr lang="en-GB" sz="2000" dirty="0" err="1">
                <a:latin typeface="Courier New" pitchFamily="49" charset="0"/>
              </a:rPr>
              <a:t>i</a:t>
            </a:r>
            <a:r>
              <a:rPr lang="en-GB" sz="2000" dirty="0">
                <a:latin typeface="Courier New" pitchFamily="49" charset="0"/>
              </a:rPr>
              <a:t>]*2</a:t>
            </a:r>
          </a:p>
          <a:p>
            <a:pPr algn="l"/>
            <a:r>
              <a:rPr lang="en-GB" sz="2000" dirty="0">
                <a:latin typeface="Courier New" pitchFamily="49" charset="0"/>
              </a:rPr>
              <a:t>}</a:t>
            </a:r>
          </a:p>
        </p:txBody>
      </p:sp>
      <p:sp>
        <p:nvSpPr>
          <p:cNvPr id="9" name="Right Arrow 8"/>
          <p:cNvSpPr/>
          <p:nvPr/>
        </p:nvSpPr>
        <p:spPr>
          <a:xfrm>
            <a:off x="4690334" y="2614108"/>
            <a:ext cx="1850315" cy="978946"/>
          </a:xfrm>
          <a:prstGeom prs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0" name="Content Placeholder 2"/>
          <p:cNvSpPr>
            <a:spLocks noGrp="1"/>
          </p:cNvSpPr>
          <p:nvPr>
            <p:ph idx="1"/>
          </p:nvPr>
        </p:nvSpPr>
        <p:spPr>
          <a:xfrm>
            <a:off x="907473" y="4639085"/>
            <a:ext cx="10515600" cy="1567751"/>
          </a:xfrm>
        </p:spPr>
        <p:txBody>
          <a:bodyPr/>
          <a:lstStyle/>
          <a:p>
            <a:r>
              <a:rPr lang="en-US" dirty="0"/>
              <a:t>Reducing loop overhead </a:t>
            </a:r>
          </a:p>
          <a:p>
            <a:r>
              <a:rPr lang="en-US" dirty="0"/>
              <a:t>Increasing the amount of work done in a loop </a:t>
            </a:r>
          </a:p>
          <a:p>
            <a:r>
              <a:rPr lang="en-US" dirty="0"/>
              <a:t>Improving locality by combining loops that reference the same array</a:t>
            </a:r>
          </a:p>
        </p:txBody>
      </p:sp>
      <p:sp>
        <p:nvSpPr>
          <p:cNvPr id="8" name="Slide Number Placeholder 7"/>
          <p:cNvSpPr>
            <a:spLocks noGrp="1"/>
          </p:cNvSpPr>
          <p:nvPr>
            <p:ph type="sldNum" sz="quarter" idx="12"/>
          </p:nvPr>
        </p:nvSpPr>
        <p:spPr/>
        <p:txBody>
          <a:bodyPr/>
          <a:lstStyle/>
          <a:p>
            <a:fld id="{57733F94-BD4E-45B7-8984-807B972C88CC}" type="slidenum">
              <a:rPr lang="en-US" smtClean="0"/>
              <a:pPr/>
              <a:t>108</a:t>
            </a:fld>
            <a:endParaRPr lang="en-US"/>
          </a:p>
        </p:txBody>
      </p:sp>
    </p:spTree>
    <p:extLst>
      <p:ext uri="{BB962C8B-B14F-4D97-AF65-F5344CB8AC3E}">
        <p14:creationId xmlns:p14="http://schemas.microsoft.com/office/powerpoint/2010/main" val="22776402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Loop Distribution</a:t>
            </a:r>
          </a:p>
        </p:txBody>
      </p:sp>
      <p:sp>
        <p:nvSpPr>
          <p:cNvPr id="3" name="Content Placeholder 2"/>
          <p:cNvSpPr>
            <a:spLocks noGrp="1"/>
          </p:cNvSpPr>
          <p:nvPr>
            <p:ph idx="1"/>
          </p:nvPr>
        </p:nvSpPr>
        <p:spPr>
          <a:xfrm>
            <a:off x="838200" y="1355559"/>
            <a:ext cx="10515600" cy="833460"/>
          </a:xfrm>
        </p:spPr>
        <p:txBody>
          <a:bodyPr/>
          <a:lstStyle/>
          <a:p>
            <a:r>
              <a:rPr lang="en-US" dirty="0"/>
              <a:t>It is opposite of loop fusion</a:t>
            </a:r>
          </a:p>
        </p:txBody>
      </p:sp>
      <p:sp>
        <p:nvSpPr>
          <p:cNvPr id="4" name="Text Box 4"/>
          <p:cNvSpPr txBox="1">
            <a:spLocks noChangeArrowheads="1"/>
          </p:cNvSpPr>
          <p:nvPr/>
        </p:nvSpPr>
        <p:spPr bwMode="auto">
          <a:xfrm>
            <a:off x="7772808" y="2291258"/>
            <a:ext cx="3108543" cy="1692771"/>
          </a:xfrm>
          <a:prstGeom prst="rect">
            <a:avLst/>
          </a:prstGeom>
          <a:noFill/>
          <a:ln w="12700">
            <a:solidFill>
              <a:schemeClr val="tx1"/>
            </a:solidFill>
            <a:miter lim="800000"/>
            <a:headEnd/>
            <a:tailEnd/>
          </a:ln>
          <a:effectLst/>
        </p:spPr>
        <p:txBody>
          <a:bodyPr wrap="none" anchor="ctr">
            <a:spAutoFit/>
          </a:bodyPr>
          <a:lstStyle/>
          <a:p>
            <a:pPr algn="l"/>
            <a:r>
              <a:rPr lang="en-GB" sz="2400" i="1" dirty="0"/>
              <a:t>Distributed loops:</a:t>
            </a:r>
            <a:endParaRPr lang="en-GB" sz="2000" dirty="0">
              <a:latin typeface="Courier New" pitchFamily="49" charset="0"/>
            </a:endParaRPr>
          </a:p>
          <a:p>
            <a:pPr algn="l"/>
            <a:r>
              <a:rPr lang="en-GB" sz="2000" dirty="0">
                <a:latin typeface="Courier New" pitchFamily="49" charset="0"/>
              </a:rPr>
              <a:t>for(</a:t>
            </a:r>
            <a:r>
              <a:rPr lang="en-GB" sz="2000" dirty="0" err="1">
                <a:latin typeface="Courier New" pitchFamily="49" charset="0"/>
              </a:rPr>
              <a:t>i</a:t>
            </a:r>
            <a:r>
              <a:rPr lang="en-GB" sz="2000" dirty="0">
                <a:latin typeface="Courier New" pitchFamily="49" charset="0"/>
              </a:rPr>
              <a:t>=0; </a:t>
            </a:r>
            <a:r>
              <a:rPr lang="en-GB" sz="2000" dirty="0" err="1">
                <a:latin typeface="Courier New" pitchFamily="49" charset="0"/>
              </a:rPr>
              <a:t>i</a:t>
            </a:r>
            <a:r>
              <a:rPr lang="en-GB" sz="2000" dirty="0">
                <a:latin typeface="Courier New" pitchFamily="49" charset="0"/>
              </a:rPr>
              <a:t>&lt;N; </a:t>
            </a:r>
            <a:r>
              <a:rPr lang="en-GB" sz="2000" dirty="0" err="1">
                <a:latin typeface="Courier New" pitchFamily="49" charset="0"/>
              </a:rPr>
              <a:t>i</a:t>
            </a:r>
            <a:r>
              <a:rPr lang="en-GB" sz="2000" dirty="0">
                <a:latin typeface="Courier New" pitchFamily="49" charset="0"/>
              </a:rPr>
              <a:t>++)</a:t>
            </a:r>
          </a:p>
          <a:p>
            <a:pPr algn="l"/>
            <a:r>
              <a:rPr lang="en-GB" sz="2000" dirty="0">
                <a:latin typeface="Courier New" pitchFamily="49" charset="0"/>
              </a:rPr>
              <a:t>   a[</a:t>
            </a:r>
            <a:r>
              <a:rPr lang="en-GB" sz="2000" dirty="0" err="1">
                <a:latin typeface="Courier New" pitchFamily="49" charset="0"/>
              </a:rPr>
              <a:t>i</a:t>
            </a:r>
            <a:r>
              <a:rPr lang="en-GB" sz="2000" dirty="0">
                <a:latin typeface="Courier New" pitchFamily="49" charset="0"/>
              </a:rPr>
              <a:t>] = b[</a:t>
            </a:r>
            <a:r>
              <a:rPr lang="en-GB" sz="2000" dirty="0" err="1">
                <a:latin typeface="Courier New" pitchFamily="49" charset="0"/>
              </a:rPr>
              <a:t>i</a:t>
            </a:r>
            <a:r>
              <a:rPr lang="en-GB" sz="2000" dirty="0">
                <a:latin typeface="Courier New" pitchFamily="49" charset="0"/>
              </a:rPr>
              <a:t>] + 10</a:t>
            </a:r>
          </a:p>
          <a:p>
            <a:pPr algn="l"/>
            <a:r>
              <a:rPr lang="en-GB" sz="2000" dirty="0">
                <a:latin typeface="Courier New" pitchFamily="49" charset="0"/>
              </a:rPr>
              <a:t>for(</a:t>
            </a:r>
            <a:r>
              <a:rPr lang="en-GB" sz="2000" dirty="0" err="1">
                <a:latin typeface="Courier New" pitchFamily="49" charset="0"/>
              </a:rPr>
              <a:t>i</a:t>
            </a:r>
            <a:r>
              <a:rPr lang="en-GB" sz="2000" dirty="0">
                <a:latin typeface="Courier New" pitchFamily="49" charset="0"/>
              </a:rPr>
              <a:t>=0; </a:t>
            </a:r>
            <a:r>
              <a:rPr lang="en-GB" sz="2000" dirty="0" err="1">
                <a:latin typeface="Courier New" pitchFamily="49" charset="0"/>
              </a:rPr>
              <a:t>i</a:t>
            </a:r>
            <a:r>
              <a:rPr lang="en-GB" sz="2000" dirty="0">
                <a:latin typeface="Courier New" pitchFamily="49" charset="0"/>
              </a:rPr>
              <a:t>&lt;N; </a:t>
            </a:r>
            <a:r>
              <a:rPr lang="en-GB" sz="2000" dirty="0" err="1">
                <a:latin typeface="Courier New" pitchFamily="49" charset="0"/>
              </a:rPr>
              <a:t>i</a:t>
            </a:r>
            <a:r>
              <a:rPr lang="en-GB" sz="2000" dirty="0">
                <a:latin typeface="Courier New" pitchFamily="49" charset="0"/>
              </a:rPr>
              <a:t>++)</a:t>
            </a:r>
          </a:p>
          <a:p>
            <a:pPr algn="l"/>
            <a:r>
              <a:rPr lang="en-GB" sz="2000" dirty="0">
                <a:latin typeface="Courier New" pitchFamily="49" charset="0"/>
              </a:rPr>
              <a:t>   c[</a:t>
            </a:r>
            <a:r>
              <a:rPr lang="en-GB" sz="2000" dirty="0" err="1">
                <a:latin typeface="Courier New" pitchFamily="49" charset="0"/>
              </a:rPr>
              <a:t>i</a:t>
            </a:r>
            <a:r>
              <a:rPr lang="en-GB" sz="2000" dirty="0">
                <a:latin typeface="Courier New" pitchFamily="49" charset="0"/>
              </a:rPr>
              <a:t>] = a[</a:t>
            </a:r>
            <a:r>
              <a:rPr lang="en-GB" sz="2000" dirty="0" err="1">
                <a:latin typeface="Courier New" pitchFamily="49" charset="0"/>
              </a:rPr>
              <a:t>i</a:t>
            </a:r>
            <a:r>
              <a:rPr lang="en-GB" sz="2000" dirty="0">
                <a:latin typeface="Courier New" pitchFamily="49" charset="0"/>
              </a:rPr>
              <a:t>]*2</a:t>
            </a:r>
          </a:p>
        </p:txBody>
      </p:sp>
      <p:sp>
        <p:nvSpPr>
          <p:cNvPr id="5" name="Text Box 5"/>
          <p:cNvSpPr txBox="1">
            <a:spLocks noChangeArrowheads="1"/>
          </p:cNvSpPr>
          <p:nvPr/>
        </p:nvSpPr>
        <p:spPr bwMode="auto">
          <a:xfrm>
            <a:off x="992766" y="2348305"/>
            <a:ext cx="3108543" cy="1692771"/>
          </a:xfrm>
          <a:prstGeom prst="rect">
            <a:avLst/>
          </a:prstGeom>
          <a:noFill/>
          <a:ln w="12700">
            <a:solidFill>
              <a:schemeClr val="tx1"/>
            </a:solidFill>
            <a:miter lim="800000"/>
            <a:headEnd/>
            <a:tailEnd/>
          </a:ln>
          <a:effectLst/>
        </p:spPr>
        <p:txBody>
          <a:bodyPr wrap="none" anchor="ctr">
            <a:spAutoFit/>
          </a:bodyPr>
          <a:lstStyle/>
          <a:p>
            <a:pPr algn="l"/>
            <a:r>
              <a:rPr lang="en-GB" sz="2400" i="1" dirty="0"/>
              <a:t>Original loops:</a:t>
            </a:r>
            <a:endParaRPr lang="en-GB" sz="2000" dirty="0">
              <a:latin typeface="Courier New" pitchFamily="49" charset="0"/>
            </a:endParaRPr>
          </a:p>
          <a:p>
            <a:pPr algn="l"/>
            <a:r>
              <a:rPr lang="en-GB" sz="2000" dirty="0">
                <a:latin typeface="Courier New" pitchFamily="49" charset="0"/>
              </a:rPr>
              <a:t>for(</a:t>
            </a:r>
            <a:r>
              <a:rPr lang="en-GB" sz="2000" dirty="0" err="1">
                <a:latin typeface="Courier New" pitchFamily="49" charset="0"/>
              </a:rPr>
              <a:t>i</a:t>
            </a:r>
            <a:r>
              <a:rPr lang="en-GB" sz="2000" dirty="0">
                <a:latin typeface="Courier New" pitchFamily="49" charset="0"/>
              </a:rPr>
              <a:t>=0; </a:t>
            </a:r>
            <a:r>
              <a:rPr lang="en-GB" sz="2000" dirty="0" err="1">
                <a:latin typeface="Courier New" pitchFamily="49" charset="0"/>
              </a:rPr>
              <a:t>i</a:t>
            </a:r>
            <a:r>
              <a:rPr lang="en-GB" sz="2000" dirty="0">
                <a:latin typeface="Courier New" pitchFamily="49" charset="0"/>
              </a:rPr>
              <a:t>&lt;N; </a:t>
            </a:r>
            <a:r>
              <a:rPr lang="en-GB" sz="2000" dirty="0" err="1">
                <a:latin typeface="Courier New" pitchFamily="49" charset="0"/>
              </a:rPr>
              <a:t>i</a:t>
            </a:r>
            <a:r>
              <a:rPr lang="en-GB" sz="2000" dirty="0">
                <a:latin typeface="Courier New" pitchFamily="49" charset="0"/>
              </a:rPr>
              <a:t>++){</a:t>
            </a:r>
          </a:p>
          <a:p>
            <a:pPr algn="l"/>
            <a:r>
              <a:rPr lang="en-GB" sz="2000" dirty="0">
                <a:latin typeface="Courier New" pitchFamily="49" charset="0"/>
              </a:rPr>
              <a:t>   a[</a:t>
            </a:r>
            <a:r>
              <a:rPr lang="en-GB" sz="2000" dirty="0" err="1">
                <a:latin typeface="Courier New" pitchFamily="49" charset="0"/>
              </a:rPr>
              <a:t>i</a:t>
            </a:r>
            <a:r>
              <a:rPr lang="en-GB" sz="2000" dirty="0">
                <a:latin typeface="Courier New" pitchFamily="49" charset="0"/>
              </a:rPr>
              <a:t>] = b[</a:t>
            </a:r>
            <a:r>
              <a:rPr lang="en-GB" sz="2000" dirty="0" err="1">
                <a:latin typeface="Courier New" pitchFamily="49" charset="0"/>
              </a:rPr>
              <a:t>i</a:t>
            </a:r>
            <a:r>
              <a:rPr lang="en-GB" sz="2000" dirty="0">
                <a:latin typeface="Courier New" pitchFamily="49" charset="0"/>
              </a:rPr>
              <a:t>] + 10</a:t>
            </a:r>
          </a:p>
          <a:p>
            <a:pPr algn="l"/>
            <a:r>
              <a:rPr lang="en-GB" sz="2000" dirty="0">
                <a:latin typeface="Courier New" pitchFamily="49" charset="0"/>
              </a:rPr>
              <a:t>   c[</a:t>
            </a:r>
            <a:r>
              <a:rPr lang="en-GB" sz="2000" dirty="0" err="1">
                <a:latin typeface="Courier New" pitchFamily="49" charset="0"/>
              </a:rPr>
              <a:t>i</a:t>
            </a:r>
            <a:r>
              <a:rPr lang="en-GB" sz="2000" dirty="0">
                <a:latin typeface="Courier New" pitchFamily="49" charset="0"/>
              </a:rPr>
              <a:t>] = a[</a:t>
            </a:r>
            <a:r>
              <a:rPr lang="en-GB" sz="2000" dirty="0" err="1">
                <a:latin typeface="Courier New" pitchFamily="49" charset="0"/>
              </a:rPr>
              <a:t>i</a:t>
            </a:r>
            <a:r>
              <a:rPr lang="en-GB" sz="2000" dirty="0">
                <a:latin typeface="Courier New" pitchFamily="49" charset="0"/>
              </a:rPr>
              <a:t>]*2</a:t>
            </a:r>
          </a:p>
          <a:p>
            <a:pPr algn="l"/>
            <a:r>
              <a:rPr lang="en-GB" sz="2000" dirty="0">
                <a:latin typeface="Courier New" pitchFamily="49" charset="0"/>
              </a:rPr>
              <a:t>}</a:t>
            </a:r>
          </a:p>
        </p:txBody>
      </p:sp>
      <p:sp>
        <p:nvSpPr>
          <p:cNvPr id="6" name="Right Arrow 5"/>
          <p:cNvSpPr/>
          <p:nvPr/>
        </p:nvSpPr>
        <p:spPr>
          <a:xfrm>
            <a:off x="5008989" y="2808072"/>
            <a:ext cx="1850315" cy="978946"/>
          </a:xfrm>
          <a:prstGeom prs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 name="Slide Number Placeholder 6"/>
          <p:cNvSpPr>
            <a:spLocks noGrp="1"/>
          </p:cNvSpPr>
          <p:nvPr>
            <p:ph type="sldNum" sz="quarter" idx="12"/>
          </p:nvPr>
        </p:nvSpPr>
        <p:spPr/>
        <p:txBody>
          <a:bodyPr/>
          <a:lstStyle/>
          <a:p>
            <a:fld id="{57733F94-BD4E-45B7-8984-807B972C88CC}" type="slidenum">
              <a:rPr lang="en-US" smtClean="0"/>
              <a:pPr/>
              <a:t>109</a:t>
            </a:fld>
            <a:endParaRPr lang="en-US"/>
          </a:p>
        </p:txBody>
      </p:sp>
    </p:spTree>
    <p:extLst>
      <p:ext uri="{BB962C8B-B14F-4D97-AF65-F5344CB8AC3E}">
        <p14:creationId xmlns:p14="http://schemas.microsoft.com/office/powerpoint/2010/main" val="415477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BD0D3CC-6A85-3443-A1A2-0749677D2900}"/>
              </a:ext>
            </a:extLst>
          </p:cNvPr>
          <p:cNvSpPr>
            <a:spLocks noGrp="1" noChangeArrowheads="1"/>
          </p:cNvSpPr>
          <p:nvPr>
            <p:ph type="title"/>
            <p:custDataLst>
              <p:tags r:id="rId1"/>
            </p:custDataLst>
          </p:nvPr>
        </p:nvSpPr>
        <p:spPr>
          <a:noFill/>
        </p:spPr>
        <p:txBody>
          <a:bodyPr/>
          <a:lstStyle/>
          <a:p>
            <a:r>
              <a:rPr lang="en-US" altLang="en-US"/>
              <a:t>A typical memory hierarchy</a:t>
            </a:r>
          </a:p>
        </p:txBody>
      </p:sp>
      <p:sp>
        <p:nvSpPr>
          <p:cNvPr id="19459" name="Rectangle 3">
            <a:extLst>
              <a:ext uri="{FF2B5EF4-FFF2-40B4-BE49-F238E27FC236}">
                <a16:creationId xmlns:a16="http://schemas.microsoft.com/office/drawing/2014/main" id="{FA57AC74-7028-4744-B2EE-3E93F7E11823}"/>
              </a:ext>
            </a:extLst>
          </p:cNvPr>
          <p:cNvSpPr>
            <a:spLocks noChangeArrowheads="1"/>
          </p:cNvSpPr>
          <p:nvPr>
            <p:custDataLst>
              <p:tags r:id="rId2"/>
            </p:custDataLst>
          </p:nvPr>
        </p:nvSpPr>
        <p:spPr bwMode="auto">
          <a:xfrm>
            <a:off x="5111751" y="1149351"/>
            <a:ext cx="1435100" cy="1130300"/>
          </a:xfrm>
          <a:prstGeom prst="rect">
            <a:avLst/>
          </a:prstGeom>
          <a:solidFill>
            <a:schemeClr val="bg2"/>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CPU</a:t>
            </a:r>
          </a:p>
          <a:p>
            <a:pPr algn="ctr" defTabSz="609585">
              <a:spcBef>
                <a:spcPct val="0"/>
              </a:spcBef>
              <a:buClrTx/>
              <a:buSzTx/>
              <a:buNone/>
            </a:pPr>
            <a:endParaRPr lang="en-US" altLang="en-US" sz="1600">
              <a:solidFill>
                <a:srgbClr val="1F497D"/>
              </a:solidFill>
            </a:endParaRPr>
          </a:p>
          <a:p>
            <a:pPr algn="ctr" defTabSz="609585">
              <a:spcBef>
                <a:spcPct val="0"/>
              </a:spcBef>
              <a:buClrTx/>
              <a:buSzTx/>
              <a:buNone/>
            </a:pPr>
            <a:endParaRPr lang="en-US" altLang="en-US" sz="1600">
              <a:solidFill>
                <a:srgbClr val="1F497D"/>
              </a:solidFill>
            </a:endParaRPr>
          </a:p>
        </p:txBody>
      </p:sp>
      <p:sp>
        <p:nvSpPr>
          <p:cNvPr id="19460" name="Rectangle 4">
            <a:extLst>
              <a:ext uri="{FF2B5EF4-FFF2-40B4-BE49-F238E27FC236}">
                <a16:creationId xmlns:a16="http://schemas.microsoft.com/office/drawing/2014/main" id="{7EC4122B-A0D3-074B-8884-694D62F78CDB}"/>
              </a:ext>
            </a:extLst>
          </p:cNvPr>
          <p:cNvSpPr>
            <a:spLocks noChangeArrowheads="1"/>
          </p:cNvSpPr>
          <p:nvPr>
            <p:custDataLst>
              <p:tags r:id="rId3"/>
            </p:custDataLst>
          </p:nvPr>
        </p:nvSpPr>
        <p:spPr bwMode="auto">
          <a:xfrm>
            <a:off x="5486400" y="1627190"/>
            <a:ext cx="609600" cy="166687"/>
          </a:xfrm>
          <a:prstGeom prst="rect">
            <a:avLst/>
          </a:prstGeom>
          <a:solidFill>
            <a:schemeClr val="bg2"/>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200">
                <a:solidFill>
                  <a:srgbClr val="1F497D"/>
                </a:solidFill>
              </a:rPr>
              <a:t>memory</a:t>
            </a:r>
          </a:p>
        </p:txBody>
      </p:sp>
      <p:sp>
        <p:nvSpPr>
          <p:cNvPr id="19461" name="Rectangle 5">
            <a:extLst>
              <a:ext uri="{FF2B5EF4-FFF2-40B4-BE49-F238E27FC236}">
                <a16:creationId xmlns:a16="http://schemas.microsoft.com/office/drawing/2014/main" id="{C8C24122-60DA-7D48-9B2A-26864184F079}"/>
              </a:ext>
            </a:extLst>
          </p:cNvPr>
          <p:cNvSpPr>
            <a:spLocks noChangeArrowheads="1"/>
          </p:cNvSpPr>
          <p:nvPr>
            <p:custDataLst>
              <p:tags r:id="rId4"/>
            </p:custDataLst>
          </p:nvPr>
        </p:nvSpPr>
        <p:spPr bwMode="auto">
          <a:xfrm>
            <a:off x="5111751" y="2379435"/>
            <a:ext cx="1435100" cy="749300"/>
          </a:xfrm>
          <a:prstGeom prst="rect">
            <a:avLst/>
          </a:prstGeom>
          <a:solidFill>
            <a:schemeClr val="bg2"/>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memory</a:t>
            </a:r>
          </a:p>
        </p:txBody>
      </p:sp>
      <p:sp>
        <p:nvSpPr>
          <p:cNvPr id="19462" name="Rectangle 6">
            <a:extLst>
              <a:ext uri="{FF2B5EF4-FFF2-40B4-BE49-F238E27FC236}">
                <a16:creationId xmlns:a16="http://schemas.microsoft.com/office/drawing/2014/main" id="{00E6EA27-8D3B-0945-8DBF-469974E63220}"/>
              </a:ext>
            </a:extLst>
          </p:cNvPr>
          <p:cNvSpPr>
            <a:spLocks noChangeArrowheads="1"/>
          </p:cNvSpPr>
          <p:nvPr>
            <p:custDataLst>
              <p:tags r:id="rId5"/>
            </p:custDataLst>
          </p:nvPr>
        </p:nvSpPr>
        <p:spPr bwMode="auto">
          <a:xfrm>
            <a:off x="4546601" y="3228518"/>
            <a:ext cx="2501900" cy="1358900"/>
          </a:xfrm>
          <a:prstGeom prst="rect">
            <a:avLst/>
          </a:prstGeom>
          <a:solidFill>
            <a:schemeClr val="bg2"/>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memory</a:t>
            </a:r>
          </a:p>
        </p:txBody>
      </p:sp>
      <p:sp>
        <p:nvSpPr>
          <p:cNvPr id="19463" name="Rectangle 7">
            <a:extLst>
              <a:ext uri="{FF2B5EF4-FFF2-40B4-BE49-F238E27FC236}">
                <a16:creationId xmlns:a16="http://schemas.microsoft.com/office/drawing/2014/main" id="{A1036D88-1469-E64C-B93A-D1D6A5623F98}"/>
              </a:ext>
            </a:extLst>
          </p:cNvPr>
          <p:cNvSpPr>
            <a:spLocks noChangeArrowheads="1"/>
          </p:cNvSpPr>
          <p:nvPr>
            <p:custDataLst>
              <p:tags r:id="rId6"/>
            </p:custDataLst>
          </p:nvPr>
        </p:nvSpPr>
        <p:spPr bwMode="auto">
          <a:xfrm>
            <a:off x="2557466" y="4678935"/>
            <a:ext cx="6540500" cy="1130300"/>
          </a:xfrm>
          <a:prstGeom prst="rect">
            <a:avLst/>
          </a:prstGeom>
          <a:solidFill>
            <a:schemeClr val="bg2"/>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memory</a:t>
            </a:r>
          </a:p>
        </p:txBody>
      </p:sp>
      <p:sp>
        <p:nvSpPr>
          <p:cNvPr id="19464" name="Line 8">
            <a:extLst>
              <a:ext uri="{FF2B5EF4-FFF2-40B4-BE49-F238E27FC236}">
                <a16:creationId xmlns:a16="http://schemas.microsoft.com/office/drawing/2014/main" id="{CDFFBBE8-B4F5-0B46-B17C-96916805E2EE}"/>
              </a:ext>
            </a:extLst>
          </p:cNvPr>
          <p:cNvSpPr>
            <a:spLocks noChangeShapeType="1"/>
          </p:cNvSpPr>
          <p:nvPr>
            <p:custDataLst>
              <p:tags r:id="rId7"/>
            </p:custDataLst>
          </p:nvPr>
        </p:nvSpPr>
        <p:spPr bwMode="auto">
          <a:xfrm>
            <a:off x="6324600" y="2057400"/>
            <a:ext cx="1447800" cy="0"/>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9465" name="Rectangle 9">
            <a:extLst>
              <a:ext uri="{FF2B5EF4-FFF2-40B4-BE49-F238E27FC236}">
                <a16:creationId xmlns:a16="http://schemas.microsoft.com/office/drawing/2014/main" id="{3CC8E4EC-0F24-4D49-B163-7AA8BE46A9C0}"/>
              </a:ext>
            </a:extLst>
          </p:cNvPr>
          <p:cNvSpPr>
            <a:spLocks noChangeArrowheads="1"/>
          </p:cNvSpPr>
          <p:nvPr>
            <p:custDataLst>
              <p:tags r:id="rId8"/>
            </p:custDataLst>
          </p:nvPr>
        </p:nvSpPr>
        <p:spPr bwMode="auto">
          <a:xfrm>
            <a:off x="8062913" y="1905000"/>
            <a:ext cx="1410644"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on-chip caches</a:t>
            </a:r>
          </a:p>
        </p:txBody>
      </p:sp>
      <p:sp>
        <p:nvSpPr>
          <p:cNvPr id="19466" name="Line 10">
            <a:extLst>
              <a:ext uri="{FF2B5EF4-FFF2-40B4-BE49-F238E27FC236}">
                <a16:creationId xmlns:a16="http://schemas.microsoft.com/office/drawing/2014/main" id="{C656322B-492A-9444-9261-36C255470B4F}"/>
              </a:ext>
            </a:extLst>
          </p:cNvPr>
          <p:cNvSpPr>
            <a:spLocks noChangeShapeType="1"/>
          </p:cNvSpPr>
          <p:nvPr>
            <p:custDataLst>
              <p:tags r:id="rId9"/>
            </p:custDataLst>
          </p:nvPr>
        </p:nvSpPr>
        <p:spPr bwMode="auto">
          <a:xfrm>
            <a:off x="7010400" y="2656112"/>
            <a:ext cx="838200" cy="0"/>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9467" name="Rectangle 11">
            <a:extLst>
              <a:ext uri="{FF2B5EF4-FFF2-40B4-BE49-F238E27FC236}">
                <a16:creationId xmlns:a16="http://schemas.microsoft.com/office/drawing/2014/main" id="{A4A46CB6-27AE-624C-AC33-A5881E96065E}"/>
              </a:ext>
            </a:extLst>
          </p:cNvPr>
          <p:cNvSpPr>
            <a:spLocks noChangeArrowheads="1"/>
          </p:cNvSpPr>
          <p:nvPr>
            <p:custDataLst>
              <p:tags r:id="rId10"/>
            </p:custDataLst>
          </p:nvPr>
        </p:nvSpPr>
        <p:spPr bwMode="auto">
          <a:xfrm>
            <a:off x="8139114" y="2503712"/>
            <a:ext cx="1362041"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off-chip cache</a:t>
            </a:r>
          </a:p>
        </p:txBody>
      </p:sp>
      <p:sp>
        <p:nvSpPr>
          <p:cNvPr id="19468" name="Line 12">
            <a:extLst>
              <a:ext uri="{FF2B5EF4-FFF2-40B4-BE49-F238E27FC236}">
                <a16:creationId xmlns:a16="http://schemas.microsoft.com/office/drawing/2014/main" id="{5182408F-D0C8-8243-9DEF-64206D618B73}"/>
              </a:ext>
            </a:extLst>
          </p:cNvPr>
          <p:cNvSpPr>
            <a:spLocks noChangeShapeType="1"/>
          </p:cNvSpPr>
          <p:nvPr>
            <p:custDataLst>
              <p:tags r:id="rId11"/>
            </p:custDataLst>
          </p:nvPr>
        </p:nvSpPr>
        <p:spPr bwMode="auto">
          <a:xfrm>
            <a:off x="7391400" y="3962396"/>
            <a:ext cx="838200" cy="0"/>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9469" name="Rectangle 13">
            <a:extLst>
              <a:ext uri="{FF2B5EF4-FFF2-40B4-BE49-F238E27FC236}">
                <a16:creationId xmlns:a16="http://schemas.microsoft.com/office/drawing/2014/main" id="{E823C5B2-EC1D-354E-9C78-9BE9F4284D40}"/>
              </a:ext>
            </a:extLst>
          </p:cNvPr>
          <p:cNvSpPr>
            <a:spLocks noChangeArrowheads="1"/>
          </p:cNvSpPr>
          <p:nvPr>
            <p:custDataLst>
              <p:tags r:id="rId12"/>
            </p:custDataLst>
          </p:nvPr>
        </p:nvSpPr>
        <p:spPr bwMode="auto">
          <a:xfrm>
            <a:off x="8520114" y="3809996"/>
            <a:ext cx="1332097"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main memory</a:t>
            </a:r>
          </a:p>
        </p:txBody>
      </p:sp>
      <p:sp>
        <p:nvSpPr>
          <p:cNvPr id="19470" name="Line 14">
            <a:extLst>
              <a:ext uri="{FF2B5EF4-FFF2-40B4-BE49-F238E27FC236}">
                <a16:creationId xmlns:a16="http://schemas.microsoft.com/office/drawing/2014/main" id="{E34D6211-5882-E24E-9B73-363D7C876288}"/>
              </a:ext>
            </a:extLst>
          </p:cNvPr>
          <p:cNvSpPr>
            <a:spLocks noChangeShapeType="1"/>
          </p:cNvSpPr>
          <p:nvPr>
            <p:custDataLst>
              <p:tags r:id="rId13"/>
            </p:custDataLst>
          </p:nvPr>
        </p:nvSpPr>
        <p:spPr bwMode="auto">
          <a:xfrm>
            <a:off x="9296400" y="5333996"/>
            <a:ext cx="457200" cy="0"/>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9471" name="Rectangle 15">
            <a:extLst>
              <a:ext uri="{FF2B5EF4-FFF2-40B4-BE49-F238E27FC236}">
                <a16:creationId xmlns:a16="http://schemas.microsoft.com/office/drawing/2014/main" id="{6CC5766C-E22F-E542-9307-BD66CD9B19C5}"/>
              </a:ext>
            </a:extLst>
          </p:cNvPr>
          <p:cNvSpPr>
            <a:spLocks noChangeArrowheads="1"/>
          </p:cNvSpPr>
          <p:nvPr>
            <p:custDataLst>
              <p:tags r:id="rId14"/>
            </p:custDataLst>
          </p:nvPr>
        </p:nvSpPr>
        <p:spPr bwMode="auto">
          <a:xfrm>
            <a:off x="9815514" y="5181596"/>
            <a:ext cx="52578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disk</a:t>
            </a:r>
          </a:p>
        </p:txBody>
      </p:sp>
      <p:sp>
        <p:nvSpPr>
          <p:cNvPr id="19472" name="Rectangle 16">
            <a:extLst>
              <a:ext uri="{FF2B5EF4-FFF2-40B4-BE49-F238E27FC236}">
                <a16:creationId xmlns:a16="http://schemas.microsoft.com/office/drawing/2014/main" id="{0E43A5DF-B6B1-7148-8186-9F50F1042BEB}"/>
              </a:ext>
            </a:extLst>
          </p:cNvPr>
          <p:cNvSpPr>
            <a:spLocks noChangeArrowheads="1"/>
          </p:cNvSpPr>
          <p:nvPr>
            <p:custDataLst>
              <p:tags r:id="rId15"/>
            </p:custDataLst>
          </p:nvPr>
        </p:nvSpPr>
        <p:spPr bwMode="auto">
          <a:xfrm>
            <a:off x="3787040" y="1149351"/>
            <a:ext cx="629982"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dirty="0">
                <a:solidFill>
                  <a:srgbClr val="FF0000"/>
                </a:solidFill>
              </a:rPr>
              <a:t>small</a:t>
            </a:r>
          </a:p>
        </p:txBody>
      </p:sp>
      <p:sp>
        <p:nvSpPr>
          <p:cNvPr id="19473" name="Rectangle 17">
            <a:extLst>
              <a:ext uri="{FF2B5EF4-FFF2-40B4-BE49-F238E27FC236}">
                <a16:creationId xmlns:a16="http://schemas.microsoft.com/office/drawing/2014/main" id="{13625199-F391-4A4B-8C8F-4DFD9639AA39}"/>
              </a:ext>
            </a:extLst>
          </p:cNvPr>
          <p:cNvSpPr>
            <a:spLocks noChangeArrowheads="1"/>
          </p:cNvSpPr>
          <p:nvPr>
            <p:custDataLst>
              <p:tags r:id="rId16"/>
            </p:custDataLst>
          </p:nvPr>
        </p:nvSpPr>
        <p:spPr bwMode="auto">
          <a:xfrm>
            <a:off x="3328897" y="1453061"/>
            <a:ext cx="1434689"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dirty="0">
                <a:solidFill>
                  <a:srgbClr val="FF0000"/>
                </a:solidFill>
              </a:rPr>
              <a:t>expensive $/bit</a:t>
            </a:r>
          </a:p>
        </p:txBody>
      </p:sp>
      <p:sp>
        <p:nvSpPr>
          <p:cNvPr id="19474" name="Rectangle 18">
            <a:extLst>
              <a:ext uri="{FF2B5EF4-FFF2-40B4-BE49-F238E27FC236}">
                <a16:creationId xmlns:a16="http://schemas.microsoft.com/office/drawing/2014/main" id="{963E262F-90F4-1641-B733-BCD890CE51EA}"/>
              </a:ext>
            </a:extLst>
          </p:cNvPr>
          <p:cNvSpPr>
            <a:spLocks noChangeArrowheads="1"/>
          </p:cNvSpPr>
          <p:nvPr>
            <p:custDataLst>
              <p:tags r:id="rId17"/>
            </p:custDataLst>
          </p:nvPr>
        </p:nvSpPr>
        <p:spPr bwMode="auto">
          <a:xfrm>
            <a:off x="1366727" y="5101331"/>
            <a:ext cx="1091647"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dirty="0">
                <a:solidFill>
                  <a:srgbClr val="009900"/>
                </a:solidFill>
              </a:rPr>
              <a:t>cheap $/bit</a:t>
            </a:r>
          </a:p>
        </p:txBody>
      </p:sp>
      <p:sp>
        <p:nvSpPr>
          <p:cNvPr id="19475" name="Rectangle 19">
            <a:extLst>
              <a:ext uri="{FF2B5EF4-FFF2-40B4-BE49-F238E27FC236}">
                <a16:creationId xmlns:a16="http://schemas.microsoft.com/office/drawing/2014/main" id="{B1117ACD-A611-6F40-A350-4BAA1D9F5FF0}"/>
              </a:ext>
            </a:extLst>
          </p:cNvPr>
          <p:cNvSpPr>
            <a:spLocks noChangeArrowheads="1"/>
          </p:cNvSpPr>
          <p:nvPr>
            <p:custDataLst>
              <p:tags r:id="rId18"/>
            </p:custDataLst>
          </p:nvPr>
        </p:nvSpPr>
        <p:spPr bwMode="auto">
          <a:xfrm>
            <a:off x="1595327" y="4720331"/>
            <a:ext cx="44563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009900"/>
                </a:solidFill>
              </a:rPr>
              <a:t>big</a:t>
            </a:r>
          </a:p>
        </p:txBody>
      </p:sp>
      <p:sp>
        <p:nvSpPr>
          <p:cNvPr id="19476" name="Rectangle 20">
            <a:extLst>
              <a:ext uri="{FF2B5EF4-FFF2-40B4-BE49-F238E27FC236}">
                <a16:creationId xmlns:a16="http://schemas.microsoft.com/office/drawing/2014/main" id="{4E4673D6-5D98-6F43-8C33-02053966E820}"/>
              </a:ext>
            </a:extLst>
          </p:cNvPr>
          <p:cNvSpPr>
            <a:spLocks noChangeArrowheads="1"/>
          </p:cNvSpPr>
          <p:nvPr>
            <p:custDataLst>
              <p:tags r:id="rId19"/>
            </p:custDataLst>
          </p:nvPr>
        </p:nvSpPr>
        <p:spPr bwMode="auto">
          <a:xfrm>
            <a:off x="3459219" y="5930930"/>
            <a:ext cx="5273561" cy="45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Pct val="100000"/>
              <a:buNone/>
            </a:pPr>
            <a:r>
              <a:rPr lang="en-US" altLang="en-US" i="1" dirty="0">
                <a:solidFill>
                  <a:srgbClr val="7030A0"/>
                </a:solidFill>
                <a:latin typeface="Seravek" panose="020B0503040000020004" pitchFamily="34" charset="0"/>
              </a:rPr>
              <a:t>so then where is my program and data??</a:t>
            </a:r>
          </a:p>
        </p:txBody>
      </p:sp>
      <p:sp>
        <p:nvSpPr>
          <p:cNvPr id="19477" name="Rectangle 21">
            <a:extLst>
              <a:ext uri="{FF2B5EF4-FFF2-40B4-BE49-F238E27FC236}">
                <a16:creationId xmlns:a16="http://schemas.microsoft.com/office/drawing/2014/main" id="{1B17FCE9-6E8D-B94A-83BC-91724DC1B611}"/>
              </a:ext>
            </a:extLst>
          </p:cNvPr>
          <p:cNvSpPr>
            <a:spLocks noChangeArrowheads="1"/>
          </p:cNvSpPr>
          <p:nvPr>
            <p:custDataLst>
              <p:tags r:id="rId20"/>
            </p:custDataLst>
          </p:nvPr>
        </p:nvSpPr>
        <p:spPr bwMode="auto">
          <a:xfrm>
            <a:off x="3810000" y="1800225"/>
            <a:ext cx="480902"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009900"/>
                </a:solidFill>
              </a:rPr>
              <a:t>fast</a:t>
            </a:r>
          </a:p>
        </p:txBody>
      </p:sp>
      <p:sp>
        <p:nvSpPr>
          <p:cNvPr id="19478" name="Rectangle 22">
            <a:extLst>
              <a:ext uri="{FF2B5EF4-FFF2-40B4-BE49-F238E27FC236}">
                <a16:creationId xmlns:a16="http://schemas.microsoft.com/office/drawing/2014/main" id="{FF5DD263-2C23-E24D-9C8C-E99CCEFF796B}"/>
              </a:ext>
            </a:extLst>
          </p:cNvPr>
          <p:cNvSpPr>
            <a:spLocks noChangeArrowheads="1"/>
          </p:cNvSpPr>
          <p:nvPr>
            <p:custDataLst>
              <p:tags r:id="rId21"/>
            </p:custDataLst>
          </p:nvPr>
        </p:nvSpPr>
        <p:spPr bwMode="auto">
          <a:xfrm>
            <a:off x="1609615" y="5406131"/>
            <a:ext cx="570670"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dirty="0">
                <a:solidFill>
                  <a:srgbClr val="FF0000"/>
                </a:solidFill>
              </a:rPr>
              <a:t>slow</a:t>
            </a:r>
          </a:p>
        </p:txBody>
      </p:sp>
      <p:sp>
        <p:nvSpPr>
          <p:cNvPr id="19479" name="Rectangle 4">
            <a:extLst>
              <a:ext uri="{FF2B5EF4-FFF2-40B4-BE49-F238E27FC236}">
                <a16:creationId xmlns:a16="http://schemas.microsoft.com/office/drawing/2014/main" id="{F2409F06-B71B-934B-A207-97D1A6224D3E}"/>
              </a:ext>
            </a:extLst>
          </p:cNvPr>
          <p:cNvSpPr>
            <a:spLocks noChangeArrowheads="1"/>
          </p:cNvSpPr>
          <p:nvPr>
            <p:custDataLst>
              <p:tags r:id="rId22"/>
            </p:custDataLst>
          </p:nvPr>
        </p:nvSpPr>
        <p:spPr bwMode="auto">
          <a:xfrm>
            <a:off x="5187951" y="1835152"/>
            <a:ext cx="1268413" cy="403225"/>
          </a:xfrm>
          <a:prstGeom prst="rect">
            <a:avLst/>
          </a:prstGeom>
          <a:solidFill>
            <a:schemeClr val="bg2"/>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dirty="0">
                <a:solidFill>
                  <a:srgbClr val="1F497D"/>
                </a:solidFill>
              </a:rPr>
              <a:t>memory</a:t>
            </a:r>
          </a:p>
        </p:txBody>
      </p:sp>
    </p:spTree>
    <p:extLst>
      <p:ext uri="{BB962C8B-B14F-4D97-AF65-F5344CB8AC3E}">
        <p14:creationId xmlns:p14="http://schemas.microsoft.com/office/powerpoint/2010/main" val="3440639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Loop Distribution</a:t>
            </a:r>
          </a:p>
        </p:txBody>
      </p:sp>
      <p:sp>
        <p:nvSpPr>
          <p:cNvPr id="3" name="Content Placeholder 2"/>
          <p:cNvSpPr>
            <a:spLocks noGrp="1"/>
          </p:cNvSpPr>
          <p:nvPr>
            <p:ph idx="1"/>
          </p:nvPr>
        </p:nvSpPr>
        <p:spPr>
          <a:xfrm>
            <a:off x="838200" y="1355559"/>
            <a:ext cx="10515600" cy="833460"/>
          </a:xfrm>
        </p:spPr>
        <p:txBody>
          <a:bodyPr/>
          <a:lstStyle/>
          <a:p>
            <a:r>
              <a:rPr lang="en-US" dirty="0"/>
              <a:t>It is opposite of loop fusion</a:t>
            </a:r>
          </a:p>
        </p:txBody>
      </p:sp>
      <p:sp>
        <p:nvSpPr>
          <p:cNvPr id="4" name="Text Box 4"/>
          <p:cNvSpPr txBox="1">
            <a:spLocks noChangeArrowheads="1"/>
          </p:cNvSpPr>
          <p:nvPr/>
        </p:nvSpPr>
        <p:spPr bwMode="auto">
          <a:xfrm>
            <a:off x="7772808" y="2291258"/>
            <a:ext cx="3108543" cy="1692771"/>
          </a:xfrm>
          <a:prstGeom prst="rect">
            <a:avLst/>
          </a:prstGeom>
          <a:noFill/>
          <a:ln w="12700">
            <a:solidFill>
              <a:schemeClr val="tx1"/>
            </a:solidFill>
            <a:miter lim="800000"/>
            <a:headEnd/>
            <a:tailEnd/>
          </a:ln>
          <a:effectLst/>
        </p:spPr>
        <p:txBody>
          <a:bodyPr wrap="none" anchor="ctr">
            <a:spAutoFit/>
          </a:bodyPr>
          <a:lstStyle/>
          <a:p>
            <a:pPr algn="l"/>
            <a:r>
              <a:rPr lang="en-GB" sz="2400" i="1" dirty="0"/>
              <a:t>Distributed loops:</a:t>
            </a:r>
            <a:endParaRPr lang="en-GB" sz="2000" dirty="0">
              <a:latin typeface="Courier New" pitchFamily="49" charset="0"/>
            </a:endParaRPr>
          </a:p>
          <a:p>
            <a:pPr algn="l"/>
            <a:r>
              <a:rPr lang="en-GB" sz="2000" dirty="0">
                <a:latin typeface="Courier New" pitchFamily="49" charset="0"/>
              </a:rPr>
              <a:t>for(</a:t>
            </a:r>
            <a:r>
              <a:rPr lang="en-GB" sz="2000" dirty="0" err="1">
                <a:latin typeface="Courier New" pitchFamily="49" charset="0"/>
              </a:rPr>
              <a:t>i</a:t>
            </a:r>
            <a:r>
              <a:rPr lang="en-GB" sz="2000" dirty="0">
                <a:latin typeface="Courier New" pitchFamily="49" charset="0"/>
              </a:rPr>
              <a:t>=0; </a:t>
            </a:r>
            <a:r>
              <a:rPr lang="en-GB" sz="2000" dirty="0" err="1">
                <a:latin typeface="Courier New" pitchFamily="49" charset="0"/>
              </a:rPr>
              <a:t>i</a:t>
            </a:r>
            <a:r>
              <a:rPr lang="en-GB" sz="2000" dirty="0">
                <a:latin typeface="Courier New" pitchFamily="49" charset="0"/>
              </a:rPr>
              <a:t>&lt;N; </a:t>
            </a:r>
            <a:r>
              <a:rPr lang="en-GB" sz="2000" dirty="0" err="1">
                <a:latin typeface="Courier New" pitchFamily="49" charset="0"/>
              </a:rPr>
              <a:t>i</a:t>
            </a:r>
            <a:r>
              <a:rPr lang="en-GB" sz="2000" dirty="0">
                <a:latin typeface="Courier New" pitchFamily="49" charset="0"/>
              </a:rPr>
              <a:t>++)</a:t>
            </a:r>
          </a:p>
          <a:p>
            <a:pPr algn="l"/>
            <a:r>
              <a:rPr lang="en-GB" sz="2000" dirty="0">
                <a:latin typeface="Courier New" pitchFamily="49" charset="0"/>
              </a:rPr>
              <a:t>   a[</a:t>
            </a:r>
            <a:r>
              <a:rPr lang="en-GB" sz="2000" dirty="0" err="1">
                <a:latin typeface="Courier New" pitchFamily="49" charset="0"/>
              </a:rPr>
              <a:t>i</a:t>
            </a:r>
            <a:r>
              <a:rPr lang="en-GB" sz="2000" dirty="0">
                <a:latin typeface="Courier New" pitchFamily="49" charset="0"/>
              </a:rPr>
              <a:t>] = b[</a:t>
            </a:r>
            <a:r>
              <a:rPr lang="en-GB" sz="2000" dirty="0" err="1">
                <a:latin typeface="Courier New" pitchFamily="49" charset="0"/>
              </a:rPr>
              <a:t>i</a:t>
            </a:r>
            <a:r>
              <a:rPr lang="en-GB" sz="2000" dirty="0">
                <a:latin typeface="Courier New" pitchFamily="49" charset="0"/>
              </a:rPr>
              <a:t>] + 10</a:t>
            </a:r>
          </a:p>
          <a:p>
            <a:pPr algn="l"/>
            <a:r>
              <a:rPr lang="en-GB" sz="2000" dirty="0">
                <a:latin typeface="Courier New" pitchFamily="49" charset="0"/>
              </a:rPr>
              <a:t>for(</a:t>
            </a:r>
            <a:r>
              <a:rPr lang="en-GB" sz="2000" dirty="0" err="1">
                <a:latin typeface="Courier New" pitchFamily="49" charset="0"/>
              </a:rPr>
              <a:t>i</a:t>
            </a:r>
            <a:r>
              <a:rPr lang="en-GB" sz="2000" dirty="0">
                <a:latin typeface="Courier New" pitchFamily="49" charset="0"/>
              </a:rPr>
              <a:t>=0; </a:t>
            </a:r>
            <a:r>
              <a:rPr lang="en-GB" sz="2000" dirty="0" err="1">
                <a:latin typeface="Courier New" pitchFamily="49" charset="0"/>
              </a:rPr>
              <a:t>i</a:t>
            </a:r>
            <a:r>
              <a:rPr lang="en-GB" sz="2000" dirty="0">
                <a:latin typeface="Courier New" pitchFamily="49" charset="0"/>
              </a:rPr>
              <a:t>&lt;N; </a:t>
            </a:r>
            <a:r>
              <a:rPr lang="en-GB" sz="2000" dirty="0" err="1">
                <a:latin typeface="Courier New" pitchFamily="49" charset="0"/>
              </a:rPr>
              <a:t>i</a:t>
            </a:r>
            <a:r>
              <a:rPr lang="en-GB" sz="2000" dirty="0">
                <a:latin typeface="Courier New" pitchFamily="49" charset="0"/>
              </a:rPr>
              <a:t>++)</a:t>
            </a:r>
          </a:p>
          <a:p>
            <a:pPr algn="l"/>
            <a:r>
              <a:rPr lang="en-GB" sz="2000" dirty="0">
                <a:latin typeface="Courier New" pitchFamily="49" charset="0"/>
              </a:rPr>
              <a:t>   c[</a:t>
            </a:r>
            <a:r>
              <a:rPr lang="en-GB" sz="2000" dirty="0" err="1">
                <a:latin typeface="Courier New" pitchFamily="49" charset="0"/>
              </a:rPr>
              <a:t>i</a:t>
            </a:r>
            <a:r>
              <a:rPr lang="en-GB" sz="2000" dirty="0">
                <a:latin typeface="Courier New" pitchFamily="49" charset="0"/>
              </a:rPr>
              <a:t>] = a[</a:t>
            </a:r>
            <a:r>
              <a:rPr lang="en-GB" sz="2000" dirty="0" err="1">
                <a:latin typeface="Courier New" pitchFamily="49" charset="0"/>
              </a:rPr>
              <a:t>i</a:t>
            </a:r>
            <a:r>
              <a:rPr lang="en-GB" sz="2000" dirty="0">
                <a:latin typeface="Courier New" pitchFamily="49" charset="0"/>
              </a:rPr>
              <a:t>]*2</a:t>
            </a:r>
          </a:p>
        </p:txBody>
      </p:sp>
      <p:sp>
        <p:nvSpPr>
          <p:cNvPr id="5" name="Text Box 5"/>
          <p:cNvSpPr txBox="1">
            <a:spLocks noChangeArrowheads="1"/>
          </p:cNvSpPr>
          <p:nvPr/>
        </p:nvSpPr>
        <p:spPr bwMode="auto">
          <a:xfrm>
            <a:off x="992766" y="2348305"/>
            <a:ext cx="3108543" cy="1692771"/>
          </a:xfrm>
          <a:prstGeom prst="rect">
            <a:avLst/>
          </a:prstGeom>
          <a:noFill/>
          <a:ln w="12700">
            <a:solidFill>
              <a:schemeClr val="tx1"/>
            </a:solidFill>
            <a:miter lim="800000"/>
            <a:headEnd/>
            <a:tailEnd/>
          </a:ln>
          <a:effectLst/>
        </p:spPr>
        <p:txBody>
          <a:bodyPr wrap="none" anchor="ctr">
            <a:spAutoFit/>
          </a:bodyPr>
          <a:lstStyle/>
          <a:p>
            <a:pPr algn="l"/>
            <a:r>
              <a:rPr lang="en-GB" sz="2400" i="1" dirty="0"/>
              <a:t>Original loops:</a:t>
            </a:r>
            <a:endParaRPr lang="en-GB" sz="2000" dirty="0">
              <a:latin typeface="Courier New" pitchFamily="49" charset="0"/>
            </a:endParaRPr>
          </a:p>
          <a:p>
            <a:pPr algn="l"/>
            <a:r>
              <a:rPr lang="en-GB" sz="2000" dirty="0">
                <a:latin typeface="Courier New" pitchFamily="49" charset="0"/>
              </a:rPr>
              <a:t>for(</a:t>
            </a:r>
            <a:r>
              <a:rPr lang="en-GB" sz="2000" dirty="0" err="1">
                <a:latin typeface="Courier New" pitchFamily="49" charset="0"/>
              </a:rPr>
              <a:t>i</a:t>
            </a:r>
            <a:r>
              <a:rPr lang="en-GB" sz="2000" dirty="0">
                <a:latin typeface="Courier New" pitchFamily="49" charset="0"/>
              </a:rPr>
              <a:t>=0; </a:t>
            </a:r>
            <a:r>
              <a:rPr lang="en-GB" sz="2000" dirty="0" err="1">
                <a:latin typeface="Courier New" pitchFamily="49" charset="0"/>
              </a:rPr>
              <a:t>i</a:t>
            </a:r>
            <a:r>
              <a:rPr lang="en-GB" sz="2000" dirty="0">
                <a:latin typeface="Courier New" pitchFamily="49" charset="0"/>
              </a:rPr>
              <a:t>&lt;N; </a:t>
            </a:r>
            <a:r>
              <a:rPr lang="en-GB" sz="2000" dirty="0" err="1">
                <a:latin typeface="Courier New" pitchFamily="49" charset="0"/>
              </a:rPr>
              <a:t>i</a:t>
            </a:r>
            <a:r>
              <a:rPr lang="en-GB" sz="2000" dirty="0">
                <a:latin typeface="Courier New" pitchFamily="49" charset="0"/>
              </a:rPr>
              <a:t>++){</a:t>
            </a:r>
          </a:p>
          <a:p>
            <a:pPr algn="l"/>
            <a:r>
              <a:rPr lang="en-GB" sz="2000" dirty="0">
                <a:latin typeface="Courier New" pitchFamily="49" charset="0"/>
              </a:rPr>
              <a:t>   a[</a:t>
            </a:r>
            <a:r>
              <a:rPr lang="en-GB" sz="2000" dirty="0" err="1">
                <a:latin typeface="Courier New" pitchFamily="49" charset="0"/>
              </a:rPr>
              <a:t>i</a:t>
            </a:r>
            <a:r>
              <a:rPr lang="en-GB" sz="2000" dirty="0">
                <a:latin typeface="Courier New" pitchFamily="49" charset="0"/>
              </a:rPr>
              <a:t>] = b[</a:t>
            </a:r>
            <a:r>
              <a:rPr lang="en-GB" sz="2000" dirty="0" err="1">
                <a:latin typeface="Courier New" pitchFamily="49" charset="0"/>
              </a:rPr>
              <a:t>i</a:t>
            </a:r>
            <a:r>
              <a:rPr lang="en-GB" sz="2000" dirty="0">
                <a:latin typeface="Courier New" pitchFamily="49" charset="0"/>
              </a:rPr>
              <a:t>] + 10</a:t>
            </a:r>
          </a:p>
          <a:p>
            <a:pPr algn="l"/>
            <a:r>
              <a:rPr lang="en-GB" sz="2000" dirty="0">
                <a:latin typeface="Courier New" pitchFamily="49" charset="0"/>
              </a:rPr>
              <a:t>   c[</a:t>
            </a:r>
            <a:r>
              <a:rPr lang="en-GB" sz="2000" dirty="0" err="1">
                <a:latin typeface="Courier New" pitchFamily="49" charset="0"/>
              </a:rPr>
              <a:t>i</a:t>
            </a:r>
            <a:r>
              <a:rPr lang="en-GB" sz="2000" dirty="0">
                <a:latin typeface="Courier New" pitchFamily="49" charset="0"/>
              </a:rPr>
              <a:t>] = a[</a:t>
            </a:r>
            <a:r>
              <a:rPr lang="en-GB" sz="2000" dirty="0" err="1">
                <a:latin typeface="Courier New" pitchFamily="49" charset="0"/>
              </a:rPr>
              <a:t>i</a:t>
            </a:r>
            <a:r>
              <a:rPr lang="en-GB" sz="2000" dirty="0">
                <a:latin typeface="Courier New" pitchFamily="49" charset="0"/>
              </a:rPr>
              <a:t>]*2</a:t>
            </a:r>
          </a:p>
          <a:p>
            <a:pPr algn="l"/>
            <a:r>
              <a:rPr lang="en-GB" sz="2000" dirty="0">
                <a:latin typeface="Courier New" pitchFamily="49" charset="0"/>
              </a:rPr>
              <a:t>}</a:t>
            </a:r>
          </a:p>
        </p:txBody>
      </p:sp>
      <p:sp>
        <p:nvSpPr>
          <p:cNvPr id="6" name="Right Arrow 5"/>
          <p:cNvSpPr/>
          <p:nvPr/>
        </p:nvSpPr>
        <p:spPr>
          <a:xfrm>
            <a:off x="5008989" y="2808072"/>
            <a:ext cx="1850315" cy="978946"/>
          </a:xfrm>
          <a:prstGeom prs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 name="Content Placeholder 2"/>
          <p:cNvSpPr txBox="1">
            <a:spLocks/>
          </p:cNvSpPr>
          <p:nvPr/>
        </p:nvSpPr>
        <p:spPr>
          <a:xfrm>
            <a:off x="949036" y="4916177"/>
            <a:ext cx="10515600" cy="833460"/>
          </a:xfrm>
          <a:prstGeom prst="rect">
            <a:avLst/>
          </a:prstGeom>
        </p:spPr>
        <p:txBody>
          <a:bodyPr vert="horz" lIns="91440" tIns="45720" rIns="91440" bIns="45720" rtlCol="0">
            <a:normAutofit fontScale="925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It can</a:t>
            </a:r>
            <a:r>
              <a:rPr kumimoji="0" lang="en-US" sz="2800" b="0" i="0" u="none" strike="noStrike" kern="1200" cap="none" spc="0" normalizeH="0" noProof="0" dirty="0">
                <a:ln>
                  <a:noFill/>
                </a:ln>
                <a:solidFill>
                  <a:schemeClr val="tx1"/>
                </a:solidFill>
                <a:effectLst/>
                <a:uLnTx/>
                <a:uFillTx/>
                <a:latin typeface="+mn-lt"/>
                <a:ea typeface="+mn-ea"/>
                <a:cs typeface="+mn-cs"/>
              </a:rPr>
              <a:t> improve locality </a:t>
            </a:r>
            <a:r>
              <a:rPr lang="en-US" sz="2800" dirty="0"/>
              <a:t>in multi-core processing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t>It can improve hardware prefetch by separating different data streams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Slide Number Placeholder 7"/>
          <p:cNvSpPr>
            <a:spLocks noGrp="1"/>
          </p:cNvSpPr>
          <p:nvPr>
            <p:ph type="sldNum" sz="quarter" idx="12"/>
          </p:nvPr>
        </p:nvSpPr>
        <p:spPr/>
        <p:txBody>
          <a:bodyPr/>
          <a:lstStyle/>
          <a:p>
            <a:fld id="{57733F94-BD4E-45B7-8984-807B972C88CC}" type="slidenum">
              <a:rPr lang="en-US" smtClean="0"/>
              <a:pPr/>
              <a:t>110</a:t>
            </a:fld>
            <a:endParaRPr lang="en-US"/>
          </a:p>
        </p:txBody>
      </p:sp>
      <mc:AlternateContent xmlns:mc="http://schemas.openxmlformats.org/markup-compatibility/2006" xmlns:p14="http://schemas.microsoft.com/office/powerpoint/2010/main">
        <mc:Choice Requires="p14">
          <p:contentPart p14:bwMode="auto" r:id="rId2">
            <p14:nvContentPartPr>
              <p14:cNvPr id="9" name="Ink 8">
                <a:extLst>
                  <a:ext uri="{FF2B5EF4-FFF2-40B4-BE49-F238E27FC236}">
                    <a16:creationId xmlns:a16="http://schemas.microsoft.com/office/drawing/2014/main" id="{B3112EFB-C8BC-4446-9B0D-4AC44A68D648}"/>
                  </a:ext>
                </a:extLst>
              </p14:cNvPr>
              <p14:cNvContentPartPr/>
              <p14:nvPr/>
            </p14:nvContentPartPr>
            <p14:xfrm>
              <a:off x="3848040" y="1542960"/>
              <a:ext cx="4699440" cy="3746880"/>
            </p14:xfrm>
          </p:contentPart>
        </mc:Choice>
        <mc:Fallback xmlns="">
          <p:pic>
            <p:nvPicPr>
              <p:cNvPr id="9" name="Ink 8">
                <a:extLst>
                  <a:ext uri="{FF2B5EF4-FFF2-40B4-BE49-F238E27FC236}">
                    <a16:creationId xmlns:a16="http://schemas.microsoft.com/office/drawing/2014/main" id="{B3112EFB-C8BC-4446-9B0D-4AC44A68D648}"/>
                  </a:ext>
                </a:extLst>
              </p:cNvPr>
              <p:cNvPicPr/>
              <p:nvPr/>
            </p:nvPicPr>
            <p:blipFill>
              <a:blip r:embed="rId3"/>
              <a:stretch>
                <a:fillRect/>
              </a:stretch>
            </p:blipFill>
            <p:spPr>
              <a:xfrm>
                <a:off x="3838680" y="1533600"/>
                <a:ext cx="4718160" cy="3765600"/>
              </a:xfrm>
              <a:prstGeom prst="rect">
                <a:avLst/>
              </a:prstGeom>
            </p:spPr>
          </p:pic>
        </mc:Fallback>
      </mc:AlternateContent>
    </p:spTree>
    <p:extLst>
      <p:ext uri="{BB962C8B-B14F-4D97-AF65-F5344CB8AC3E}">
        <p14:creationId xmlns:p14="http://schemas.microsoft.com/office/powerpoint/2010/main" val="18711769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Loop Invariant Computations </a:t>
            </a:r>
          </a:p>
        </p:txBody>
      </p:sp>
      <p:sp>
        <p:nvSpPr>
          <p:cNvPr id="3" name="Content Placeholder 2"/>
          <p:cNvSpPr>
            <a:spLocks noGrp="1"/>
          </p:cNvSpPr>
          <p:nvPr>
            <p:ph idx="1"/>
          </p:nvPr>
        </p:nvSpPr>
        <p:spPr/>
        <p:txBody>
          <a:bodyPr/>
          <a:lstStyle/>
          <a:p>
            <a:r>
              <a:rPr lang="en-US" dirty="0"/>
              <a:t>Calculations that do not change between loop iterations</a:t>
            </a:r>
          </a:p>
          <a:p>
            <a:r>
              <a:rPr lang="en-US" dirty="0"/>
              <a:t>Can be moved outside a loop</a:t>
            </a:r>
          </a:p>
        </p:txBody>
      </p:sp>
      <p:sp>
        <p:nvSpPr>
          <p:cNvPr id="4" name="Text Box 4"/>
          <p:cNvSpPr txBox="1">
            <a:spLocks noChangeArrowheads="1"/>
          </p:cNvSpPr>
          <p:nvPr/>
        </p:nvSpPr>
        <p:spPr bwMode="auto">
          <a:xfrm>
            <a:off x="499171" y="3444161"/>
            <a:ext cx="4801314" cy="1077218"/>
          </a:xfrm>
          <a:prstGeom prst="rect">
            <a:avLst/>
          </a:prstGeom>
          <a:noFill/>
          <a:ln w="12700">
            <a:solidFill>
              <a:schemeClr val="tx1"/>
            </a:solidFill>
            <a:miter lim="800000"/>
            <a:headEnd/>
            <a:tailEnd/>
          </a:ln>
          <a:effectLst/>
        </p:spPr>
        <p:txBody>
          <a:bodyPr wrap="none" anchor="ctr">
            <a:spAutoFit/>
          </a:bodyPr>
          <a:lstStyle/>
          <a:p>
            <a:pPr algn="l"/>
            <a:r>
              <a:rPr lang="en-GB" sz="2400" i="1" dirty="0"/>
              <a:t>Original loop:</a:t>
            </a:r>
            <a:endParaRPr lang="en-GB" sz="2000" dirty="0">
              <a:latin typeface="Courier New" pitchFamily="49" charset="0"/>
            </a:endParaRPr>
          </a:p>
          <a:p>
            <a:pPr algn="l"/>
            <a:r>
              <a:rPr lang="en-GB" sz="2000" dirty="0">
                <a:latin typeface="Courier New" pitchFamily="49" charset="0"/>
              </a:rPr>
              <a:t>for(</a:t>
            </a:r>
            <a:r>
              <a:rPr lang="en-GB" sz="2000" dirty="0" err="1">
                <a:latin typeface="Courier New" pitchFamily="49" charset="0"/>
              </a:rPr>
              <a:t>i</a:t>
            </a:r>
            <a:r>
              <a:rPr lang="en-GB" sz="2000" dirty="0">
                <a:latin typeface="Courier New" pitchFamily="49" charset="0"/>
              </a:rPr>
              <a:t>=0; </a:t>
            </a:r>
            <a:r>
              <a:rPr lang="en-GB" sz="2000" dirty="0" err="1">
                <a:latin typeface="Courier New" pitchFamily="49" charset="0"/>
              </a:rPr>
              <a:t>i</a:t>
            </a:r>
            <a:r>
              <a:rPr lang="en-GB" sz="2000" dirty="0">
                <a:latin typeface="Courier New" pitchFamily="49" charset="0"/>
              </a:rPr>
              <a:t>&lt;N; </a:t>
            </a:r>
            <a:r>
              <a:rPr lang="en-GB" sz="2000" dirty="0" err="1">
                <a:latin typeface="Courier New" pitchFamily="49" charset="0"/>
              </a:rPr>
              <a:t>i</a:t>
            </a:r>
            <a:r>
              <a:rPr lang="en-GB" sz="2000" dirty="0">
                <a:latin typeface="Courier New" pitchFamily="49" charset="0"/>
              </a:rPr>
              <a:t>++)</a:t>
            </a:r>
          </a:p>
          <a:p>
            <a:pPr algn="l"/>
            <a:r>
              <a:rPr lang="en-GB" sz="2000" dirty="0">
                <a:latin typeface="Courier New" pitchFamily="49" charset="0"/>
              </a:rPr>
              <a:t>   a[</a:t>
            </a:r>
            <a:r>
              <a:rPr lang="en-GB" sz="2000" dirty="0" err="1">
                <a:latin typeface="Courier New" pitchFamily="49" charset="0"/>
              </a:rPr>
              <a:t>i</a:t>
            </a:r>
            <a:r>
              <a:rPr lang="en-GB" sz="2000" dirty="0">
                <a:latin typeface="Courier New" pitchFamily="49" charset="0"/>
              </a:rPr>
              <a:t>] = </a:t>
            </a:r>
            <a:r>
              <a:rPr lang="en-GB" sz="2000" dirty="0" err="1">
                <a:latin typeface="Courier New" pitchFamily="49" charset="0"/>
              </a:rPr>
              <a:t>i</a:t>
            </a:r>
            <a:r>
              <a:rPr lang="en-GB" sz="2000" dirty="0">
                <a:latin typeface="Courier New" pitchFamily="49" charset="0"/>
              </a:rPr>
              <a:t>* (SOME_NUMBER/100)</a:t>
            </a:r>
          </a:p>
        </p:txBody>
      </p:sp>
      <p:sp>
        <p:nvSpPr>
          <p:cNvPr id="5" name="Text Box 4"/>
          <p:cNvSpPr txBox="1">
            <a:spLocks noChangeArrowheads="1"/>
          </p:cNvSpPr>
          <p:nvPr/>
        </p:nvSpPr>
        <p:spPr bwMode="auto">
          <a:xfrm>
            <a:off x="6789135" y="3402598"/>
            <a:ext cx="3416320" cy="1077218"/>
          </a:xfrm>
          <a:prstGeom prst="rect">
            <a:avLst/>
          </a:prstGeom>
          <a:noFill/>
          <a:ln w="12700">
            <a:solidFill>
              <a:schemeClr val="tx1"/>
            </a:solidFill>
            <a:miter lim="800000"/>
            <a:headEnd/>
            <a:tailEnd/>
          </a:ln>
          <a:effectLst/>
        </p:spPr>
        <p:txBody>
          <a:bodyPr wrap="none" anchor="ctr">
            <a:spAutoFit/>
          </a:bodyPr>
          <a:lstStyle/>
          <a:p>
            <a:pPr algn="l"/>
            <a:r>
              <a:rPr lang="en-GB" sz="2400" i="1" dirty="0"/>
              <a:t>Transformed loop:</a:t>
            </a:r>
            <a:endParaRPr lang="en-GB" sz="2000" dirty="0">
              <a:latin typeface="Courier New" pitchFamily="49" charset="0"/>
            </a:endParaRPr>
          </a:p>
          <a:p>
            <a:pPr algn="l"/>
            <a:r>
              <a:rPr lang="en-GB" sz="2000" dirty="0">
                <a:latin typeface="Courier New" pitchFamily="49" charset="0"/>
              </a:rPr>
              <a:t>for(</a:t>
            </a:r>
            <a:r>
              <a:rPr lang="en-GB" sz="2000" dirty="0" err="1">
                <a:latin typeface="Courier New" pitchFamily="49" charset="0"/>
              </a:rPr>
              <a:t>i</a:t>
            </a:r>
            <a:r>
              <a:rPr lang="en-GB" sz="2000" dirty="0">
                <a:latin typeface="Courier New" pitchFamily="49" charset="0"/>
              </a:rPr>
              <a:t>=0; </a:t>
            </a:r>
            <a:r>
              <a:rPr lang="en-GB" sz="2000" dirty="0" err="1">
                <a:latin typeface="Courier New" pitchFamily="49" charset="0"/>
              </a:rPr>
              <a:t>i</a:t>
            </a:r>
            <a:r>
              <a:rPr lang="en-GB" sz="2000" dirty="0">
                <a:latin typeface="Courier New" pitchFamily="49" charset="0"/>
              </a:rPr>
              <a:t>&lt;N; </a:t>
            </a:r>
            <a:r>
              <a:rPr lang="en-GB" sz="2000" dirty="0" err="1">
                <a:latin typeface="Courier New" pitchFamily="49" charset="0"/>
              </a:rPr>
              <a:t>i</a:t>
            </a:r>
            <a:r>
              <a:rPr lang="en-GB" sz="2000" dirty="0">
                <a:latin typeface="Courier New" pitchFamily="49" charset="0"/>
              </a:rPr>
              <a:t>++)</a:t>
            </a:r>
          </a:p>
          <a:p>
            <a:pPr algn="l"/>
            <a:r>
              <a:rPr lang="en-GB" sz="2000" dirty="0">
                <a:latin typeface="Courier New" pitchFamily="49" charset="0"/>
              </a:rPr>
              <a:t>   a[</a:t>
            </a:r>
            <a:r>
              <a:rPr lang="en-GB" sz="2000" dirty="0" err="1">
                <a:latin typeface="Courier New" pitchFamily="49" charset="0"/>
              </a:rPr>
              <a:t>i</a:t>
            </a:r>
            <a:r>
              <a:rPr lang="en-GB" sz="2000" dirty="0">
                <a:latin typeface="Courier New" pitchFamily="49" charset="0"/>
              </a:rPr>
              <a:t>] = </a:t>
            </a:r>
            <a:r>
              <a:rPr lang="en-GB" sz="2000" dirty="0" err="1">
                <a:latin typeface="Courier New" pitchFamily="49" charset="0"/>
              </a:rPr>
              <a:t>i</a:t>
            </a:r>
            <a:r>
              <a:rPr lang="en-GB" sz="2000" dirty="0">
                <a:latin typeface="Courier New" pitchFamily="49" charset="0"/>
              </a:rPr>
              <a:t>* </a:t>
            </a:r>
            <a:r>
              <a:rPr lang="en-GB" sz="2000" dirty="0" err="1">
                <a:latin typeface="Courier New" pitchFamily="49" charset="0"/>
              </a:rPr>
              <a:t>funct</a:t>
            </a:r>
            <a:r>
              <a:rPr lang="en-GB" sz="2000" dirty="0">
                <a:latin typeface="Courier New" pitchFamily="49" charset="0"/>
              </a:rPr>
              <a:t>();</a:t>
            </a:r>
          </a:p>
        </p:txBody>
      </p:sp>
      <p:sp>
        <p:nvSpPr>
          <p:cNvPr id="6" name="Slide Number Placeholder 5"/>
          <p:cNvSpPr>
            <a:spLocks noGrp="1"/>
          </p:cNvSpPr>
          <p:nvPr>
            <p:ph type="sldNum" sz="quarter" idx="12"/>
          </p:nvPr>
        </p:nvSpPr>
        <p:spPr/>
        <p:txBody>
          <a:bodyPr/>
          <a:lstStyle/>
          <a:p>
            <a:fld id="{57733F94-BD4E-45B7-8984-807B972C88CC}" type="slidenum">
              <a:rPr lang="en-US" smtClean="0"/>
              <a:pPr/>
              <a:t>111</a:t>
            </a:fld>
            <a:endParaRPr lang="en-US"/>
          </a:p>
        </p:txBody>
      </p:sp>
    </p:spTree>
    <p:extLst>
      <p:ext uri="{BB962C8B-B14F-4D97-AF65-F5344CB8AC3E}">
        <p14:creationId xmlns:p14="http://schemas.microsoft.com/office/powerpoint/2010/main" val="7642687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Loop Unrolling</a:t>
            </a:r>
          </a:p>
        </p:txBody>
      </p:sp>
      <p:sp>
        <p:nvSpPr>
          <p:cNvPr id="6" name="Right Arrow 5"/>
          <p:cNvSpPr/>
          <p:nvPr/>
        </p:nvSpPr>
        <p:spPr>
          <a:xfrm>
            <a:off x="4181139" y="2775094"/>
            <a:ext cx="1914861" cy="1032734"/>
          </a:xfrm>
          <a:prstGeom prs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 name="Slide Number Placeholder 6"/>
          <p:cNvSpPr>
            <a:spLocks noGrp="1"/>
          </p:cNvSpPr>
          <p:nvPr>
            <p:ph type="sldNum" sz="quarter" idx="12"/>
          </p:nvPr>
        </p:nvSpPr>
        <p:spPr/>
        <p:txBody>
          <a:bodyPr/>
          <a:lstStyle/>
          <a:p>
            <a:fld id="{57733F94-BD4E-45B7-8984-807B972C88CC}" type="slidenum">
              <a:rPr lang="en-US" smtClean="0"/>
              <a:pPr/>
              <a:t>112</a:t>
            </a:fld>
            <a:endParaRPr lang="en-US"/>
          </a:p>
        </p:txBody>
      </p:sp>
      <p:sp>
        <p:nvSpPr>
          <p:cNvPr id="8" name="Text Box 4">
            <a:extLst>
              <a:ext uri="{FF2B5EF4-FFF2-40B4-BE49-F238E27FC236}">
                <a16:creationId xmlns:a16="http://schemas.microsoft.com/office/drawing/2014/main" id="{9BC177EF-F766-4573-BA1F-7FD5CB3ADD47}"/>
              </a:ext>
            </a:extLst>
          </p:cNvPr>
          <p:cNvSpPr txBox="1">
            <a:spLocks noChangeArrowheads="1"/>
          </p:cNvSpPr>
          <p:nvPr/>
        </p:nvSpPr>
        <p:spPr bwMode="auto">
          <a:xfrm>
            <a:off x="519295" y="1931607"/>
            <a:ext cx="2730491" cy="2677656"/>
          </a:xfrm>
          <a:prstGeom prst="rect">
            <a:avLst/>
          </a:prstGeom>
          <a:noFill/>
          <a:ln w="12700">
            <a:solidFill>
              <a:schemeClr val="tx1"/>
            </a:solidFill>
            <a:miter lim="800000"/>
            <a:headEnd/>
            <a:tailEnd/>
          </a:ln>
          <a:effectLst/>
        </p:spPr>
        <p:txBody>
          <a:bodyPr wrap="none" anchor="ctr">
            <a:spAutoFit/>
          </a:bodyPr>
          <a:lstStyle/>
          <a:p>
            <a:r>
              <a:rPr lang="en-GB" sz="2400" i="1" dirty="0"/>
              <a:t>void foo(</a:t>
            </a:r>
          </a:p>
          <a:p>
            <a:r>
              <a:rPr lang="en-GB" sz="2400" i="1" dirty="0"/>
              <a:t>  int A[8],</a:t>
            </a:r>
          </a:p>
          <a:p>
            <a:r>
              <a:rPr lang="en-GB" sz="2400" i="1" dirty="0"/>
              <a:t>  int B[8]) {  </a:t>
            </a:r>
          </a:p>
          <a:p>
            <a:r>
              <a:rPr lang="en-GB" sz="2400" i="1" dirty="0"/>
              <a:t>   for(int </a:t>
            </a:r>
            <a:r>
              <a:rPr lang="en-GB" sz="2400" i="1" dirty="0" err="1"/>
              <a:t>i</a:t>
            </a:r>
            <a:r>
              <a:rPr lang="en-GB" sz="2400" i="1" dirty="0"/>
              <a:t>=0;i&lt;8</a:t>
            </a:r>
            <a:r>
              <a:rPr lang="en-GB" sz="2400" i="1" dirty="0">
                <a:solidFill>
                  <a:srgbClr val="FF0000"/>
                </a:solidFill>
              </a:rPr>
              <a:t>;i++){</a:t>
            </a:r>
          </a:p>
          <a:p>
            <a:r>
              <a:rPr lang="en-GB" sz="2400" i="1" dirty="0"/>
              <a:t>     B[</a:t>
            </a:r>
            <a:r>
              <a:rPr lang="en-GB" sz="2400" i="1" dirty="0" err="1"/>
              <a:t>i</a:t>
            </a:r>
            <a:r>
              <a:rPr lang="en-GB" sz="2400" i="1" dirty="0"/>
              <a:t>]=A[</a:t>
            </a:r>
            <a:r>
              <a:rPr lang="en-GB" sz="2400" i="1" dirty="0" err="1"/>
              <a:t>i</a:t>
            </a:r>
            <a:r>
              <a:rPr lang="en-GB" sz="2400" i="1" dirty="0"/>
              <a:t>]*3;</a:t>
            </a:r>
          </a:p>
          <a:p>
            <a:r>
              <a:rPr lang="en-GB" sz="2400" i="1" dirty="0"/>
              <a:t>    }</a:t>
            </a:r>
          </a:p>
          <a:p>
            <a:r>
              <a:rPr lang="en-GB" sz="2400" i="1" dirty="0"/>
              <a:t>}</a:t>
            </a:r>
          </a:p>
        </p:txBody>
      </p:sp>
      <p:sp>
        <p:nvSpPr>
          <p:cNvPr id="9" name="Text Box 4">
            <a:extLst>
              <a:ext uri="{FF2B5EF4-FFF2-40B4-BE49-F238E27FC236}">
                <a16:creationId xmlns:a16="http://schemas.microsoft.com/office/drawing/2014/main" id="{5D216AFB-938F-4B28-9811-492023D47CEA}"/>
              </a:ext>
            </a:extLst>
          </p:cNvPr>
          <p:cNvSpPr txBox="1">
            <a:spLocks noChangeArrowheads="1"/>
          </p:cNvSpPr>
          <p:nvPr/>
        </p:nvSpPr>
        <p:spPr bwMode="auto">
          <a:xfrm>
            <a:off x="6613769" y="1669741"/>
            <a:ext cx="2952668" cy="3416320"/>
          </a:xfrm>
          <a:prstGeom prst="rect">
            <a:avLst/>
          </a:prstGeom>
          <a:noFill/>
          <a:ln w="12700">
            <a:solidFill>
              <a:schemeClr val="tx1"/>
            </a:solidFill>
            <a:miter lim="800000"/>
            <a:headEnd/>
            <a:tailEnd/>
          </a:ln>
          <a:effectLst/>
        </p:spPr>
        <p:txBody>
          <a:bodyPr wrap="none" anchor="ctr">
            <a:spAutoFit/>
          </a:bodyPr>
          <a:lstStyle/>
          <a:p>
            <a:r>
              <a:rPr lang="nn-NO" sz="2400" i="1" dirty="0"/>
              <a:t>void foo(</a:t>
            </a:r>
          </a:p>
          <a:p>
            <a:r>
              <a:rPr lang="nn-NO" sz="2400" i="1" dirty="0"/>
              <a:t>  int A[8],</a:t>
            </a:r>
          </a:p>
          <a:p>
            <a:r>
              <a:rPr lang="nn-NO" sz="2400" i="1" dirty="0"/>
              <a:t>  int B[8]) {  </a:t>
            </a:r>
          </a:p>
          <a:p>
            <a:r>
              <a:rPr lang="nn-NO" sz="2400" i="1" dirty="0"/>
              <a:t>   for(int i=0;i&lt;8;</a:t>
            </a:r>
            <a:r>
              <a:rPr lang="nn-NO" sz="2400" i="1" dirty="0">
                <a:solidFill>
                  <a:srgbClr val="FF0000"/>
                </a:solidFill>
              </a:rPr>
              <a:t> i+=2</a:t>
            </a:r>
            <a:r>
              <a:rPr lang="nn-NO" sz="2400" i="1" dirty="0"/>
              <a:t>){</a:t>
            </a:r>
          </a:p>
          <a:p>
            <a:r>
              <a:rPr lang="nn-NO" sz="2400" i="1" dirty="0"/>
              <a:t>     B[i]=A[i]*3;</a:t>
            </a:r>
          </a:p>
          <a:p>
            <a:r>
              <a:rPr lang="nn-NO" sz="2400" i="1" dirty="0"/>
              <a:t>     B[i+1]=A[i+1]*3;</a:t>
            </a:r>
          </a:p>
          <a:p>
            <a:r>
              <a:rPr lang="nn-NO" sz="2400" i="1" dirty="0"/>
              <a:t>    }</a:t>
            </a:r>
          </a:p>
          <a:p>
            <a:r>
              <a:rPr lang="nn-NO" sz="2400" i="1" dirty="0"/>
              <a:t>}</a:t>
            </a:r>
          </a:p>
          <a:p>
            <a:endParaRPr lang="en-GB" sz="2400" i="1" dirty="0"/>
          </a:p>
        </p:txBody>
      </p:sp>
      <p:sp>
        <p:nvSpPr>
          <p:cNvPr id="10" name="Content Placeholder 2">
            <a:extLst>
              <a:ext uri="{FF2B5EF4-FFF2-40B4-BE49-F238E27FC236}">
                <a16:creationId xmlns:a16="http://schemas.microsoft.com/office/drawing/2014/main" id="{801F9AC3-B1DE-47BB-BC18-0ED36E052E30}"/>
              </a:ext>
            </a:extLst>
          </p:cNvPr>
          <p:cNvSpPr>
            <a:spLocks noGrp="1"/>
          </p:cNvSpPr>
          <p:nvPr>
            <p:ph idx="1"/>
          </p:nvPr>
        </p:nvSpPr>
        <p:spPr>
          <a:xfrm>
            <a:off x="907473" y="4639085"/>
            <a:ext cx="10515600" cy="1567751"/>
          </a:xfrm>
        </p:spPr>
        <p:txBody>
          <a:bodyPr/>
          <a:lstStyle/>
          <a:p>
            <a:r>
              <a:rPr lang="en-US" dirty="0"/>
              <a:t>Increases ILP </a:t>
            </a:r>
          </a:p>
          <a:p>
            <a:r>
              <a:rPr lang="en-US" dirty="0"/>
              <a:t>To reduce loop overhead instructions </a:t>
            </a:r>
          </a:p>
          <a:p>
            <a:r>
              <a:rPr lang="en-US" dirty="0"/>
              <a:t>Increases code size</a:t>
            </a:r>
          </a:p>
        </p:txBody>
      </p:sp>
    </p:spTree>
    <p:extLst>
      <p:ext uri="{BB962C8B-B14F-4D97-AF65-F5344CB8AC3E}">
        <p14:creationId xmlns:p14="http://schemas.microsoft.com/office/powerpoint/2010/main" val="143712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925AB-8C92-436D-BD41-0DC0E5851DE9}"/>
              </a:ext>
            </a:extLst>
          </p:cNvPr>
          <p:cNvSpPr>
            <a:spLocks noGrp="1"/>
          </p:cNvSpPr>
          <p:nvPr>
            <p:ph type="title"/>
          </p:nvPr>
        </p:nvSpPr>
        <p:spPr/>
        <p:txBody>
          <a:bodyPr/>
          <a:lstStyle/>
          <a:p>
            <a:r>
              <a:rPr lang="en-US" dirty="0"/>
              <a:t>Dead Code Elimination</a:t>
            </a:r>
          </a:p>
        </p:txBody>
      </p:sp>
      <p:sp>
        <p:nvSpPr>
          <p:cNvPr id="4" name="Slide Number Placeholder 3">
            <a:extLst>
              <a:ext uri="{FF2B5EF4-FFF2-40B4-BE49-F238E27FC236}">
                <a16:creationId xmlns:a16="http://schemas.microsoft.com/office/drawing/2014/main" id="{E9F6EAFC-03D4-423D-B13D-5AAD635EE166}"/>
              </a:ext>
            </a:extLst>
          </p:cNvPr>
          <p:cNvSpPr>
            <a:spLocks noGrp="1"/>
          </p:cNvSpPr>
          <p:nvPr>
            <p:ph type="sldNum" sz="quarter" idx="12"/>
          </p:nvPr>
        </p:nvSpPr>
        <p:spPr/>
        <p:txBody>
          <a:bodyPr/>
          <a:lstStyle/>
          <a:p>
            <a:fld id="{57733F94-BD4E-45B7-8984-807B972C88CC}" type="slidenum">
              <a:rPr lang="en-US" smtClean="0"/>
              <a:pPr/>
              <a:t>113</a:t>
            </a:fld>
            <a:endParaRPr lang="en-US"/>
          </a:p>
        </p:txBody>
      </p:sp>
      <p:sp>
        <p:nvSpPr>
          <p:cNvPr id="6" name="Text Box 4">
            <a:extLst>
              <a:ext uri="{FF2B5EF4-FFF2-40B4-BE49-F238E27FC236}">
                <a16:creationId xmlns:a16="http://schemas.microsoft.com/office/drawing/2014/main" id="{413AD6DC-5CF5-4A3A-904E-46F8061EC02A}"/>
              </a:ext>
            </a:extLst>
          </p:cNvPr>
          <p:cNvSpPr txBox="1">
            <a:spLocks noChangeArrowheads="1"/>
          </p:cNvSpPr>
          <p:nvPr/>
        </p:nvSpPr>
        <p:spPr bwMode="auto">
          <a:xfrm>
            <a:off x="1441622" y="1991143"/>
            <a:ext cx="4341342" cy="3139321"/>
          </a:xfrm>
          <a:prstGeom prst="rect">
            <a:avLst/>
          </a:prstGeom>
          <a:noFill/>
          <a:ln w="12700">
            <a:solidFill>
              <a:schemeClr val="tx1"/>
            </a:solidFill>
            <a:miter lim="800000"/>
            <a:headEnd/>
            <a:tailEnd/>
          </a:ln>
          <a:effectLst/>
        </p:spPr>
        <p:txBody>
          <a:bodyPr wrap="square" anchor="ctr">
            <a:spAutoFit/>
          </a:bodyPr>
          <a:lstStyle/>
          <a:p>
            <a:pPr algn="l"/>
            <a:r>
              <a:rPr lang="nn-NO" i="1" dirty="0"/>
              <a:t>int global;</a:t>
            </a:r>
          </a:p>
          <a:p>
            <a:pPr algn="l"/>
            <a:r>
              <a:rPr lang="nn-NO" i="1" dirty="0"/>
              <a:t>void f ()</a:t>
            </a:r>
          </a:p>
          <a:p>
            <a:pPr algn="l"/>
            <a:r>
              <a:rPr lang="nn-NO" i="1" dirty="0"/>
              <a:t>{</a:t>
            </a:r>
          </a:p>
          <a:p>
            <a:pPr algn="l"/>
            <a:r>
              <a:rPr lang="nn-NO" i="1" dirty="0"/>
              <a:t>  int i;</a:t>
            </a:r>
          </a:p>
          <a:p>
            <a:pPr algn="l"/>
            <a:r>
              <a:rPr lang="nn-NO" i="1" dirty="0"/>
              <a:t>  i = 1;               /* dead store */</a:t>
            </a:r>
          </a:p>
          <a:p>
            <a:pPr algn="l"/>
            <a:r>
              <a:rPr lang="nn-NO" i="1" dirty="0"/>
              <a:t>  global = 1;     /* dead store */</a:t>
            </a:r>
          </a:p>
          <a:p>
            <a:pPr algn="l"/>
            <a:r>
              <a:rPr lang="nn-NO" i="1" dirty="0"/>
              <a:t>  global = 2;</a:t>
            </a:r>
          </a:p>
          <a:p>
            <a:pPr algn="l"/>
            <a:r>
              <a:rPr lang="nn-NO" i="1" dirty="0"/>
              <a:t>  return;</a:t>
            </a:r>
          </a:p>
          <a:p>
            <a:pPr algn="l"/>
            <a:r>
              <a:rPr lang="nn-NO" i="1" dirty="0"/>
              <a:t>  global = 3;     /* unreachable */</a:t>
            </a:r>
          </a:p>
          <a:p>
            <a:pPr algn="l"/>
            <a:r>
              <a:rPr lang="nn-NO" i="1" dirty="0"/>
              <a:t>}</a:t>
            </a:r>
          </a:p>
          <a:p>
            <a:pPr algn="l"/>
            <a:r>
              <a:rPr lang="nn-NO" i="1" dirty="0"/>
              <a:t> </a:t>
            </a:r>
            <a:endParaRPr lang="en-US" i="1" dirty="0"/>
          </a:p>
        </p:txBody>
      </p:sp>
      <p:sp>
        <p:nvSpPr>
          <p:cNvPr id="8" name="Text Box 4">
            <a:extLst>
              <a:ext uri="{FF2B5EF4-FFF2-40B4-BE49-F238E27FC236}">
                <a16:creationId xmlns:a16="http://schemas.microsoft.com/office/drawing/2014/main" id="{A78299A0-8114-4AC5-B28B-EAC7B595C847}"/>
              </a:ext>
            </a:extLst>
          </p:cNvPr>
          <p:cNvSpPr txBox="1">
            <a:spLocks noChangeArrowheads="1"/>
          </p:cNvSpPr>
          <p:nvPr/>
        </p:nvSpPr>
        <p:spPr bwMode="auto">
          <a:xfrm>
            <a:off x="8259351" y="2441192"/>
            <a:ext cx="1769076" cy="1754326"/>
          </a:xfrm>
          <a:prstGeom prst="rect">
            <a:avLst/>
          </a:prstGeom>
          <a:noFill/>
          <a:ln w="12700">
            <a:solidFill>
              <a:schemeClr val="tx1"/>
            </a:solidFill>
            <a:miter lim="800000"/>
            <a:headEnd/>
            <a:tailEnd/>
          </a:ln>
          <a:effectLst/>
        </p:spPr>
        <p:txBody>
          <a:bodyPr wrap="square" anchor="ctr">
            <a:spAutoFit/>
          </a:bodyPr>
          <a:lstStyle/>
          <a:p>
            <a:pPr algn="l"/>
            <a:r>
              <a:rPr lang="en-US" i="1" dirty="0"/>
              <a:t>int global;</a:t>
            </a:r>
          </a:p>
          <a:p>
            <a:pPr algn="l"/>
            <a:r>
              <a:rPr lang="en-US" i="1" dirty="0"/>
              <a:t>void f ()</a:t>
            </a:r>
          </a:p>
          <a:p>
            <a:pPr algn="l"/>
            <a:r>
              <a:rPr lang="en-US" i="1" dirty="0"/>
              <a:t>{</a:t>
            </a:r>
          </a:p>
          <a:p>
            <a:pPr algn="l"/>
            <a:r>
              <a:rPr lang="en-US" i="1" dirty="0"/>
              <a:t>  global = 2;</a:t>
            </a:r>
          </a:p>
          <a:p>
            <a:pPr algn="l"/>
            <a:r>
              <a:rPr lang="en-US" i="1" dirty="0"/>
              <a:t>  return;</a:t>
            </a:r>
          </a:p>
          <a:p>
            <a:pPr algn="l"/>
            <a:r>
              <a:rPr lang="en-US" i="1" dirty="0"/>
              <a:t>}</a:t>
            </a:r>
          </a:p>
        </p:txBody>
      </p:sp>
      <p:sp>
        <p:nvSpPr>
          <p:cNvPr id="10" name="Right Arrow 5">
            <a:extLst>
              <a:ext uri="{FF2B5EF4-FFF2-40B4-BE49-F238E27FC236}">
                <a16:creationId xmlns:a16="http://schemas.microsoft.com/office/drawing/2014/main" id="{1247AA1F-01E5-44C5-AD19-FCB15AE6DD78}"/>
              </a:ext>
            </a:extLst>
          </p:cNvPr>
          <p:cNvSpPr/>
          <p:nvPr/>
        </p:nvSpPr>
        <p:spPr>
          <a:xfrm>
            <a:off x="6096000" y="2828882"/>
            <a:ext cx="1850315" cy="978946"/>
          </a:xfrm>
          <a:prstGeom prs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Tree>
    <p:extLst>
      <p:ext uri="{BB962C8B-B14F-4D97-AF65-F5344CB8AC3E}">
        <p14:creationId xmlns:p14="http://schemas.microsoft.com/office/powerpoint/2010/main" val="31935488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6E3D-17B6-4249-B345-D86813AAFF40}"/>
              </a:ext>
            </a:extLst>
          </p:cNvPr>
          <p:cNvSpPr>
            <a:spLocks noGrp="1"/>
          </p:cNvSpPr>
          <p:nvPr>
            <p:ph type="title"/>
          </p:nvPr>
        </p:nvSpPr>
        <p:spPr/>
        <p:txBody>
          <a:bodyPr/>
          <a:lstStyle/>
          <a:p>
            <a:r>
              <a:rPr lang="en-US" dirty="0"/>
              <a:t>Constant Folding</a:t>
            </a:r>
          </a:p>
        </p:txBody>
      </p:sp>
      <p:sp>
        <p:nvSpPr>
          <p:cNvPr id="3" name="Content Placeholder 2">
            <a:extLst>
              <a:ext uri="{FF2B5EF4-FFF2-40B4-BE49-F238E27FC236}">
                <a16:creationId xmlns:a16="http://schemas.microsoft.com/office/drawing/2014/main" id="{C83B2747-BCA7-4E56-A5A9-DE426C6EC5AD}"/>
              </a:ext>
            </a:extLst>
          </p:cNvPr>
          <p:cNvSpPr>
            <a:spLocks noGrp="1"/>
          </p:cNvSpPr>
          <p:nvPr>
            <p:ph idx="1"/>
          </p:nvPr>
        </p:nvSpPr>
        <p:spPr>
          <a:xfrm>
            <a:off x="838200" y="1355559"/>
            <a:ext cx="10515600" cy="1093174"/>
          </a:xfrm>
        </p:spPr>
        <p:txBody>
          <a:bodyPr/>
          <a:lstStyle/>
          <a:p>
            <a:r>
              <a:rPr lang="en-US" dirty="0"/>
              <a:t>Evaluate constant expressions at compile time</a:t>
            </a:r>
          </a:p>
          <a:p>
            <a:r>
              <a:rPr lang="en-US" dirty="0"/>
              <a:t>Only possible when side-effect freeness guaranteed</a:t>
            </a:r>
          </a:p>
          <a:p>
            <a:endParaRPr lang="en-US" dirty="0"/>
          </a:p>
        </p:txBody>
      </p:sp>
      <p:sp>
        <p:nvSpPr>
          <p:cNvPr id="4" name="Slide Number Placeholder 3">
            <a:extLst>
              <a:ext uri="{FF2B5EF4-FFF2-40B4-BE49-F238E27FC236}">
                <a16:creationId xmlns:a16="http://schemas.microsoft.com/office/drawing/2014/main" id="{AA208086-03DA-4210-A7F7-0C82F4C6A6C9}"/>
              </a:ext>
            </a:extLst>
          </p:cNvPr>
          <p:cNvSpPr>
            <a:spLocks noGrp="1"/>
          </p:cNvSpPr>
          <p:nvPr>
            <p:ph type="sldNum" sz="quarter" idx="12"/>
          </p:nvPr>
        </p:nvSpPr>
        <p:spPr/>
        <p:txBody>
          <a:bodyPr/>
          <a:lstStyle/>
          <a:p>
            <a:fld id="{57733F94-BD4E-45B7-8984-807B972C88CC}" type="slidenum">
              <a:rPr lang="en-US" smtClean="0"/>
              <a:pPr/>
              <a:t>114</a:t>
            </a:fld>
            <a:endParaRPr lang="en-US"/>
          </a:p>
        </p:txBody>
      </p:sp>
      <p:sp>
        <p:nvSpPr>
          <p:cNvPr id="6" name="Text Box 4">
            <a:extLst>
              <a:ext uri="{FF2B5EF4-FFF2-40B4-BE49-F238E27FC236}">
                <a16:creationId xmlns:a16="http://schemas.microsoft.com/office/drawing/2014/main" id="{0DD1F1E6-58D3-4467-B9C5-4E596DC12AFF}"/>
              </a:ext>
            </a:extLst>
          </p:cNvPr>
          <p:cNvSpPr txBox="1">
            <a:spLocks noChangeArrowheads="1"/>
          </p:cNvSpPr>
          <p:nvPr/>
        </p:nvSpPr>
        <p:spPr bwMode="auto">
          <a:xfrm>
            <a:off x="2193290" y="2984946"/>
            <a:ext cx="1495306" cy="369332"/>
          </a:xfrm>
          <a:prstGeom prst="rect">
            <a:avLst/>
          </a:prstGeom>
          <a:noFill/>
          <a:ln w="12700">
            <a:solidFill>
              <a:schemeClr val="tx1"/>
            </a:solidFill>
            <a:miter lim="800000"/>
            <a:headEnd/>
            <a:tailEnd/>
          </a:ln>
          <a:effectLst/>
        </p:spPr>
        <p:txBody>
          <a:bodyPr wrap="square" anchor="ctr">
            <a:spAutoFit/>
          </a:bodyPr>
          <a:lstStyle/>
          <a:p>
            <a:pPr algn="l"/>
            <a:r>
              <a:rPr lang="nn-NO" i="1" dirty="0"/>
              <a:t>Int a = 4+5;</a:t>
            </a:r>
            <a:endParaRPr lang="en-US" i="1" dirty="0"/>
          </a:p>
        </p:txBody>
      </p:sp>
      <p:sp>
        <p:nvSpPr>
          <p:cNvPr id="10" name="Right Arrow 5">
            <a:extLst>
              <a:ext uri="{FF2B5EF4-FFF2-40B4-BE49-F238E27FC236}">
                <a16:creationId xmlns:a16="http://schemas.microsoft.com/office/drawing/2014/main" id="{BE998C8A-9E95-4FD6-9E1D-FE9519297D72}"/>
              </a:ext>
            </a:extLst>
          </p:cNvPr>
          <p:cNvSpPr/>
          <p:nvPr/>
        </p:nvSpPr>
        <p:spPr>
          <a:xfrm>
            <a:off x="3932649" y="3059153"/>
            <a:ext cx="684508" cy="295125"/>
          </a:xfrm>
          <a:prstGeom prs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2" name="Text Box 4">
            <a:extLst>
              <a:ext uri="{FF2B5EF4-FFF2-40B4-BE49-F238E27FC236}">
                <a16:creationId xmlns:a16="http://schemas.microsoft.com/office/drawing/2014/main" id="{EEA0B9A2-0C4A-4827-9501-153DDDFCB396}"/>
              </a:ext>
            </a:extLst>
          </p:cNvPr>
          <p:cNvSpPr txBox="1">
            <a:spLocks noChangeArrowheads="1"/>
          </p:cNvSpPr>
          <p:nvPr/>
        </p:nvSpPr>
        <p:spPr bwMode="auto">
          <a:xfrm>
            <a:off x="4861210" y="3001326"/>
            <a:ext cx="1495306" cy="369332"/>
          </a:xfrm>
          <a:prstGeom prst="rect">
            <a:avLst/>
          </a:prstGeom>
          <a:noFill/>
          <a:ln w="12700">
            <a:solidFill>
              <a:schemeClr val="tx1"/>
            </a:solidFill>
            <a:miter lim="800000"/>
            <a:headEnd/>
            <a:tailEnd/>
          </a:ln>
          <a:effectLst/>
        </p:spPr>
        <p:txBody>
          <a:bodyPr wrap="square" anchor="ctr">
            <a:spAutoFit/>
          </a:bodyPr>
          <a:lstStyle/>
          <a:p>
            <a:pPr algn="l"/>
            <a:r>
              <a:rPr lang="nn-NO" i="1" dirty="0"/>
              <a:t>Int a = 9;</a:t>
            </a:r>
            <a:endParaRPr lang="en-US" i="1" dirty="0"/>
          </a:p>
        </p:txBody>
      </p:sp>
      <p:sp>
        <p:nvSpPr>
          <p:cNvPr id="14" name="Text Box 4">
            <a:extLst>
              <a:ext uri="{FF2B5EF4-FFF2-40B4-BE49-F238E27FC236}">
                <a16:creationId xmlns:a16="http://schemas.microsoft.com/office/drawing/2014/main" id="{9FC43AA5-1203-4BFE-B898-F3E31107FFA3}"/>
              </a:ext>
            </a:extLst>
          </p:cNvPr>
          <p:cNvSpPr txBox="1">
            <a:spLocks noChangeArrowheads="1"/>
          </p:cNvSpPr>
          <p:nvPr/>
        </p:nvSpPr>
        <p:spPr bwMode="auto">
          <a:xfrm>
            <a:off x="2193290" y="3701481"/>
            <a:ext cx="1495306" cy="369332"/>
          </a:xfrm>
          <a:prstGeom prst="rect">
            <a:avLst/>
          </a:prstGeom>
          <a:noFill/>
          <a:ln w="12700">
            <a:solidFill>
              <a:schemeClr val="tx1"/>
            </a:solidFill>
            <a:miter lim="800000"/>
            <a:headEnd/>
            <a:tailEnd/>
          </a:ln>
          <a:effectLst/>
        </p:spPr>
        <p:txBody>
          <a:bodyPr wrap="square" anchor="ctr">
            <a:spAutoFit/>
          </a:bodyPr>
          <a:lstStyle/>
          <a:p>
            <a:pPr algn="l"/>
            <a:r>
              <a:rPr lang="nn-NO" i="1" dirty="0"/>
              <a:t>true not;	</a:t>
            </a:r>
            <a:endParaRPr lang="en-US" i="1" dirty="0"/>
          </a:p>
        </p:txBody>
      </p:sp>
      <p:sp>
        <p:nvSpPr>
          <p:cNvPr id="16" name="Right Arrow 5">
            <a:extLst>
              <a:ext uri="{FF2B5EF4-FFF2-40B4-BE49-F238E27FC236}">
                <a16:creationId xmlns:a16="http://schemas.microsoft.com/office/drawing/2014/main" id="{15AF50FB-6171-4B4F-99AD-D74CF1193D0B}"/>
              </a:ext>
            </a:extLst>
          </p:cNvPr>
          <p:cNvSpPr/>
          <p:nvPr/>
        </p:nvSpPr>
        <p:spPr>
          <a:xfrm>
            <a:off x="3932649" y="3775688"/>
            <a:ext cx="684508" cy="295125"/>
          </a:xfrm>
          <a:prstGeom prs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8" name="Text Box 4">
            <a:extLst>
              <a:ext uri="{FF2B5EF4-FFF2-40B4-BE49-F238E27FC236}">
                <a16:creationId xmlns:a16="http://schemas.microsoft.com/office/drawing/2014/main" id="{76FC49DD-411F-4C57-8721-3F9386615550}"/>
              </a:ext>
            </a:extLst>
          </p:cNvPr>
          <p:cNvSpPr txBox="1">
            <a:spLocks noChangeArrowheads="1"/>
          </p:cNvSpPr>
          <p:nvPr/>
        </p:nvSpPr>
        <p:spPr bwMode="auto">
          <a:xfrm>
            <a:off x="4861210" y="3717861"/>
            <a:ext cx="1495306" cy="369332"/>
          </a:xfrm>
          <a:prstGeom prst="rect">
            <a:avLst/>
          </a:prstGeom>
          <a:noFill/>
          <a:ln w="12700">
            <a:solidFill>
              <a:schemeClr val="tx1"/>
            </a:solidFill>
            <a:miter lim="800000"/>
            <a:headEnd/>
            <a:tailEnd/>
          </a:ln>
          <a:effectLst/>
        </p:spPr>
        <p:txBody>
          <a:bodyPr wrap="square" anchor="ctr">
            <a:spAutoFit/>
          </a:bodyPr>
          <a:lstStyle/>
          <a:p>
            <a:pPr algn="l"/>
            <a:r>
              <a:rPr lang="nn-NO" i="1" dirty="0"/>
              <a:t>false;</a:t>
            </a:r>
            <a:endParaRPr lang="en-US" i="1" dirty="0"/>
          </a:p>
        </p:txBody>
      </p:sp>
      <p:sp>
        <p:nvSpPr>
          <p:cNvPr id="19" name="Content Placeholder 2">
            <a:extLst>
              <a:ext uri="{FF2B5EF4-FFF2-40B4-BE49-F238E27FC236}">
                <a16:creationId xmlns:a16="http://schemas.microsoft.com/office/drawing/2014/main" id="{23606A2E-9642-4DFA-AB82-A9BBFC04BDBB}"/>
              </a:ext>
            </a:extLst>
          </p:cNvPr>
          <p:cNvSpPr txBox="1">
            <a:spLocks/>
          </p:cNvSpPr>
          <p:nvPr/>
        </p:nvSpPr>
        <p:spPr>
          <a:xfrm>
            <a:off x="838200" y="4801349"/>
            <a:ext cx="10515600" cy="109317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Caveat: Floating implementations could be different between machines</a:t>
            </a:r>
          </a:p>
          <a:p>
            <a:pPr lvl="1"/>
            <a:r>
              <a:rPr lang="en-US" sz="2200" dirty="0">
                <a:latin typeface="Consolas" panose="020B0609020204030204" pitchFamily="49" charset="0"/>
                <a:cs typeface="Consolas" panose="020B0609020204030204" pitchFamily="49" charset="0"/>
              </a:rPr>
              <a:t>-</a:t>
            </a:r>
            <a:r>
              <a:rPr lang="en-US" sz="2200" dirty="0" err="1">
                <a:latin typeface="Consolas" panose="020B0609020204030204" pitchFamily="49" charset="0"/>
                <a:cs typeface="Consolas" panose="020B0609020204030204" pitchFamily="49" charset="0"/>
              </a:rPr>
              <a:t>ffast</a:t>
            </a:r>
            <a:r>
              <a:rPr lang="en-US" sz="2200" dirty="0">
                <a:latin typeface="Consolas" panose="020B0609020204030204" pitchFamily="49" charset="0"/>
                <a:cs typeface="Consolas" panose="020B0609020204030204" pitchFamily="49" charset="0"/>
              </a:rPr>
              <a:t>-math</a:t>
            </a:r>
            <a:r>
              <a:rPr lang="en-US" dirty="0"/>
              <a:t> </a:t>
            </a:r>
            <a:r>
              <a:rPr lang="en-US" dirty="0">
                <a:solidFill>
                  <a:schemeClr val="tx1">
                    <a:lumMod val="50000"/>
                    <a:lumOff val="50000"/>
                  </a:schemeClr>
                </a:solidFill>
              </a:rPr>
              <a:t>(really </a:t>
            </a:r>
            <a:r>
              <a:rPr lang="en-US" sz="2200" dirty="0">
                <a:solidFill>
                  <a:schemeClr val="tx1">
                    <a:lumMod val="50000"/>
                    <a:lumOff val="50000"/>
                  </a:schemeClr>
                </a:solidFill>
                <a:latin typeface="Consolas" panose="020B0609020204030204" pitchFamily="49" charset="0"/>
                <a:cs typeface="Consolas" panose="020B0609020204030204" pitchFamily="49" charset="0"/>
              </a:rPr>
              <a:t>-</a:t>
            </a:r>
            <a:r>
              <a:rPr lang="en-US" sz="2200" dirty="0" err="1">
                <a:solidFill>
                  <a:schemeClr val="tx1">
                    <a:lumMod val="50000"/>
                    <a:lumOff val="50000"/>
                  </a:schemeClr>
                </a:solidFill>
                <a:latin typeface="Consolas" panose="020B0609020204030204" pitchFamily="49" charset="0"/>
                <a:cs typeface="Consolas" panose="020B0609020204030204" pitchFamily="49" charset="0"/>
              </a:rPr>
              <a:t>funsafe</a:t>
            </a:r>
            <a:r>
              <a:rPr lang="en-US" sz="2200" dirty="0">
                <a:solidFill>
                  <a:schemeClr val="tx1">
                    <a:lumMod val="50000"/>
                    <a:lumOff val="50000"/>
                  </a:schemeClr>
                </a:solidFill>
                <a:latin typeface="Consolas" panose="020B0609020204030204" pitchFamily="49" charset="0"/>
                <a:cs typeface="Consolas" panose="020B0609020204030204" pitchFamily="49" charset="0"/>
              </a:rPr>
              <a:t>-math-optimizations)</a:t>
            </a:r>
            <a:r>
              <a:rPr lang="en-US" dirty="0"/>
              <a:t> lets compiler ignore this</a:t>
            </a:r>
          </a:p>
          <a:p>
            <a:endParaRPr lang="en-US" dirty="0"/>
          </a:p>
        </p:txBody>
      </p:sp>
    </p:spTree>
    <p:extLst>
      <p:ext uri="{BB962C8B-B14F-4D97-AF65-F5344CB8AC3E}">
        <p14:creationId xmlns:p14="http://schemas.microsoft.com/office/powerpoint/2010/main" val="37983351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31844-8CE9-4787-ACDB-345EA5BE5C4B}"/>
              </a:ext>
            </a:extLst>
          </p:cNvPr>
          <p:cNvSpPr>
            <a:spLocks noGrp="1"/>
          </p:cNvSpPr>
          <p:nvPr>
            <p:ph type="title"/>
          </p:nvPr>
        </p:nvSpPr>
        <p:spPr/>
        <p:txBody>
          <a:bodyPr/>
          <a:lstStyle/>
          <a:p>
            <a:r>
              <a:rPr lang="en-US" dirty="0"/>
              <a:t>Constant Propagation </a:t>
            </a:r>
          </a:p>
        </p:txBody>
      </p:sp>
      <p:sp>
        <p:nvSpPr>
          <p:cNvPr id="3" name="Content Placeholder 2">
            <a:extLst>
              <a:ext uri="{FF2B5EF4-FFF2-40B4-BE49-F238E27FC236}">
                <a16:creationId xmlns:a16="http://schemas.microsoft.com/office/drawing/2014/main" id="{EAA7C759-1063-4A93-AA5A-BBD357E0A0CD}"/>
              </a:ext>
            </a:extLst>
          </p:cNvPr>
          <p:cNvSpPr>
            <a:spLocks noGrp="1"/>
          </p:cNvSpPr>
          <p:nvPr>
            <p:ph idx="1"/>
          </p:nvPr>
        </p:nvSpPr>
        <p:spPr>
          <a:xfrm>
            <a:off x="838200" y="1355558"/>
            <a:ext cx="10515600" cy="2317539"/>
          </a:xfrm>
        </p:spPr>
        <p:txBody>
          <a:bodyPr>
            <a:normAutofit/>
          </a:bodyPr>
          <a:lstStyle/>
          <a:p>
            <a:r>
              <a:rPr lang="en-US" dirty="0"/>
              <a:t>Variables that have constant value, e.g. c := 3</a:t>
            </a:r>
          </a:p>
          <a:p>
            <a:pPr lvl="1"/>
            <a:r>
              <a:rPr lang="en-US" dirty="0"/>
              <a:t>Later uses of c can be replaced by the constant</a:t>
            </a:r>
          </a:p>
          <a:p>
            <a:pPr lvl="1"/>
            <a:r>
              <a:rPr lang="en-US" dirty="0"/>
              <a:t>If no change of c between!</a:t>
            </a:r>
          </a:p>
          <a:p>
            <a:r>
              <a:rPr lang="en-US" dirty="0"/>
              <a:t>Analysis needed, as b can be assigned more than once!</a:t>
            </a:r>
          </a:p>
        </p:txBody>
      </p:sp>
      <p:sp>
        <p:nvSpPr>
          <p:cNvPr id="4" name="Slide Number Placeholder 3">
            <a:extLst>
              <a:ext uri="{FF2B5EF4-FFF2-40B4-BE49-F238E27FC236}">
                <a16:creationId xmlns:a16="http://schemas.microsoft.com/office/drawing/2014/main" id="{C2DE3BFB-A204-48CA-88F8-D3EFAEA58F29}"/>
              </a:ext>
            </a:extLst>
          </p:cNvPr>
          <p:cNvSpPr>
            <a:spLocks noGrp="1"/>
          </p:cNvSpPr>
          <p:nvPr>
            <p:ph type="sldNum" sz="quarter" idx="12"/>
          </p:nvPr>
        </p:nvSpPr>
        <p:spPr/>
        <p:txBody>
          <a:bodyPr/>
          <a:lstStyle/>
          <a:p>
            <a:fld id="{57733F94-BD4E-45B7-8984-807B972C88CC}" type="slidenum">
              <a:rPr lang="en-US" smtClean="0"/>
              <a:pPr/>
              <a:t>115</a:t>
            </a:fld>
            <a:endParaRPr lang="en-US"/>
          </a:p>
        </p:txBody>
      </p:sp>
      <p:sp>
        <p:nvSpPr>
          <p:cNvPr id="6" name="Text Box 4">
            <a:extLst>
              <a:ext uri="{FF2B5EF4-FFF2-40B4-BE49-F238E27FC236}">
                <a16:creationId xmlns:a16="http://schemas.microsoft.com/office/drawing/2014/main" id="{5E1992AA-5F33-435E-8DDF-35DEB78F8F5E}"/>
              </a:ext>
            </a:extLst>
          </p:cNvPr>
          <p:cNvSpPr txBox="1">
            <a:spLocks noChangeArrowheads="1"/>
          </p:cNvSpPr>
          <p:nvPr/>
        </p:nvSpPr>
        <p:spPr bwMode="auto">
          <a:xfrm>
            <a:off x="2270781" y="3661093"/>
            <a:ext cx="1495306" cy="923330"/>
          </a:xfrm>
          <a:prstGeom prst="rect">
            <a:avLst/>
          </a:prstGeom>
          <a:noFill/>
          <a:ln w="12700">
            <a:solidFill>
              <a:schemeClr val="tx1"/>
            </a:solidFill>
            <a:miter lim="800000"/>
            <a:headEnd/>
            <a:tailEnd/>
          </a:ln>
          <a:effectLst/>
        </p:spPr>
        <p:txBody>
          <a:bodyPr wrap="square" anchor="ctr">
            <a:spAutoFit/>
          </a:bodyPr>
          <a:lstStyle/>
          <a:p>
            <a:pPr algn="l"/>
            <a:r>
              <a:rPr lang="nn-NO" i="1" dirty="0"/>
              <a:t>Int b = 3;</a:t>
            </a:r>
          </a:p>
          <a:p>
            <a:pPr algn="l"/>
            <a:r>
              <a:rPr lang="nn-NO" i="1" dirty="0"/>
              <a:t>Int c = 1 + </a:t>
            </a:r>
            <a:r>
              <a:rPr lang="nn-NO" b="1" i="1" dirty="0"/>
              <a:t>b;</a:t>
            </a:r>
          </a:p>
          <a:p>
            <a:pPr algn="l"/>
            <a:r>
              <a:rPr lang="nn-NO" i="1" dirty="0"/>
              <a:t>Int d = </a:t>
            </a:r>
            <a:r>
              <a:rPr lang="nn-NO" b="1" i="1" dirty="0"/>
              <a:t>b</a:t>
            </a:r>
            <a:r>
              <a:rPr lang="nn-NO" i="1" dirty="0"/>
              <a:t> + c;</a:t>
            </a:r>
          </a:p>
        </p:txBody>
      </p:sp>
      <p:sp>
        <p:nvSpPr>
          <p:cNvPr id="8" name="Right Arrow 5">
            <a:extLst>
              <a:ext uri="{FF2B5EF4-FFF2-40B4-BE49-F238E27FC236}">
                <a16:creationId xmlns:a16="http://schemas.microsoft.com/office/drawing/2014/main" id="{DDBC20C8-BED8-4CFB-AF61-B7C980108DA4}"/>
              </a:ext>
            </a:extLst>
          </p:cNvPr>
          <p:cNvSpPr/>
          <p:nvPr/>
        </p:nvSpPr>
        <p:spPr>
          <a:xfrm>
            <a:off x="4010140" y="4012299"/>
            <a:ext cx="684508" cy="295125"/>
          </a:xfrm>
          <a:prstGeom prs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0" name="Text Box 4">
            <a:extLst>
              <a:ext uri="{FF2B5EF4-FFF2-40B4-BE49-F238E27FC236}">
                <a16:creationId xmlns:a16="http://schemas.microsoft.com/office/drawing/2014/main" id="{99F4F132-9AFB-4D33-A454-9C03CE0E6267}"/>
              </a:ext>
            </a:extLst>
          </p:cNvPr>
          <p:cNvSpPr txBox="1">
            <a:spLocks noChangeArrowheads="1"/>
          </p:cNvSpPr>
          <p:nvPr/>
        </p:nvSpPr>
        <p:spPr bwMode="auto">
          <a:xfrm>
            <a:off x="4938701" y="3677473"/>
            <a:ext cx="1495306" cy="923330"/>
          </a:xfrm>
          <a:prstGeom prst="rect">
            <a:avLst/>
          </a:prstGeom>
          <a:noFill/>
          <a:ln w="12700">
            <a:solidFill>
              <a:schemeClr val="tx1"/>
            </a:solidFill>
            <a:miter lim="800000"/>
            <a:headEnd/>
            <a:tailEnd/>
          </a:ln>
          <a:effectLst/>
        </p:spPr>
        <p:txBody>
          <a:bodyPr wrap="square" anchor="ctr">
            <a:spAutoFit/>
          </a:bodyPr>
          <a:lstStyle/>
          <a:p>
            <a:pPr algn="l"/>
            <a:r>
              <a:rPr lang="nn-NO" i="1" dirty="0"/>
              <a:t>Int b = 3;</a:t>
            </a:r>
          </a:p>
          <a:p>
            <a:pPr algn="l"/>
            <a:r>
              <a:rPr lang="nn-NO" i="1" dirty="0"/>
              <a:t>Int c = 1 + </a:t>
            </a:r>
            <a:r>
              <a:rPr lang="nn-NO" b="1" i="1" dirty="0"/>
              <a:t>3;</a:t>
            </a:r>
          </a:p>
          <a:p>
            <a:pPr algn="l"/>
            <a:r>
              <a:rPr lang="nn-NO" i="1" dirty="0"/>
              <a:t>Int d = </a:t>
            </a:r>
            <a:r>
              <a:rPr lang="nn-NO" b="1" i="1" dirty="0"/>
              <a:t>3</a:t>
            </a:r>
            <a:r>
              <a:rPr lang="nn-NO" i="1" dirty="0"/>
              <a:t> + c;</a:t>
            </a:r>
            <a:endParaRPr lang="en-US" i="1" dirty="0"/>
          </a:p>
        </p:txBody>
      </p:sp>
    </p:spTree>
    <p:extLst>
      <p:ext uri="{BB962C8B-B14F-4D97-AF65-F5344CB8AC3E}">
        <p14:creationId xmlns:p14="http://schemas.microsoft.com/office/powerpoint/2010/main" val="399530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5628A-488B-46C3-8C9B-5C8DD9B0A773}"/>
              </a:ext>
            </a:extLst>
          </p:cNvPr>
          <p:cNvSpPr>
            <a:spLocks noGrp="1"/>
          </p:cNvSpPr>
          <p:nvPr>
            <p:ph type="title"/>
          </p:nvPr>
        </p:nvSpPr>
        <p:spPr/>
        <p:txBody>
          <a:bodyPr/>
          <a:lstStyle/>
          <a:p>
            <a:r>
              <a:rPr lang="en-US" dirty="0"/>
              <a:t>Compiler Optimization Passes</a:t>
            </a:r>
          </a:p>
        </p:txBody>
      </p:sp>
      <p:sp>
        <p:nvSpPr>
          <p:cNvPr id="3" name="Content Placeholder 2">
            <a:extLst>
              <a:ext uri="{FF2B5EF4-FFF2-40B4-BE49-F238E27FC236}">
                <a16:creationId xmlns:a16="http://schemas.microsoft.com/office/drawing/2014/main" id="{BB27D20D-440B-48D9-8E38-CAD8C1E2C910}"/>
              </a:ext>
            </a:extLst>
          </p:cNvPr>
          <p:cNvSpPr>
            <a:spLocks noGrp="1"/>
          </p:cNvSpPr>
          <p:nvPr>
            <p:ph idx="1"/>
          </p:nvPr>
        </p:nvSpPr>
        <p:spPr/>
        <p:txBody>
          <a:bodyPr>
            <a:normAutofit fontScale="70000" lnSpcReduction="20000"/>
          </a:bodyPr>
          <a:lstStyle/>
          <a:p>
            <a:pPr>
              <a:buFont typeface="Wingdings" panose="05000000000000000000" pitchFamily="2" charset="2"/>
              <a:buChar char="q"/>
            </a:pPr>
            <a:r>
              <a:rPr lang="en-US" dirty="0"/>
              <a:t>Loop Optimizations</a:t>
            </a:r>
          </a:p>
          <a:p>
            <a:pPr lvl="1">
              <a:buFont typeface="Wingdings" panose="05000000000000000000" pitchFamily="2" charset="2"/>
              <a:buChar char="q"/>
            </a:pPr>
            <a:r>
              <a:rPr lang="en-US" dirty="0"/>
              <a:t>Loop fission</a:t>
            </a:r>
          </a:p>
          <a:p>
            <a:pPr lvl="1">
              <a:buFont typeface="Wingdings" panose="05000000000000000000" pitchFamily="2" charset="2"/>
              <a:buChar char="q"/>
            </a:pPr>
            <a:r>
              <a:rPr lang="en-US" dirty="0"/>
              <a:t>Loop fusion </a:t>
            </a:r>
          </a:p>
          <a:p>
            <a:pPr lvl="1">
              <a:buFont typeface="Wingdings" panose="05000000000000000000" pitchFamily="2" charset="2"/>
              <a:buChar char="q"/>
            </a:pPr>
            <a:r>
              <a:rPr lang="en-US" dirty="0"/>
              <a:t>Loop interchange</a:t>
            </a:r>
          </a:p>
          <a:p>
            <a:pPr lvl="1">
              <a:buFont typeface="Wingdings" panose="05000000000000000000" pitchFamily="2" charset="2"/>
              <a:buChar char="q"/>
            </a:pPr>
            <a:r>
              <a:rPr lang="en-US" dirty="0"/>
              <a:t>Loop invariant code motion</a:t>
            </a:r>
          </a:p>
          <a:p>
            <a:pPr lvl="1">
              <a:buFont typeface="Wingdings" panose="05000000000000000000" pitchFamily="2" charset="2"/>
              <a:buChar char="q"/>
            </a:pPr>
            <a:r>
              <a:rPr lang="en-US" dirty="0"/>
              <a:t>Loop unrolling</a:t>
            </a:r>
          </a:p>
          <a:p>
            <a:pPr lvl="1">
              <a:buFont typeface="Wingdings" panose="05000000000000000000" pitchFamily="2" charset="2"/>
              <a:buChar char="q"/>
            </a:pPr>
            <a:r>
              <a:rPr lang="en-US" dirty="0"/>
              <a:t>…</a:t>
            </a:r>
          </a:p>
          <a:p>
            <a:pPr>
              <a:buFont typeface="Wingdings" panose="05000000000000000000" pitchFamily="2" charset="2"/>
              <a:buChar char="q"/>
            </a:pPr>
            <a:r>
              <a:rPr lang="en-US" dirty="0"/>
              <a:t>Data Flow Optimizations </a:t>
            </a:r>
          </a:p>
          <a:p>
            <a:pPr lvl="1">
              <a:buFont typeface="Wingdings" panose="05000000000000000000" pitchFamily="2" charset="2"/>
              <a:buChar char="q"/>
            </a:pPr>
            <a:r>
              <a:rPr lang="en-US" dirty="0"/>
              <a:t>Common subexpression elimination</a:t>
            </a:r>
          </a:p>
          <a:p>
            <a:pPr lvl="1">
              <a:buFont typeface="Wingdings" panose="05000000000000000000" pitchFamily="2" charset="2"/>
              <a:buChar char="q"/>
            </a:pPr>
            <a:r>
              <a:rPr lang="en-US" dirty="0"/>
              <a:t>Constant folding and propagation</a:t>
            </a:r>
          </a:p>
          <a:p>
            <a:pPr lvl="1">
              <a:buFont typeface="Wingdings" panose="05000000000000000000" pitchFamily="2" charset="2"/>
              <a:buChar char="q"/>
            </a:pPr>
            <a:r>
              <a:rPr lang="en-US" dirty="0"/>
              <a:t>Dead code elimination</a:t>
            </a:r>
          </a:p>
          <a:p>
            <a:pPr lvl="1">
              <a:buFont typeface="Wingdings" panose="05000000000000000000" pitchFamily="2" charset="2"/>
              <a:buChar char="q"/>
            </a:pPr>
            <a:r>
              <a:rPr lang="en-US" dirty="0"/>
              <a:t>…</a:t>
            </a:r>
          </a:p>
          <a:p>
            <a:pPr>
              <a:buFont typeface="Wingdings" panose="05000000000000000000" pitchFamily="2" charset="2"/>
              <a:buChar char="q"/>
            </a:pPr>
            <a:r>
              <a:rPr lang="en-US" dirty="0"/>
              <a:t>Code Generation Optimization</a:t>
            </a:r>
          </a:p>
          <a:p>
            <a:pPr lvl="1">
              <a:buFont typeface="Wingdings" panose="05000000000000000000" pitchFamily="2" charset="2"/>
              <a:buChar char="q"/>
            </a:pPr>
            <a:r>
              <a:rPr lang="en-US" dirty="0"/>
              <a:t>Register Allocation</a:t>
            </a:r>
          </a:p>
          <a:p>
            <a:pPr lvl="1">
              <a:buFont typeface="Wingdings" panose="05000000000000000000" pitchFamily="2" charset="2"/>
              <a:buChar char="q"/>
            </a:pPr>
            <a:r>
              <a:rPr lang="en-US" dirty="0"/>
              <a:t>Instruction Scheduling</a:t>
            </a:r>
          </a:p>
          <a:p>
            <a:pPr lvl="1">
              <a:buFont typeface="Wingdings" panose="05000000000000000000" pitchFamily="2" charset="2"/>
              <a:buChar char="q"/>
            </a:pPr>
            <a:r>
              <a:rPr lang="en-US" dirty="0"/>
              <a:t>Instruction Selection</a:t>
            </a:r>
          </a:p>
          <a:p>
            <a:pPr lvl="1">
              <a:buFont typeface="Wingdings" panose="05000000000000000000" pitchFamily="2" charset="2"/>
              <a:buChar char="q"/>
            </a:pPr>
            <a:r>
              <a:rPr lang="en-US" dirty="0"/>
              <a:t>Reordering computations </a:t>
            </a:r>
          </a:p>
          <a:p>
            <a:pPr lvl="1">
              <a:buFont typeface="Wingdings" panose="05000000000000000000" pitchFamily="2" charset="2"/>
              <a:buChar char="q"/>
            </a:pPr>
            <a:r>
              <a:rPr lang="en-US" dirty="0"/>
              <a:t>,…</a:t>
            </a:r>
          </a:p>
          <a:p>
            <a:pPr>
              <a:buFont typeface="Wingdings" panose="05000000000000000000" pitchFamily="2" charset="2"/>
              <a:buChar char="q"/>
            </a:pPr>
            <a:endParaRPr lang="en-US" dirty="0"/>
          </a:p>
        </p:txBody>
      </p:sp>
      <p:sp>
        <p:nvSpPr>
          <p:cNvPr id="4" name="Slide Number Placeholder 3">
            <a:extLst>
              <a:ext uri="{FF2B5EF4-FFF2-40B4-BE49-F238E27FC236}">
                <a16:creationId xmlns:a16="http://schemas.microsoft.com/office/drawing/2014/main" id="{AC74A6F6-C04D-4B7A-BABF-90A8EF7D67BC}"/>
              </a:ext>
            </a:extLst>
          </p:cNvPr>
          <p:cNvSpPr>
            <a:spLocks noGrp="1"/>
          </p:cNvSpPr>
          <p:nvPr>
            <p:ph type="sldNum" sz="quarter" idx="12"/>
          </p:nvPr>
        </p:nvSpPr>
        <p:spPr/>
        <p:txBody>
          <a:bodyPr/>
          <a:lstStyle/>
          <a:p>
            <a:fld id="{57733F94-BD4E-45B7-8984-807B972C88CC}" type="slidenum">
              <a:rPr lang="en-US" smtClean="0"/>
              <a:pPr/>
              <a:t>116</a:t>
            </a:fld>
            <a:endParaRPr lang="en-US"/>
          </a:p>
        </p:txBody>
      </p:sp>
    </p:spTree>
    <p:extLst>
      <p:ext uri="{BB962C8B-B14F-4D97-AF65-F5344CB8AC3E}">
        <p14:creationId xmlns:p14="http://schemas.microsoft.com/office/powerpoint/2010/main" val="25725042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55E25-3428-47B0-80C5-C43AD3CBE08B}"/>
              </a:ext>
            </a:extLst>
          </p:cNvPr>
          <p:cNvSpPr>
            <a:spLocks noGrp="1"/>
          </p:cNvSpPr>
          <p:nvPr>
            <p:ph type="title"/>
          </p:nvPr>
        </p:nvSpPr>
        <p:spPr/>
        <p:txBody>
          <a:bodyPr/>
          <a:lstStyle/>
          <a:p>
            <a:r>
              <a:rPr lang="en-US" dirty="0"/>
              <a:t>LLVM: Optimizing Compiler</a:t>
            </a:r>
          </a:p>
        </p:txBody>
      </p:sp>
      <p:sp>
        <p:nvSpPr>
          <p:cNvPr id="3" name="Content Placeholder 2">
            <a:extLst>
              <a:ext uri="{FF2B5EF4-FFF2-40B4-BE49-F238E27FC236}">
                <a16:creationId xmlns:a16="http://schemas.microsoft.com/office/drawing/2014/main" id="{6D71A537-7D3C-4D26-9C69-5C6EA71508A3}"/>
              </a:ext>
            </a:extLst>
          </p:cNvPr>
          <p:cNvSpPr>
            <a:spLocks noGrp="1"/>
          </p:cNvSpPr>
          <p:nvPr>
            <p:ph idx="1"/>
          </p:nvPr>
        </p:nvSpPr>
        <p:spPr>
          <a:xfrm>
            <a:off x="838200" y="1355558"/>
            <a:ext cx="10515600" cy="705717"/>
          </a:xfrm>
        </p:spPr>
        <p:txBody>
          <a:bodyPr>
            <a:noAutofit/>
          </a:bodyPr>
          <a:lstStyle/>
          <a:p>
            <a:r>
              <a:rPr lang="en-US" sz="2000" dirty="0"/>
              <a:t>LLVM is a compiler infrastructure designed as a set of reusable libraries with well defined interfaces</a:t>
            </a:r>
          </a:p>
          <a:p>
            <a:r>
              <a:rPr lang="en-US" sz="2000" dirty="0"/>
              <a:t>LLVM IR is target independent </a:t>
            </a:r>
          </a:p>
        </p:txBody>
      </p:sp>
      <p:sp>
        <p:nvSpPr>
          <p:cNvPr id="4" name="Slide Number Placeholder 3">
            <a:extLst>
              <a:ext uri="{FF2B5EF4-FFF2-40B4-BE49-F238E27FC236}">
                <a16:creationId xmlns:a16="http://schemas.microsoft.com/office/drawing/2014/main" id="{A82F6A36-8583-4919-94D3-FCAA1F985738}"/>
              </a:ext>
            </a:extLst>
          </p:cNvPr>
          <p:cNvSpPr>
            <a:spLocks noGrp="1"/>
          </p:cNvSpPr>
          <p:nvPr>
            <p:ph type="sldNum" sz="quarter" idx="12"/>
          </p:nvPr>
        </p:nvSpPr>
        <p:spPr/>
        <p:txBody>
          <a:bodyPr/>
          <a:lstStyle/>
          <a:p>
            <a:fld id="{57733F94-BD4E-45B7-8984-807B972C88CC}" type="slidenum">
              <a:rPr lang="en-US" smtClean="0"/>
              <a:pPr/>
              <a:t>117</a:t>
            </a:fld>
            <a:endParaRPr lang="en-US"/>
          </a:p>
        </p:txBody>
      </p:sp>
      <p:pic>
        <p:nvPicPr>
          <p:cNvPr id="35842" name="Picture 2" descr="The Architecture of Open Source Applications: LLVM">
            <a:extLst>
              <a:ext uri="{FF2B5EF4-FFF2-40B4-BE49-F238E27FC236}">
                <a16:creationId xmlns:a16="http://schemas.microsoft.com/office/drawing/2014/main" id="{8E8710F6-77ED-43C4-909A-367E5A9E4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8475" y="2240512"/>
            <a:ext cx="5314950" cy="19621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E080AA-DB48-40A2-98E7-4880BC698D7A}"/>
              </a:ext>
            </a:extLst>
          </p:cNvPr>
          <p:cNvSpPr/>
          <p:nvPr/>
        </p:nvSpPr>
        <p:spPr>
          <a:xfrm>
            <a:off x="401808" y="6308208"/>
            <a:ext cx="5716117" cy="646331"/>
          </a:xfrm>
          <a:prstGeom prst="rect">
            <a:avLst/>
          </a:prstGeom>
        </p:spPr>
        <p:txBody>
          <a:bodyPr wrap="none">
            <a:spAutoFit/>
          </a:bodyPr>
          <a:lstStyle/>
          <a:p>
            <a:r>
              <a:rPr lang="en-US" dirty="0">
                <a:hlinkClick r:id="rId3"/>
              </a:rPr>
              <a:t>https://www.aosabook.org/en/llvm.html</a:t>
            </a:r>
            <a:endParaRPr lang="en-US" dirty="0"/>
          </a:p>
          <a:p>
            <a:r>
              <a:rPr lang="en-US" dirty="0">
                <a:hlinkClick r:id="rId4"/>
              </a:rPr>
              <a:t>https://gcc.gnu.org/onlinedocs/gcc/Optimize-Options.html</a:t>
            </a:r>
            <a:r>
              <a:rPr lang="en-US" dirty="0"/>
              <a:t> </a:t>
            </a:r>
          </a:p>
        </p:txBody>
      </p:sp>
      <p:pic>
        <p:nvPicPr>
          <p:cNvPr id="6" name="Picture 5">
            <a:extLst>
              <a:ext uri="{FF2B5EF4-FFF2-40B4-BE49-F238E27FC236}">
                <a16:creationId xmlns:a16="http://schemas.microsoft.com/office/drawing/2014/main" id="{C751B7A3-5683-48BB-BBD6-1D8EE2814ACD}"/>
              </a:ext>
            </a:extLst>
          </p:cNvPr>
          <p:cNvPicPr>
            <a:picLocks noChangeAspect="1"/>
          </p:cNvPicPr>
          <p:nvPr/>
        </p:nvPicPr>
        <p:blipFill>
          <a:blip r:embed="rId5"/>
          <a:stretch>
            <a:fillRect/>
          </a:stretch>
        </p:blipFill>
        <p:spPr>
          <a:xfrm>
            <a:off x="365160" y="2683836"/>
            <a:ext cx="5701770" cy="1007127"/>
          </a:xfrm>
          <a:prstGeom prst="rect">
            <a:avLst/>
          </a:prstGeom>
        </p:spPr>
      </p:pic>
      <p:sp>
        <p:nvSpPr>
          <p:cNvPr id="7" name="TextBox 6">
            <a:extLst>
              <a:ext uri="{FF2B5EF4-FFF2-40B4-BE49-F238E27FC236}">
                <a16:creationId xmlns:a16="http://schemas.microsoft.com/office/drawing/2014/main" id="{165AA4F1-D070-4EF6-9F43-52382A00433A}"/>
              </a:ext>
            </a:extLst>
          </p:cNvPr>
          <p:cNvSpPr txBox="1"/>
          <p:nvPr/>
        </p:nvSpPr>
        <p:spPr>
          <a:xfrm>
            <a:off x="721670" y="4625326"/>
            <a:ext cx="927946" cy="369332"/>
          </a:xfrm>
          <a:prstGeom prst="rect">
            <a:avLst/>
          </a:prstGeom>
          <a:noFill/>
        </p:spPr>
        <p:txBody>
          <a:bodyPr wrap="none" rtlCol="0">
            <a:spAutoFit/>
          </a:bodyPr>
          <a:lstStyle/>
          <a:p>
            <a:r>
              <a:rPr lang="en-US" dirty="0"/>
              <a:t>LLVM IR</a:t>
            </a:r>
          </a:p>
        </p:txBody>
      </p:sp>
      <p:sp>
        <p:nvSpPr>
          <p:cNvPr id="10" name="TextBox 9">
            <a:extLst>
              <a:ext uri="{FF2B5EF4-FFF2-40B4-BE49-F238E27FC236}">
                <a16:creationId xmlns:a16="http://schemas.microsoft.com/office/drawing/2014/main" id="{7E603CEC-6F66-4AE4-9986-02DAF719976D}"/>
              </a:ext>
            </a:extLst>
          </p:cNvPr>
          <p:cNvSpPr txBox="1"/>
          <p:nvPr/>
        </p:nvSpPr>
        <p:spPr>
          <a:xfrm>
            <a:off x="3437162" y="5327755"/>
            <a:ext cx="927946" cy="369332"/>
          </a:xfrm>
          <a:prstGeom prst="rect">
            <a:avLst/>
          </a:prstGeom>
          <a:noFill/>
        </p:spPr>
        <p:txBody>
          <a:bodyPr wrap="none" rtlCol="0">
            <a:spAutoFit/>
          </a:bodyPr>
          <a:lstStyle/>
          <a:p>
            <a:r>
              <a:rPr lang="en-US" dirty="0"/>
              <a:t>LLVM IR</a:t>
            </a:r>
          </a:p>
        </p:txBody>
      </p:sp>
      <p:sp>
        <p:nvSpPr>
          <p:cNvPr id="11" name="TextBox 10">
            <a:extLst>
              <a:ext uri="{FF2B5EF4-FFF2-40B4-BE49-F238E27FC236}">
                <a16:creationId xmlns:a16="http://schemas.microsoft.com/office/drawing/2014/main" id="{F5FA004A-0BDF-43F1-816C-835EE5D8F979}"/>
              </a:ext>
            </a:extLst>
          </p:cNvPr>
          <p:cNvSpPr txBox="1"/>
          <p:nvPr/>
        </p:nvSpPr>
        <p:spPr>
          <a:xfrm>
            <a:off x="10130619" y="4464170"/>
            <a:ext cx="927946" cy="369332"/>
          </a:xfrm>
          <a:prstGeom prst="rect">
            <a:avLst/>
          </a:prstGeom>
          <a:noFill/>
        </p:spPr>
        <p:txBody>
          <a:bodyPr wrap="none" rtlCol="0">
            <a:spAutoFit/>
          </a:bodyPr>
          <a:lstStyle/>
          <a:p>
            <a:r>
              <a:rPr lang="en-US" dirty="0"/>
              <a:t>LLVM IR</a:t>
            </a:r>
          </a:p>
        </p:txBody>
      </p:sp>
      <p:sp>
        <p:nvSpPr>
          <p:cNvPr id="9" name="Rectangle 8">
            <a:extLst>
              <a:ext uri="{FF2B5EF4-FFF2-40B4-BE49-F238E27FC236}">
                <a16:creationId xmlns:a16="http://schemas.microsoft.com/office/drawing/2014/main" id="{AF6C4FB9-3893-47D8-B5DB-F7AEBD13AA37}"/>
              </a:ext>
            </a:extLst>
          </p:cNvPr>
          <p:cNvSpPr/>
          <p:nvPr/>
        </p:nvSpPr>
        <p:spPr>
          <a:xfrm>
            <a:off x="1710892" y="5402706"/>
            <a:ext cx="1391285" cy="681135"/>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Optimization </a:t>
            </a:r>
          </a:p>
          <a:p>
            <a:pPr algn="ctr"/>
            <a:r>
              <a:rPr lang="en-US" dirty="0">
                <a:solidFill>
                  <a:schemeClr val="tx1"/>
                </a:solidFill>
              </a:rPr>
              <a:t>Pass 1</a:t>
            </a:r>
          </a:p>
        </p:txBody>
      </p:sp>
      <p:sp>
        <p:nvSpPr>
          <p:cNvPr id="13" name="Rectangle 12">
            <a:extLst>
              <a:ext uri="{FF2B5EF4-FFF2-40B4-BE49-F238E27FC236}">
                <a16:creationId xmlns:a16="http://schemas.microsoft.com/office/drawing/2014/main" id="{A428D390-362B-4753-88C3-1FD45BC73560}"/>
              </a:ext>
            </a:extLst>
          </p:cNvPr>
          <p:cNvSpPr/>
          <p:nvPr/>
        </p:nvSpPr>
        <p:spPr>
          <a:xfrm>
            <a:off x="4704715" y="5402705"/>
            <a:ext cx="1391285" cy="681135"/>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Optimization </a:t>
            </a:r>
          </a:p>
          <a:p>
            <a:pPr algn="ctr"/>
            <a:r>
              <a:rPr lang="en-US" dirty="0">
                <a:solidFill>
                  <a:schemeClr val="tx1"/>
                </a:solidFill>
              </a:rPr>
              <a:t>Pass 1</a:t>
            </a:r>
          </a:p>
        </p:txBody>
      </p:sp>
      <p:sp>
        <p:nvSpPr>
          <p:cNvPr id="14" name="Rectangle 13">
            <a:extLst>
              <a:ext uri="{FF2B5EF4-FFF2-40B4-BE49-F238E27FC236}">
                <a16:creationId xmlns:a16="http://schemas.microsoft.com/office/drawing/2014/main" id="{7989146C-3DC2-4B71-8486-A2C4474898B8}"/>
              </a:ext>
            </a:extLst>
          </p:cNvPr>
          <p:cNvSpPr/>
          <p:nvPr/>
        </p:nvSpPr>
        <p:spPr>
          <a:xfrm>
            <a:off x="8739334" y="5356519"/>
            <a:ext cx="1391285" cy="681135"/>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Optimization </a:t>
            </a:r>
          </a:p>
          <a:p>
            <a:pPr algn="ctr"/>
            <a:r>
              <a:rPr lang="en-US" dirty="0">
                <a:solidFill>
                  <a:schemeClr val="tx1"/>
                </a:solidFill>
              </a:rPr>
              <a:t>Pass 1</a:t>
            </a:r>
          </a:p>
        </p:txBody>
      </p:sp>
      <p:cxnSp>
        <p:nvCxnSpPr>
          <p:cNvPr id="15" name="Connector: Elbow 14">
            <a:extLst>
              <a:ext uri="{FF2B5EF4-FFF2-40B4-BE49-F238E27FC236}">
                <a16:creationId xmlns:a16="http://schemas.microsoft.com/office/drawing/2014/main" id="{85739FE4-8217-4768-B338-5E8EBF5D6D44}"/>
              </a:ext>
            </a:extLst>
          </p:cNvPr>
          <p:cNvCxnSpPr>
            <a:cxnSpLocks/>
          </p:cNvCxnSpPr>
          <p:nvPr/>
        </p:nvCxnSpPr>
        <p:spPr>
          <a:xfrm rot="16200000" flipH="1">
            <a:off x="1073960" y="5140082"/>
            <a:ext cx="748616" cy="52524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F2987BF7-B30D-48C5-8B0B-A86F103F335F}"/>
              </a:ext>
            </a:extLst>
          </p:cNvPr>
          <p:cNvCxnSpPr>
            <a:cxnSpLocks/>
            <a:stCxn id="14" idx="3"/>
            <a:endCxn id="11" idx="2"/>
          </p:cNvCxnSpPr>
          <p:nvPr/>
        </p:nvCxnSpPr>
        <p:spPr>
          <a:xfrm flipV="1">
            <a:off x="10130619" y="4833502"/>
            <a:ext cx="463973" cy="86358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9EDC7C7-08C2-49F6-88DC-CF791A275CA0}"/>
              </a:ext>
            </a:extLst>
          </p:cNvPr>
          <p:cNvCxnSpPr>
            <a:stCxn id="9" idx="3"/>
            <a:endCxn id="13" idx="1"/>
          </p:cNvCxnSpPr>
          <p:nvPr/>
        </p:nvCxnSpPr>
        <p:spPr>
          <a:xfrm flipV="1">
            <a:off x="3102177" y="5743273"/>
            <a:ext cx="160253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ACC10CC-10F4-440E-88F3-12C04A38C61E}"/>
              </a:ext>
            </a:extLst>
          </p:cNvPr>
          <p:cNvCxnSpPr>
            <a:cxnSpLocks/>
          </p:cNvCxnSpPr>
          <p:nvPr/>
        </p:nvCxnSpPr>
        <p:spPr>
          <a:xfrm flipV="1">
            <a:off x="6066930" y="5743272"/>
            <a:ext cx="565580"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B607689-6A4C-4627-A42D-DC4E264FB718}"/>
              </a:ext>
            </a:extLst>
          </p:cNvPr>
          <p:cNvCxnSpPr>
            <a:cxnSpLocks/>
          </p:cNvCxnSpPr>
          <p:nvPr/>
        </p:nvCxnSpPr>
        <p:spPr>
          <a:xfrm flipV="1">
            <a:off x="8173754" y="5697086"/>
            <a:ext cx="565580"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7F47BD7-606F-4579-84E2-3A613998A120}"/>
              </a:ext>
            </a:extLst>
          </p:cNvPr>
          <p:cNvSpPr txBox="1"/>
          <p:nvPr/>
        </p:nvSpPr>
        <p:spPr>
          <a:xfrm>
            <a:off x="7038910" y="5773928"/>
            <a:ext cx="780983" cy="369332"/>
          </a:xfrm>
          <a:prstGeom prst="rect">
            <a:avLst/>
          </a:prstGeom>
          <a:noFill/>
        </p:spPr>
        <p:txBody>
          <a:bodyPr wrap="none" rtlCol="0">
            <a:spAutoFit/>
          </a:bodyPr>
          <a:lstStyle/>
          <a:p>
            <a:r>
              <a:rPr lang="en-US" dirty="0"/>
              <a:t>…. . ….</a:t>
            </a:r>
          </a:p>
        </p:txBody>
      </p:sp>
      <p:sp>
        <p:nvSpPr>
          <p:cNvPr id="35" name="TextBox 34">
            <a:extLst>
              <a:ext uri="{FF2B5EF4-FFF2-40B4-BE49-F238E27FC236}">
                <a16:creationId xmlns:a16="http://schemas.microsoft.com/office/drawing/2014/main" id="{B6ECD05E-7652-4580-B65E-F6906585A8E1}"/>
              </a:ext>
            </a:extLst>
          </p:cNvPr>
          <p:cNvSpPr txBox="1"/>
          <p:nvPr/>
        </p:nvSpPr>
        <p:spPr>
          <a:xfrm>
            <a:off x="7738851" y="5327755"/>
            <a:ext cx="927946" cy="369332"/>
          </a:xfrm>
          <a:prstGeom prst="rect">
            <a:avLst/>
          </a:prstGeom>
          <a:noFill/>
        </p:spPr>
        <p:txBody>
          <a:bodyPr wrap="none" rtlCol="0">
            <a:spAutoFit/>
          </a:bodyPr>
          <a:lstStyle/>
          <a:p>
            <a:r>
              <a:rPr lang="en-US" dirty="0"/>
              <a:t>LLVM IR</a:t>
            </a:r>
          </a:p>
        </p:txBody>
      </p:sp>
      <p:sp>
        <p:nvSpPr>
          <p:cNvPr id="36" name="TextBox 35">
            <a:extLst>
              <a:ext uri="{FF2B5EF4-FFF2-40B4-BE49-F238E27FC236}">
                <a16:creationId xmlns:a16="http://schemas.microsoft.com/office/drawing/2014/main" id="{C9EF9F81-A06A-4C72-838A-97BC915199FB}"/>
              </a:ext>
            </a:extLst>
          </p:cNvPr>
          <p:cNvSpPr txBox="1"/>
          <p:nvPr/>
        </p:nvSpPr>
        <p:spPr>
          <a:xfrm>
            <a:off x="6268475" y="5327754"/>
            <a:ext cx="927946" cy="369332"/>
          </a:xfrm>
          <a:prstGeom prst="rect">
            <a:avLst/>
          </a:prstGeom>
          <a:noFill/>
        </p:spPr>
        <p:txBody>
          <a:bodyPr wrap="none" rtlCol="0">
            <a:spAutoFit/>
          </a:bodyPr>
          <a:lstStyle/>
          <a:p>
            <a:r>
              <a:rPr lang="en-US" dirty="0"/>
              <a:t>LLVM IR</a:t>
            </a:r>
          </a:p>
        </p:txBody>
      </p:sp>
    </p:spTree>
    <p:extLst>
      <p:ext uri="{BB962C8B-B14F-4D97-AF65-F5344CB8AC3E}">
        <p14:creationId xmlns:p14="http://schemas.microsoft.com/office/powerpoint/2010/main" val="9781321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5628A-488B-46C3-8C9B-5C8DD9B0A773}"/>
              </a:ext>
            </a:extLst>
          </p:cNvPr>
          <p:cNvSpPr>
            <a:spLocks noGrp="1"/>
          </p:cNvSpPr>
          <p:nvPr>
            <p:ph type="title"/>
          </p:nvPr>
        </p:nvSpPr>
        <p:spPr/>
        <p:txBody>
          <a:bodyPr/>
          <a:lstStyle/>
          <a:p>
            <a:r>
              <a:rPr lang="en-US" dirty="0"/>
              <a:t>Compiler Optimization Passes</a:t>
            </a:r>
          </a:p>
        </p:txBody>
      </p:sp>
      <p:sp>
        <p:nvSpPr>
          <p:cNvPr id="3" name="Content Placeholder 2">
            <a:extLst>
              <a:ext uri="{FF2B5EF4-FFF2-40B4-BE49-F238E27FC236}">
                <a16:creationId xmlns:a16="http://schemas.microsoft.com/office/drawing/2014/main" id="{BB27D20D-440B-48D9-8E38-CAD8C1E2C910}"/>
              </a:ext>
            </a:extLst>
          </p:cNvPr>
          <p:cNvSpPr>
            <a:spLocks noGrp="1"/>
          </p:cNvSpPr>
          <p:nvPr>
            <p:ph idx="1"/>
          </p:nvPr>
        </p:nvSpPr>
        <p:spPr/>
        <p:txBody>
          <a:bodyPr>
            <a:normAutofit fontScale="70000" lnSpcReduction="20000"/>
          </a:bodyPr>
          <a:lstStyle/>
          <a:p>
            <a:pPr>
              <a:buFont typeface="Wingdings" panose="05000000000000000000" pitchFamily="2" charset="2"/>
              <a:buChar char="q"/>
            </a:pPr>
            <a:r>
              <a:rPr lang="en-US" dirty="0"/>
              <a:t>Loop Optimizations</a:t>
            </a:r>
          </a:p>
          <a:p>
            <a:pPr lvl="1">
              <a:buFont typeface="Wingdings" panose="05000000000000000000" pitchFamily="2" charset="2"/>
              <a:buChar char="q"/>
            </a:pPr>
            <a:r>
              <a:rPr lang="en-US" dirty="0"/>
              <a:t>Loop fission</a:t>
            </a:r>
          </a:p>
          <a:p>
            <a:pPr lvl="1">
              <a:buFont typeface="Wingdings" panose="05000000000000000000" pitchFamily="2" charset="2"/>
              <a:buChar char="q"/>
            </a:pPr>
            <a:r>
              <a:rPr lang="en-US" dirty="0"/>
              <a:t>Loop fusion </a:t>
            </a:r>
          </a:p>
          <a:p>
            <a:pPr lvl="1">
              <a:buFont typeface="Wingdings" panose="05000000000000000000" pitchFamily="2" charset="2"/>
              <a:buChar char="q"/>
            </a:pPr>
            <a:r>
              <a:rPr lang="en-US" dirty="0"/>
              <a:t>Loop interchange</a:t>
            </a:r>
          </a:p>
          <a:p>
            <a:pPr lvl="1">
              <a:buFont typeface="Wingdings" panose="05000000000000000000" pitchFamily="2" charset="2"/>
              <a:buChar char="q"/>
            </a:pPr>
            <a:r>
              <a:rPr lang="en-US" dirty="0"/>
              <a:t>Loop invariant code motion</a:t>
            </a:r>
          </a:p>
          <a:p>
            <a:pPr lvl="1">
              <a:buFont typeface="Wingdings" panose="05000000000000000000" pitchFamily="2" charset="2"/>
              <a:buChar char="q"/>
            </a:pPr>
            <a:r>
              <a:rPr lang="en-US" dirty="0"/>
              <a:t>Loop unrolling</a:t>
            </a:r>
          </a:p>
          <a:p>
            <a:pPr lvl="1">
              <a:buFont typeface="Wingdings" panose="05000000000000000000" pitchFamily="2" charset="2"/>
              <a:buChar char="q"/>
            </a:pPr>
            <a:r>
              <a:rPr lang="en-US" dirty="0"/>
              <a:t>…</a:t>
            </a:r>
          </a:p>
          <a:p>
            <a:pPr>
              <a:buFont typeface="Wingdings" panose="05000000000000000000" pitchFamily="2" charset="2"/>
              <a:buChar char="q"/>
            </a:pPr>
            <a:r>
              <a:rPr lang="en-US" dirty="0"/>
              <a:t>Data Flow Optimizations </a:t>
            </a:r>
          </a:p>
          <a:p>
            <a:pPr lvl="1">
              <a:buFont typeface="Wingdings" panose="05000000000000000000" pitchFamily="2" charset="2"/>
              <a:buChar char="q"/>
            </a:pPr>
            <a:r>
              <a:rPr lang="en-US" dirty="0"/>
              <a:t>Common subexpression elimination</a:t>
            </a:r>
          </a:p>
          <a:p>
            <a:pPr lvl="1">
              <a:buFont typeface="Wingdings" panose="05000000000000000000" pitchFamily="2" charset="2"/>
              <a:buChar char="q"/>
            </a:pPr>
            <a:r>
              <a:rPr lang="en-US" dirty="0"/>
              <a:t>Constant folding</a:t>
            </a:r>
          </a:p>
          <a:p>
            <a:pPr lvl="1">
              <a:buFont typeface="Wingdings" panose="05000000000000000000" pitchFamily="2" charset="2"/>
              <a:buChar char="q"/>
            </a:pPr>
            <a:r>
              <a:rPr lang="en-US" dirty="0"/>
              <a:t>Dead store elimination</a:t>
            </a:r>
          </a:p>
          <a:p>
            <a:pPr lvl="1">
              <a:buFont typeface="Wingdings" panose="05000000000000000000" pitchFamily="2" charset="2"/>
              <a:buChar char="q"/>
            </a:pPr>
            <a:r>
              <a:rPr lang="en-US" dirty="0"/>
              <a:t>…</a:t>
            </a:r>
          </a:p>
          <a:p>
            <a:pPr>
              <a:buFont typeface="Wingdings" panose="05000000000000000000" pitchFamily="2" charset="2"/>
              <a:buChar char="q"/>
            </a:pPr>
            <a:r>
              <a:rPr lang="en-US" dirty="0"/>
              <a:t>Code Generation Optimization</a:t>
            </a:r>
          </a:p>
          <a:p>
            <a:pPr lvl="1">
              <a:buFont typeface="Wingdings" panose="05000000000000000000" pitchFamily="2" charset="2"/>
              <a:buChar char="q"/>
            </a:pPr>
            <a:r>
              <a:rPr lang="en-US" dirty="0"/>
              <a:t>Register Allocation</a:t>
            </a:r>
          </a:p>
          <a:p>
            <a:pPr lvl="1">
              <a:buFont typeface="Wingdings" panose="05000000000000000000" pitchFamily="2" charset="2"/>
              <a:buChar char="q"/>
            </a:pPr>
            <a:r>
              <a:rPr lang="en-US" dirty="0"/>
              <a:t>Instruction Scheduling</a:t>
            </a:r>
          </a:p>
          <a:p>
            <a:pPr lvl="1">
              <a:buFont typeface="Wingdings" panose="05000000000000000000" pitchFamily="2" charset="2"/>
              <a:buChar char="q"/>
            </a:pPr>
            <a:r>
              <a:rPr lang="en-US" dirty="0"/>
              <a:t>Instruction Selection</a:t>
            </a:r>
          </a:p>
          <a:p>
            <a:pPr lvl="1">
              <a:buFont typeface="Wingdings" panose="05000000000000000000" pitchFamily="2" charset="2"/>
              <a:buChar char="q"/>
            </a:pPr>
            <a:r>
              <a:rPr lang="en-US" dirty="0"/>
              <a:t>Reordering computations </a:t>
            </a:r>
          </a:p>
          <a:p>
            <a:pPr lvl="1">
              <a:buFont typeface="Wingdings" panose="05000000000000000000" pitchFamily="2" charset="2"/>
              <a:buChar char="q"/>
            </a:pPr>
            <a:r>
              <a:rPr lang="en-US" dirty="0"/>
              <a:t>,…</a:t>
            </a:r>
          </a:p>
          <a:p>
            <a:pPr>
              <a:buFont typeface="Wingdings" panose="05000000000000000000" pitchFamily="2" charset="2"/>
              <a:buChar char="q"/>
            </a:pPr>
            <a:endParaRPr lang="en-US" dirty="0"/>
          </a:p>
        </p:txBody>
      </p:sp>
      <p:sp>
        <p:nvSpPr>
          <p:cNvPr id="4" name="Slide Number Placeholder 3">
            <a:extLst>
              <a:ext uri="{FF2B5EF4-FFF2-40B4-BE49-F238E27FC236}">
                <a16:creationId xmlns:a16="http://schemas.microsoft.com/office/drawing/2014/main" id="{AC74A6F6-C04D-4B7A-BABF-90A8EF7D67BC}"/>
              </a:ext>
            </a:extLst>
          </p:cNvPr>
          <p:cNvSpPr>
            <a:spLocks noGrp="1"/>
          </p:cNvSpPr>
          <p:nvPr>
            <p:ph type="sldNum" sz="quarter" idx="12"/>
          </p:nvPr>
        </p:nvSpPr>
        <p:spPr/>
        <p:txBody>
          <a:bodyPr/>
          <a:lstStyle/>
          <a:p>
            <a:fld id="{57733F94-BD4E-45B7-8984-807B972C88CC}" type="slidenum">
              <a:rPr lang="en-US" smtClean="0"/>
              <a:pPr/>
              <a:t>118</a:t>
            </a:fld>
            <a:endParaRPr lang="en-US"/>
          </a:p>
        </p:txBody>
      </p:sp>
    </p:spTree>
    <p:extLst>
      <p:ext uri="{BB962C8B-B14F-4D97-AF65-F5344CB8AC3E}">
        <p14:creationId xmlns:p14="http://schemas.microsoft.com/office/powerpoint/2010/main" val="39749535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E7AC2-CA3D-45B5-8E64-FBD8E6A93BA0}"/>
              </a:ext>
            </a:extLst>
          </p:cNvPr>
          <p:cNvSpPr>
            <a:spLocks noGrp="1"/>
          </p:cNvSpPr>
          <p:nvPr>
            <p:ph type="title"/>
          </p:nvPr>
        </p:nvSpPr>
        <p:spPr/>
        <p:txBody>
          <a:bodyPr/>
          <a:lstStyle/>
          <a:p>
            <a:r>
              <a:rPr lang="en-US" dirty="0">
                <a:cs typeface="Calibri Light"/>
              </a:rPr>
              <a:t>Optimizing Compilers</a:t>
            </a:r>
            <a:endParaRPr lang="en-US" dirty="0"/>
          </a:p>
        </p:txBody>
      </p:sp>
      <p:sp>
        <p:nvSpPr>
          <p:cNvPr id="3" name="Content Placeholder 2">
            <a:extLst>
              <a:ext uri="{FF2B5EF4-FFF2-40B4-BE49-F238E27FC236}">
                <a16:creationId xmlns:a16="http://schemas.microsoft.com/office/drawing/2014/main" id="{001A7C63-41D4-431D-B0B0-04E27C403463}"/>
              </a:ext>
            </a:extLst>
          </p:cNvPr>
          <p:cNvSpPr>
            <a:spLocks noGrp="1"/>
          </p:cNvSpPr>
          <p:nvPr>
            <p:ph idx="1"/>
          </p:nvPr>
        </p:nvSpPr>
        <p:spPr/>
        <p:txBody>
          <a:bodyPr vert="horz" lIns="91440" tIns="45720" rIns="91440" bIns="45720" rtlCol="0" anchor="t">
            <a:normAutofit lnSpcReduction="10000"/>
          </a:bodyPr>
          <a:lstStyle/>
          <a:p>
            <a:pPr>
              <a:buFont typeface="Wingdings" panose="020B0604020202020204" pitchFamily="34" charset="0"/>
              <a:buChar char="q"/>
            </a:pPr>
            <a:r>
              <a:rPr lang="en-US" dirty="0">
                <a:ea typeface="+mn-lt"/>
                <a:cs typeface="+mn-lt"/>
              </a:rPr>
              <a:t>Provide efficient mapping of program to machine </a:t>
            </a:r>
            <a:endParaRPr lang="en-US" dirty="0">
              <a:cs typeface="Calibri"/>
            </a:endParaRPr>
          </a:p>
          <a:p>
            <a:pPr lvl="1"/>
            <a:r>
              <a:rPr lang="en-US" dirty="0">
                <a:ea typeface="+mn-lt"/>
                <a:cs typeface="+mn-lt"/>
              </a:rPr>
              <a:t>register allocation </a:t>
            </a:r>
            <a:endParaRPr lang="en-US" dirty="0">
              <a:cs typeface="Calibri"/>
            </a:endParaRPr>
          </a:p>
          <a:p>
            <a:pPr lvl="1"/>
            <a:r>
              <a:rPr lang="en-US" dirty="0">
                <a:ea typeface="+mn-lt"/>
                <a:cs typeface="+mn-lt"/>
              </a:rPr>
              <a:t>code selection and ordering (scheduling) </a:t>
            </a:r>
            <a:endParaRPr lang="en-US" dirty="0">
              <a:cs typeface="Calibri"/>
            </a:endParaRPr>
          </a:p>
          <a:p>
            <a:pPr lvl="1"/>
            <a:r>
              <a:rPr lang="en-US" dirty="0">
                <a:ea typeface="+mn-lt"/>
                <a:cs typeface="+mn-lt"/>
              </a:rPr>
              <a:t>dead code elimination</a:t>
            </a:r>
          </a:p>
          <a:p>
            <a:pPr lvl="1"/>
            <a:r>
              <a:rPr lang="en-US" dirty="0">
                <a:ea typeface="+mn-lt"/>
                <a:cs typeface="+mn-lt"/>
              </a:rPr>
              <a:t>...</a:t>
            </a:r>
          </a:p>
          <a:p>
            <a:pPr lvl="1"/>
            <a:r>
              <a:rPr lang="en-US" dirty="0">
                <a:ea typeface="+mn-lt"/>
                <a:cs typeface="+mn-lt"/>
              </a:rPr>
              <a:t>eliminating minor inefficiencies </a:t>
            </a:r>
            <a:endParaRPr lang="en-US" dirty="0">
              <a:cs typeface="Calibri"/>
            </a:endParaRPr>
          </a:p>
          <a:p>
            <a:pPr>
              <a:buFont typeface="Wingdings" panose="020B0604020202020204" pitchFamily="34" charset="0"/>
              <a:buChar char="q"/>
            </a:pPr>
            <a:r>
              <a:rPr lang="en-US" dirty="0">
                <a:ea typeface="+mn-lt"/>
                <a:cs typeface="+mn-lt"/>
              </a:rPr>
              <a:t>Do not optimize (usually) the "algorithm" </a:t>
            </a:r>
            <a:endParaRPr lang="en-US" dirty="0">
              <a:cs typeface="Calibri"/>
            </a:endParaRPr>
          </a:p>
          <a:p>
            <a:pPr lvl="1"/>
            <a:r>
              <a:rPr lang="en-US" dirty="0">
                <a:ea typeface="+mn-lt"/>
                <a:cs typeface="+mn-lt"/>
              </a:rPr>
              <a:t>up to programmer to select best overall algorithm for a given task</a:t>
            </a:r>
          </a:p>
          <a:p>
            <a:pPr lvl="2"/>
            <a:r>
              <a:rPr lang="en-US" dirty="0">
                <a:cs typeface="Calibri"/>
              </a:rPr>
              <a:t>Sorting: big-O(n</a:t>
            </a:r>
            <a:r>
              <a:rPr lang="en-US" baseline="30000" dirty="0">
                <a:cs typeface="Calibri"/>
              </a:rPr>
              <a:t>2</a:t>
            </a:r>
            <a:r>
              <a:rPr lang="en-US" dirty="0">
                <a:cs typeface="Calibri"/>
              </a:rPr>
              <a:t>) vs. big-O(</a:t>
            </a:r>
            <a:r>
              <a:rPr lang="en-US" dirty="0" err="1">
                <a:cs typeface="Calibri"/>
              </a:rPr>
              <a:t>nlogn</a:t>
            </a:r>
            <a:r>
              <a:rPr lang="en-US" dirty="0">
                <a:cs typeface="Calibri"/>
              </a:rPr>
              <a:t>)</a:t>
            </a:r>
          </a:p>
          <a:p>
            <a:pPr lvl="1"/>
            <a:r>
              <a:rPr lang="en-US" dirty="0">
                <a:solidFill>
                  <a:srgbClr val="0070C0"/>
                </a:solidFill>
                <a:ea typeface="+mn-lt"/>
                <a:cs typeface="+mn-lt"/>
              </a:rPr>
              <a:t>big-O</a:t>
            </a:r>
            <a:r>
              <a:rPr lang="en-US" dirty="0">
                <a:ea typeface="+mn-lt"/>
                <a:cs typeface="+mn-lt"/>
              </a:rPr>
              <a:t> savings are (often) more important</a:t>
            </a:r>
            <a:endParaRPr lang="en-US" dirty="0">
              <a:cs typeface="Calibri"/>
            </a:endParaRPr>
          </a:p>
          <a:p>
            <a:pPr>
              <a:buFont typeface="Wingdings" panose="020B0604020202020204" pitchFamily="34" charset="0"/>
              <a:buChar char="q"/>
            </a:pPr>
            <a:r>
              <a:rPr lang="en-US" dirty="0">
                <a:ea typeface="+mn-lt"/>
                <a:cs typeface="+mn-lt"/>
              </a:rPr>
              <a:t>Have difficulty overcoming inherent limitations (cache, inherent parallelism)</a:t>
            </a:r>
            <a:endParaRPr lang="en-US" dirty="0">
              <a:cs typeface="Calibri"/>
            </a:endParaRPr>
          </a:p>
          <a:p>
            <a:pPr marL="457200" lvl="1" indent="0">
              <a:buNone/>
            </a:pPr>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E9213A9D-8F91-4E30-82DA-89DC612F3DB3}"/>
              </a:ext>
            </a:extLst>
          </p:cNvPr>
          <p:cNvSpPr>
            <a:spLocks noGrp="1"/>
          </p:cNvSpPr>
          <p:nvPr>
            <p:ph type="sldNum" sz="quarter" idx="12"/>
          </p:nvPr>
        </p:nvSpPr>
        <p:spPr/>
        <p:txBody>
          <a:bodyPr/>
          <a:lstStyle/>
          <a:p>
            <a:fld id="{57733F94-BD4E-45B7-8984-807B972C88CC}" type="slidenum">
              <a:rPr lang="en-US" smtClean="0"/>
              <a:pPr/>
              <a:t>119</a:t>
            </a:fld>
            <a:endParaRPr lang="en-US"/>
          </a:p>
        </p:txBody>
      </p:sp>
    </p:spTree>
    <p:extLst>
      <p:ext uri="{BB962C8B-B14F-4D97-AF65-F5344CB8AC3E}">
        <p14:creationId xmlns:p14="http://schemas.microsoft.com/office/powerpoint/2010/main" val="3442348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0A61CDA-CD2E-D249-84A3-12962681BD5F}"/>
              </a:ext>
            </a:extLst>
          </p:cNvPr>
          <p:cNvSpPr>
            <a:spLocks noGrp="1" noChangeArrowheads="1"/>
          </p:cNvSpPr>
          <p:nvPr>
            <p:ph type="title"/>
            <p:custDataLst>
              <p:tags r:id="rId1"/>
            </p:custDataLst>
          </p:nvPr>
        </p:nvSpPr>
        <p:spPr/>
        <p:txBody>
          <a:bodyPr/>
          <a:lstStyle/>
          <a:p>
            <a:r>
              <a:rPr lang="en-US" altLang="en-US"/>
              <a:t>Cache Fundamentals</a:t>
            </a:r>
          </a:p>
        </p:txBody>
      </p:sp>
      <p:sp>
        <p:nvSpPr>
          <p:cNvPr id="3" name="Content Placeholder 2">
            <a:extLst>
              <a:ext uri="{FF2B5EF4-FFF2-40B4-BE49-F238E27FC236}">
                <a16:creationId xmlns:a16="http://schemas.microsoft.com/office/drawing/2014/main" id="{2B30249E-0715-9744-9E4F-DA4BC4D0CE20}"/>
              </a:ext>
            </a:extLst>
          </p:cNvPr>
          <p:cNvSpPr>
            <a:spLocks noGrp="1"/>
          </p:cNvSpPr>
          <p:nvPr>
            <p:ph idx="1"/>
          </p:nvPr>
        </p:nvSpPr>
        <p:spPr/>
        <p:txBody>
          <a:bodyPr/>
          <a:lstStyle/>
          <a:p>
            <a:endParaRPr lang="en-US"/>
          </a:p>
        </p:txBody>
      </p:sp>
      <p:sp>
        <p:nvSpPr>
          <p:cNvPr id="21507" name="Rectangle 4">
            <a:extLst>
              <a:ext uri="{FF2B5EF4-FFF2-40B4-BE49-F238E27FC236}">
                <a16:creationId xmlns:a16="http://schemas.microsoft.com/office/drawing/2014/main" id="{809BB206-8C12-B143-B016-05D2A6F2C577}"/>
              </a:ext>
            </a:extLst>
          </p:cNvPr>
          <p:cNvSpPr>
            <a:spLocks noChangeArrowheads="1"/>
          </p:cNvSpPr>
          <p:nvPr>
            <p:custDataLst>
              <p:tags r:id="rId2"/>
            </p:custDataLst>
          </p:nvPr>
        </p:nvSpPr>
        <p:spPr bwMode="auto">
          <a:xfrm>
            <a:off x="8769351" y="387351"/>
            <a:ext cx="596900" cy="368300"/>
          </a:xfrm>
          <a:prstGeom prst="rect">
            <a:avLst/>
          </a:prstGeom>
          <a:solidFill>
            <a:schemeClr val="bg2"/>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cpu</a:t>
            </a:r>
          </a:p>
        </p:txBody>
      </p:sp>
      <p:sp>
        <p:nvSpPr>
          <p:cNvPr id="21508" name="Rectangle 5">
            <a:extLst>
              <a:ext uri="{FF2B5EF4-FFF2-40B4-BE49-F238E27FC236}">
                <a16:creationId xmlns:a16="http://schemas.microsoft.com/office/drawing/2014/main" id="{D427EF2E-E7D9-A144-8AF6-A48FF85025D4}"/>
              </a:ext>
            </a:extLst>
          </p:cNvPr>
          <p:cNvSpPr>
            <a:spLocks noChangeArrowheads="1"/>
          </p:cNvSpPr>
          <p:nvPr>
            <p:custDataLst>
              <p:tags r:id="rId3"/>
            </p:custDataLst>
          </p:nvPr>
        </p:nvSpPr>
        <p:spPr bwMode="auto">
          <a:xfrm>
            <a:off x="8083551" y="1073151"/>
            <a:ext cx="1892300" cy="596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lowest-level</a:t>
            </a:r>
          </a:p>
          <a:p>
            <a:pPr algn="ctr" defTabSz="609585">
              <a:spcBef>
                <a:spcPct val="0"/>
              </a:spcBef>
              <a:buClrTx/>
              <a:buSzTx/>
              <a:buNone/>
            </a:pPr>
            <a:r>
              <a:rPr lang="en-US" altLang="en-US" sz="1600">
                <a:solidFill>
                  <a:srgbClr val="1F497D"/>
                </a:solidFill>
              </a:rPr>
              <a:t>cache</a:t>
            </a:r>
          </a:p>
        </p:txBody>
      </p:sp>
      <p:sp>
        <p:nvSpPr>
          <p:cNvPr id="21509" name="Rectangle 6">
            <a:extLst>
              <a:ext uri="{FF2B5EF4-FFF2-40B4-BE49-F238E27FC236}">
                <a16:creationId xmlns:a16="http://schemas.microsoft.com/office/drawing/2014/main" id="{90F5929C-B083-9946-AF19-C88F5E9760CB}"/>
              </a:ext>
            </a:extLst>
          </p:cNvPr>
          <p:cNvSpPr>
            <a:spLocks noChangeArrowheads="1"/>
          </p:cNvSpPr>
          <p:nvPr>
            <p:custDataLst>
              <p:tags r:id="rId4"/>
            </p:custDataLst>
          </p:nvPr>
        </p:nvSpPr>
        <p:spPr bwMode="auto">
          <a:xfrm>
            <a:off x="7931151" y="2063751"/>
            <a:ext cx="2425700" cy="901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next-level</a:t>
            </a:r>
          </a:p>
          <a:p>
            <a:pPr algn="ctr" defTabSz="609585">
              <a:spcBef>
                <a:spcPct val="0"/>
              </a:spcBef>
              <a:buClrTx/>
              <a:buSzTx/>
              <a:buNone/>
            </a:pPr>
            <a:r>
              <a:rPr lang="en-US" altLang="en-US" sz="1600">
                <a:solidFill>
                  <a:srgbClr val="1F497D"/>
                </a:solidFill>
              </a:rPr>
              <a:t>memory/cache</a:t>
            </a:r>
          </a:p>
        </p:txBody>
      </p:sp>
      <p:sp>
        <p:nvSpPr>
          <p:cNvPr id="21510" name="Line 7">
            <a:extLst>
              <a:ext uri="{FF2B5EF4-FFF2-40B4-BE49-F238E27FC236}">
                <a16:creationId xmlns:a16="http://schemas.microsoft.com/office/drawing/2014/main" id="{5E083461-7CBF-1E4C-8CA1-3E72970362C1}"/>
              </a:ext>
            </a:extLst>
          </p:cNvPr>
          <p:cNvSpPr>
            <a:spLocks noChangeShapeType="1"/>
          </p:cNvSpPr>
          <p:nvPr>
            <p:custDataLst>
              <p:tags r:id="rId5"/>
            </p:custDataLst>
          </p:nvPr>
        </p:nvSpPr>
        <p:spPr bwMode="auto">
          <a:xfrm>
            <a:off x="9067800" y="762000"/>
            <a:ext cx="0" cy="304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1511" name="Line 8">
            <a:extLst>
              <a:ext uri="{FF2B5EF4-FFF2-40B4-BE49-F238E27FC236}">
                <a16:creationId xmlns:a16="http://schemas.microsoft.com/office/drawing/2014/main" id="{F4B1A116-4CF1-4C4F-8CFE-E43F1744872A}"/>
              </a:ext>
            </a:extLst>
          </p:cNvPr>
          <p:cNvSpPr>
            <a:spLocks noChangeShapeType="1"/>
          </p:cNvSpPr>
          <p:nvPr>
            <p:custDataLst>
              <p:tags r:id="rId6"/>
            </p:custDataLst>
          </p:nvPr>
        </p:nvSpPr>
        <p:spPr bwMode="auto">
          <a:xfrm>
            <a:off x="9067800" y="1676400"/>
            <a:ext cx="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1512" name="Line 9">
            <a:extLst>
              <a:ext uri="{FF2B5EF4-FFF2-40B4-BE49-F238E27FC236}">
                <a16:creationId xmlns:a16="http://schemas.microsoft.com/office/drawing/2014/main" id="{4173AF31-E179-0240-BBD5-0906512D773A}"/>
              </a:ext>
            </a:extLst>
          </p:cNvPr>
          <p:cNvSpPr>
            <a:spLocks noChangeShapeType="1"/>
          </p:cNvSpPr>
          <p:nvPr>
            <p:custDataLst>
              <p:tags r:id="rId7"/>
            </p:custDataLst>
          </p:nvPr>
        </p:nvSpPr>
        <p:spPr bwMode="auto">
          <a:xfrm>
            <a:off x="8077200" y="12192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1513" name="Line 10">
            <a:extLst>
              <a:ext uri="{FF2B5EF4-FFF2-40B4-BE49-F238E27FC236}">
                <a16:creationId xmlns:a16="http://schemas.microsoft.com/office/drawing/2014/main" id="{8F2569D0-C0D0-5D4C-BA03-DF75B3B76067}"/>
              </a:ext>
            </a:extLst>
          </p:cNvPr>
          <p:cNvSpPr>
            <a:spLocks noChangeShapeType="1"/>
          </p:cNvSpPr>
          <p:nvPr>
            <p:custDataLst>
              <p:tags r:id="rId8"/>
            </p:custDataLst>
          </p:nvPr>
        </p:nvSpPr>
        <p:spPr bwMode="auto">
          <a:xfrm>
            <a:off x="8077200" y="13716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1514" name="Line 11">
            <a:extLst>
              <a:ext uri="{FF2B5EF4-FFF2-40B4-BE49-F238E27FC236}">
                <a16:creationId xmlns:a16="http://schemas.microsoft.com/office/drawing/2014/main" id="{07769AD3-D4AF-AA4B-8B39-07FD57DE1764}"/>
              </a:ext>
            </a:extLst>
          </p:cNvPr>
          <p:cNvSpPr>
            <a:spLocks noChangeShapeType="1"/>
          </p:cNvSpPr>
          <p:nvPr>
            <p:custDataLst>
              <p:tags r:id="rId9"/>
            </p:custDataLst>
          </p:nvPr>
        </p:nvSpPr>
        <p:spPr bwMode="auto">
          <a:xfrm>
            <a:off x="8305800" y="16764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1515" name="Line 12">
            <a:extLst>
              <a:ext uri="{FF2B5EF4-FFF2-40B4-BE49-F238E27FC236}">
                <a16:creationId xmlns:a16="http://schemas.microsoft.com/office/drawing/2014/main" id="{67B89D83-0D7D-A649-8F39-B753BB7996A5}"/>
              </a:ext>
            </a:extLst>
          </p:cNvPr>
          <p:cNvSpPr>
            <a:spLocks noChangeShapeType="1"/>
          </p:cNvSpPr>
          <p:nvPr>
            <p:custDataLst>
              <p:tags r:id="rId10"/>
            </p:custDataLst>
          </p:nvPr>
        </p:nvSpPr>
        <p:spPr bwMode="auto">
          <a:xfrm>
            <a:off x="8077200" y="15240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1516" name="Line 13">
            <a:extLst>
              <a:ext uri="{FF2B5EF4-FFF2-40B4-BE49-F238E27FC236}">
                <a16:creationId xmlns:a16="http://schemas.microsoft.com/office/drawing/2014/main" id="{361B0247-3869-A042-ABEC-A0014DD15746}"/>
              </a:ext>
            </a:extLst>
          </p:cNvPr>
          <p:cNvSpPr>
            <a:spLocks noChangeShapeType="1"/>
          </p:cNvSpPr>
          <p:nvPr>
            <p:custDataLst>
              <p:tags r:id="rId11"/>
            </p:custDataLst>
          </p:nvPr>
        </p:nvSpPr>
        <p:spPr bwMode="auto">
          <a:xfrm>
            <a:off x="7924800" y="22098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1517" name="Line 14">
            <a:extLst>
              <a:ext uri="{FF2B5EF4-FFF2-40B4-BE49-F238E27FC236}">
                <a16:creationId xmlns:a16="http://schemas.microsoft.com/office/drawing/2014/main" id="{1015A949-D35C-8847-84B7-4E0BE426AC1F}"/>
              </a:ext>
            </a:extLst>
          </p:cNvPr>
          <p:cNvSpPr>
            <a:spLocks noChangeShapeType="1"/>
          </p:cNvSpPr>
          <p:nvPr>
            <p:custDataLst>
              <p:tags r:id="rId12"/>
            </p:custDataLst>
          </p:nvPr>
        </p:nvSpPr>
        <p:spPr bwMode="auto">
          <a:xfrm>
            <a:off x="7924800" y="23622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1518" name="Line 15">
            <a:extLst>
              <a:ext uri="{FF2B5EF4-FFF2-40B4-BE49-F238E27FC236}">
                <a16:creationId xmlns:a16="http://schemas.microsoft.com/office/drawing/2014/main" id="{4B1623B1-CDAE-4A41-9F17-86BAEDADBEA0}"/>
              </a:ext>
            </a:extLst>
          </p:cNvPr>
          <p:cNvSpPr>
            <a:spLocks noChangeShapeType="1"/>
          </p:cNvSpPr>
          <p:nvPr>
            <p:custDataLst>
              <p:tags r:id="rId13"/>
            </p:custDataLst>
          </p:nvPr>
        </p:nvSpPr>
        <p:spPr bwMode="auto">
          <a:xfrm>
            <a:off x="7924800" y="25146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1519" name="Line 16">
            <a:extLst>
              <a:ext uri="{FF2B5EF4-FFF2-40B4-BE49-F238E27FC236}">
                <a16:creationId xmlns:a16="http://schemas.microsoft.com/office/drawing/2014/main" id="{DED12E61-7158-4443-9125-6F8E3CA88823}"/>
              </a:ext>
            </a:extLst>
          </p:cNvPr>
          <p:cNvSpPr>
            <a:spLocks noChangeShapeType="1"/>
          </p:cNvSpPr>
          <p:nvPr>
            <p:custDataLst>
              <p:tags r:id="rId14"/>
            </p:custDataLst>
          </p:nvPr>
        </p:nvSpPr>
        <p:spPr bwMode="auto">
          <a:xfrm>
            <a:off x="7924800" y="26670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1520" name="Line 17">
            <a:extLst>
              <a:ext uri="{FF2B5EF4-FFF2-40B4-BE49-F238E27FC236}">
                <a16:creationId xmlns:a16="http://schemas.microsoft.com/office/drawing/2014/main" id="{F9CBE7F3-4F5B-A045-A5E2-A4F496C78145}"/>
              </a:ext>
            </a:extLst>
          </p:cNvPr>
          <p:cNvSpPr>
            <a:spLocks noChangeShapeType="1"/>
          </p:cNvSpPr>
          <p:nvPr>
            <p:custDataLst>
              <p:tags r:id="rId15"/>
            </p:custDataLst>
          </p:nvPr>
        </p:nvSpPr>
        <p:spPr bwMode="auto">
          <a:xfrm>
            <a:off x="7924800" y="28194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1521" name="Line 18">
            <a:extLst>
              <a:ext uri="{FF2B5EF4-FFF2-40B4-BE49-F238E27FC236}">
                <a16:creationId xmlns:a16="http://schemas.microsoft.com/office/drawing/2014/main" id="{87502752-224D-9C40-9013-488AD1FA2CCF}"/>
              </a:ext>
            </a:extLst>
          </p:cNvPr>
          <p:cNvSpPr>
            <a:spLocks noChangeShapeType="1"/>
          </p:cNvSpPr>
          <p:nvPr>
            <p:custDataLst>
              <p:tags r:id="rId16"/>
            </p:custDataLst>
          </p:nvPr>
        </p:nvSpPr>
        <p:spPr bwMode="auto">
          <a:xfrm>
            <a:off x="8229600" y="106680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1522" name="Line 19">
            <a:extLst>
              <a:ext uri="{FF2B5EF4-FFF2-40B4-BE49-F238E27FC236}">
                <a16:creationId xmlns:a16="http://schemas.microsoft.com/office/drawing/2014/main" id="{E71D3BD5-E9CB-8D41-B3BE-0BAE459EE21B}"/>
              </a:ext>
            </a:extLst>
          </p:cNvPr>
          <p:cNvSpPr>
            <a:spLocks noChangeShapeType="1"/>
          </p:cNvSpPr>
          <p:nvPr>
            <p:custDataLst>
              <p:tags r:id="rId17"/>
            </p:custDataLst>
          </p:nvPr>
        </p:nvSpPr>
        <p:spPr bwMode="auto">
          <a:xfrm>
            <a:off x="8382000" y="106680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1523" name="Line 20">
            <a:extLst>
              <a:ext uri="{FF2B5EF4-FFF2-40B4-BE49-F238E27FC236}">
                <a16:creationId xmlns:a16="http://schemas.microsoft.com/office/drawing/2014/main" id="{DDFD2440-D183-E542-B188-AA66910C7D10}"/>
              </a:ext>
            </a:extLst>
          </p:cNvPr>
          <p:cNvSpPr>
            <a:spLocks noChangeShapeType="1"/>
          </p:cNvSpPr>
          <p:nvPr>
            <p:custDataLst>
              <p:tags r:id="rId18"/>
            </p:custDataLst>
          </p:nvPr>
        </p:nvSpPr>
        <p:spPr bwMode="auto">
          <a:xfrm>
            <a:off x="8077200" y="2057400"/>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1524" name="Line 21">
            <a:extLst>
              <a:ext uri="{FF2B5EF4-FFF2-40B4-BE49-F238E27FC236}">
                <a16:creationId xmlns:a16="http://schemas.microsoft.com/office/drawing/2014/main" id="{F2A70457-E293-544E-BB34-71DEE6E9F101}"/>
              </a:ext>
            </a:extLst>
          </p:cNvPr>
          <p:cNvSpPr>
            <a:spLocks noChangeShapeType="1"/>
          </p:cNvSpPr>
          <p:nvPr>
            <p:custDataLst>
              <p:tags r:id="rId19"/>
            </p:custDataLst>
          </p:nvPr>
        </p:nvSpPr>
        <p:spPr bwMode="auto">
          <a:xfrm>
            <a:off x="8229600" y="2057400"/>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1525" name="Rectangle 22">
            <a:extLst>
              <a:ext uri="{FF2B5EF4-FFF2-40B4-BE49-F238E27FC236}">
                <a16:creationId xmlns:a16="http://schemas.microsoft.com/office/drawing/2014/main" id="{893819B4-0046-3641-AA4C-4641D46B17BA}"/>
              </a:ext>
            </a:extLst>
          </p:cNvPr>
          <p:cNvSpPr>
            <a:spLocks noChangeArrowheads="1"/>
          </p:cNvSpPr>
          <p:nvPr>
            <p:custDataLst>
              <p:tags r:id="rId20"/>
            </p:custDataLst>
          </p:nvPr>
        </p:nvSpPr>
        <p:spPr bwMode="auto">
          <a:xfrm>
            <a:off x="8235951" y="1225551"/>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21526" name="Rectangle 23">
            <a:extLst>
              <a:ext uri="{FF2B5EF4-FFF2-40B4-BE49-F238E27FC236}">
                <a16:creationId xmlns:a16="http://schemas.microsoft.com/office/drawing/2014/main" id="{B111A3FD-B10A-324C-855B-39C5CBDF763F}"/>
              </a:ext>
            </a:extLst>
          </p:cNvPr>
          <p:cNvSpPr>
            <a:spLocks noChangeArrowheads="1"/>
          </p:cNvSpPr>
          <p:nvPr>
            <p:custDataLst>
              <p:tags r:id="rId21"/>
            </p:custDataLst>
          </p:nvPr>
        </p:nvSpPr>
        <p:spPr bwMode="auto">
          <a:xfrm>
            <a:off x="8083551" y="2368551"/>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Tree>
    <p:extLst>
      <p:ext uri="{BB962C8B-B14F-4D97-AF65-F5344CB8AC3E}">
        <p14:creationId xmlns:p14="http://schemas.microsoft.com/office/powerpoint/2010/main" val="270463330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2F09-8FF5-407B-A2FE-7F3F53F56001}"/>
              </a:ext>
            </a:extLst>
          </p:cNvPr>
          <p:cNvSpPr>
            <a:spLocks noGrp="1"/>
          </p:cNvSpPr>
          <p:nvPr>
            <p:ph type="title"/>
          </p:nvPr>
        </p:nvSpPr>
        <p:spPr/>
        <p:txBody>
          <a:bodyPr/>
          <a:lstStyle/>
          <a:p>
            <a:r>
              <a:rPr lang="en-US" dirty="0">
                <a:cs typeface="Calibri Light"/>
              </a:rPr>
              <a:t>Limitations of Optimizing Compilers</a:t>
            </a:r>
            <a:endParaRPr lang="en-US" dirty="0"/>
          </a:p>
        </p:txBody>
      </p:sp>
      <p:sp>
        <p:nvSpPr>
          <p:cNvPr id="3" name="Content Placeholder 2">
            <a:extLst>
              <a:ext uri="{FF2B5EF4-FFF2-40B4-BE49-F238E27FC236}">
                <a16:creationId xmlns:a16="http://schemas.microsoft.com/office/drawing/2014/main" id="{A70800B1-9E55-401C-BB9A-B188F209CA55}"/>
              </a:ext>
            </a:extLst>
          </p:cNvPr>
          <p:cNvSpPr>
            <a:spLocks noGrp="1"/>
          </p:cNvSpPr>
          <p:nvPr>
            <p:ph idx="1"/>
          </p:nvPr>
        </p:nvSpPr>
        <p:spPr/>
        <p:txBody>
          <a:bodyPr vert="horz" lIns="91440" tIns="45720" rIns="91440" bIns="45720" rtlCol="0" anchor="t">
            <a:normAutofit fontScale="85000" lnSpcReduction="20000"/>
          </a:bodyPr>
          <a:lstStyle/>
          <a:p>
            <a:pPr>
              <a:buFont typeface="Wingdings" panose="020B0604020202020204" pitchFamily="34" charset="0"/>
              <a:buChar char="q"/>
            </a:pPr>
            <a:r>
              <a:rPr lang="en-US" dirty="0">
                <a:ea typeface="+mn-lt"/>
                <a:cs typeface="+mn-lt"/>
              </a:rPr>
              <a:t>Operate under fundamental constraint </a:t>
            </a:r>
            <a:endParaRPr lang="en-US" dirty="0">
              <a:cs typeface="Calibri"/>
            </a:endParaRPr>
          </a:p>
          <a:p>
            <a:r>
              <a:rPr lang="en-US" b="1" u="sng" dirty="0">
                <a:ea typeface="+mn-lt"/>
                <a:cs typeface="+mn-lt"/>
              </a:rPr>
              <a:t>Must not cause any change in program behavior </a:t>
            </a:r>
            <a:endParaRPr lang="en-US" b="1" u="sng" dirty="0"/>
          </a:p>
          <a:p>
            <a:r>
              <a:rPr lang="en-US" dirty="0">
                <a:ea typeface="+mn-lt"/>
                <a:cs typeface="+mn-lt"/>
              </a:rPr>
              <a:t>Except, possibly when program making use of nonstandard language features </a:t>
            </a:r>
            <a:endParaRPr lang="en-US" dirty="0"/>
          </a:p>
          <a:p>
            <a:pPr>
              <a:buFont typeface="Wingdings" panose="020B0604020202020204" pitchFamily="34" charset="0"/>
              <a:buChar char="q"/>
            </a:pPr>
            <a:r>
              <a:rPr lang="en-US" dirty="0">
                <a:ea typeface="+mn-lt"/>
                <a:cs typeface="+mn-lt"/>
              </a:rPr>
              <a:t>Behavior that may be obvious to the programmer can  be obfuscated by languages and coding styles </a:t>
            </a:r>
            <a:endParaRPr lang="en-US" dirty="0">
              <a:cs typeface="Calibri"/>
            </a:endParaRPr>
          </a:p>
          <a:p>
            <a:r>
              <a:rPr lang="en-US" dirty="0">
                <a:ea typeface="+mn-lt"/>
                <a:cs typeface="+mn-lt"/>
              </a:rPr>
              <a:t>e.g., Data ranges may be more limited than variable types suggest </a:t>
            </a:r>
            <a:endParaRPr lang="en-US" dirty="0"/>
          </a:p>
          <a:p>
            <a:pPr>
              <a:buFont typeface="Wingdings" panose="020B0604020202020204" pitchFamily="34" charset="0"/>
              <a:buChar char="q"/>
            </a:pPr>
            <a:r>
              <a:rPr lang="en-US" dirty="0">
                <a:ea typeface="+mn-lt"/>
                <a:cs typeface="+mn-lt"/>
              </a:rPr>
              <a:t>Most analysis is performed only within procedures </a:t>
            </a:r>
            <a:endParaRPr lang="en-US" dirty="0">
              <a:cs typeface="Calibri"/>
            </a:endParaRPr>
          </a:p>
          <a:p>
            <a:r>
              <a:rPr lang="en-US" dirty="0">
                <a:ea typeface="+mn-lt"/>
                <a:cs typeface="+mn-lt"/>
              </a:rPr>
              <a:t>Whole-program analysis is too expensive in most cases </a:t>
            </a:r>
            <a:endParaRPr lang="en-US" dirty="0"/>
          </a:p>
          <a:p>
            <a:r>
              <a:rPr lang="en-US" dirty="0">
                <a:ea typeface="+mn-lt"/>
                <a:cs typeface="+mn-lt"/>
              </a:rPr>
              <a:t>Newer versions of GCC do </a:t>
            </a:r>
            <a:r>
              <a:rPr lang="en-US" dirty="0" err="1">
                <a:ea typeface="+mn-lt"/>
                <a:cs typeface="+mn-lt"/>
              </a:rPr>
              <a:t>interprocedural</a:t>
            </a:r>
            <a:r>
              <a:rPr lang="en-US" dirty="0">
                <a:ea typeface="+mn-lt"/>
                <a:cs typeface="+mn-lt"/>
              </a:rPr>
              <a:t> analysis within individual files </a:t>
            </a:r>
            <a:endParaRPr lang="en-US" dirty="0"/>
          </a:p>
          <a:p>
            <a:r>
              <a:rPr lang="en-US" dirty="0">
                <a:ea typeface="+mn-lt"/>
                <a:cs typeface="+mn-lt"/>
              </a:rPr>
              <a:t>But, not between code in different files </a:t>
            </a:r>
            <a:endParaRPr lang="en-US" dirty="0"/>
          </a:p>
          <a:p>
            <a:pPr>
              <a:buFont typeface="Wingdings" panose="020B0604020202020204" pitchFamily="34" charset="0"/>
              <a:buChar char="q"/>
            </a:pPr>
            <a:r>
              <a:rPr lang="en-US" dirty="0">
                <a:ea typeface="+mn-lt"/>
                <a:cs typeface="+mn-lt"/>
              </a:rPr>
              <a:t>Most analysis is based only on static information </a:t>
            </a:r>
            <a:endParaRPr lang="en-US" dirty="0">
              <a:cs typeface="Calibri"/>
            </a:endParaRPr>
          </a:p>
          <a:p>
            <a:r>
              <a:rPr lang="en-US" dirty="0">
                <a:ea typeface="+mn-lt"/>
                <a:cs typeface="+mn-lt"/>
              </a:rPr>
              <a:t>Compiler has difficulty anticipating run-time inputs</a:t>
            </a:r>
            <a:endParaRPr lang="en-US" dirty="0"/>
          </a:p>
        </p:txBody>
      </p:sp>
      <p:sp>
        <p:nvSpPr>
          <p:cNvPr id="4" name="Slide Number Placeholder 3">
            <a:extLst>
              <a:ext uri="{FF2B5EF4-FFF2-40B4-BE49-F238E27FC236}">
                <a16:creationId xmlns:a16="http://schemas.microsoft.com/office/drawing/2014/main" id="{AD9E5AC2-7955-44DB-B040-1D2413F6B268}"/>
              </a:ext>
            </a:extLst>
          </p:cNvPr>
          <p:cNvSpPr>
            <a:spLocks noGrp="1"/>
          </p:cNvSpPr>
          <p:nvPr>
            <p:ph type="sldNum" sz="quarter" idx="12"/>
          </p:nvPr>
        </p:nvSpPr>
        <p:spPr/>
        <p:txBody>
          <a:bodyPr/>
          <a:lstStyle/>
          <a:p>
            <a:fld id="{57733F94-BD4E-45B7-8984-807B972C88CC}" type="slidenum">
              <a:rPr lang="en-US" smtClean="0"/>
              <a:pPr/>
              <a:t>120</a:t>
            </a:fld>
            <a:endParaRPr lang="en-US"/>
          </a:p>
        </p:txBody>
      </p:sp>
      <p:sp>
        <p:nvSpPr>
          <p:cNvPr id="5" name="TextBox 4">
            <a:extLst>
              <a:ext uri="{FF2B5EF4-FFF2-40B4-BE49-F238E27FC236}">
                <a16:creationId xmlns:a16="http://schemas.microsoft.com/office/drawing/2014/main" id="{E15FC7DE-4DCD-4E7C-87E3-96B4FB591461}"/>
              </a:ext>
            </a:extLst>
          </p:cNvPr>
          <p:cNvSpPr txBox="1"/>
          <p:nvPr/>
        </p:nvSpPr>
        <p:spPr>
          <a:xfrm>
            <a:off x="851865" y="5894685"/>
            <a:ext cx="78282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70C0"/>
                </a:solidFill>
              </a:rPr>
              <a:t>When in doubt, the compiler must be conservative​</a:t>
            </a:r>
            <a:endParaRPr lang="en-US" sz="2800" b="1" dirty="0">
              <a:solidFill>
                <a:srgbClr val="0070C0"/>
              </a:solidFill>
              <a:cs typeface="Calibri"/>
            </a:endParaRPr>
          </a:p>
        </p:txBody>
      </p:sp>
      <p:sp>
        <p:nvSpPr>
          <p:cNvPr id="7" name="TextBox 6">
            <a:extLst>
              <a:ext uri="{FF2B5EF4-FFF2-40B4-BE49-F238E27FC236}">
                <a16:creationId xmlns:a16="http://schemas.microsoft.com/office/drawing/2014/main" id="{AC9F6CA0-CB83-432A-B29B-481A4D1A2D33}"/>
              </a:ext>
            </a:extLst>
          </p:cNvPr>
          <p:cNvSpPr txBox="1"/>
          <p:nvPr/>
        </p:nvSpPr>
        <p:spPr>
          <a:xfrm>
            <a:off x="0" y="6538912"/>
            <a:ext cx="4234249" cy="261610"/>
          </a:xfrm>
          <a:prstGeom prst="rect">
            <a:avLst/>
          </a:prstGeom>
          <a:noFill/>
        </p:spPr>
        <p:txBody>
          <a:bodyPr wrap="square">
            <a:spAutoFit/>
          </a:bodyPr>
          <a:lstStyle/>
          <a:p>
            <a:r>
              <a:rPr lang="en-US" sz="1100" i="1" dirty="0"/>
              <a:t>Bryant and </a:t>
            </a:r>
            <a:r>
              <a:rPr lang="en-US" sz="1100" i="1" dirty="0" err="1"/>
              <a:t>O'Hallaron</a:t>
            </a:r>
            <a:r>
              <a:rPr lang="en-US" sz="1100" i="1" dirty="0"/>
              <a:t>, Computer Systems: A programmer's Perspective</a:t>
            </a:r>
          </a:p>
        </p:txBody>
      </p:sp>
    </p:spTree>
    <p:extLst>
      <p:ext uri="{BB962C8B-B14F-4D97-AF65-F5344CB8AC3E}">
        <p14:creationId xmlns:p14="http://schemas.microsoft.com/office/powerpoint/2010/main" val="383493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86D39-1B52-448B-933D-B5F58EFD5F82}"/>
              </a:ext>
            </a:extLst>
          </p:cNvPr>
          <p:cNvSpPr>
            <a:spLocks noGrp="1"/>
          </p:cNvSpPr>
          <p:nvPr>
            <p:ph type="title"/>
          </p:nvPr>
        </p:nvSpPr>
        <p:spPr/>
        <p:txBody>
          <a:bodyPr/>
          <a:lstStyle/>
          <a:p>
            <a:r>
              <a:rPr lang="en-US" dirty="0"/>
              <a:t>GCC O1, O2, O3 levels</a:t>
            </a:r>
          </a:p>
        </p:txBody>
      </p:sp>
      <p:sp>
        <p:nvSpPr>
          <p:cNvPr id="4" name="Slide Number Placeholder 3">
            <a:extLst>
              <a:ext uri="{FF2B5EF4-FFF2-40B4-BE49-F238E27FC236}">
                <a16:creationId xmlns:a16="http://schemas.microsoft.com/office/drawing/2014/main" id="{B5CB6980-8BC6-4CAB-9C42-3328561248D1}"/>
              </a:ext>
            </a:extLst>
          </p:cNvPr>
          <p:cNvSpPr>
            <a:spLocks noGrp="1"/>
          </p:cNvSpPr>
          <p:nvPr>
            <p:ph type="sldNum" sz="quarter" idx="12"/>
          </p:nvPr>
        </p:nvSpPr>
        <p:spPr/>
        <p:txBody>
          <a:bodyPr/>
          <a:lstStyle/>
          <a:p>
            <a:fld id="{57733F94-BD4E-45B7-8984-807B972C88CC}" type="slidenum">
              <a:rPr lang="en-US" smtClean="0"/>
              <a:pPr/>
              <a:t>121</a:t>
            </a:fld>
            <a:endParaRPr lang="en-US"/>
          </a:p>
        </p:txBody>
      </p:sp>
      <p:pic>
        <p:nvPicPr>
          <p:cNvPr id="6" name="Picture 5">
            <a:extLst>
              <a:ext uri="{FF2B5EF4-FFF2-40B4-BE49-F238E27FC236}">
                <a16:creationId xmlns:a16="http://schemas.microsoft.com/office/drawing/2014/main" id="{B6C49BF3-DACE-442B-95CC-1CCEF419548B}"/>
              </a:ext>
            </a:extLst>
          </p:cNvPr>
          <p:cNvPicPr>
            <a:picLocks noChangeAspect="1"/>
          </p:cNvPicPr>
          <p:nvPr/>
        </p:nvPicPr>
        <p:blipFill>
          <a:blip r:embed="rId2"/>
          <a:stretch>
            <a:fillRect/>
          </a:stretch>
        </p:blipFill>
        <p:spPr>
          <a:xfrm>
            <a:off x="1054535" y="1856143"/>
            <a:ext cx="1807098" cy="5405511"/>
          </a:xfrm>
          <a:prstGeom prst="rect">
            <a:avLst/>
          </a:prstGeom>
        </p:spPr>
      </p:pic>
      <p:pic>
        <p:nvPicPr>
          <p:cNvPr id="8" name="Picture 7">
            <a:extLst>
              <a:ext uri="{FF2B5EF4-FFF2-40B4-BE49-F238E27FC236}">
                <a16:creationId xmlns:a16="http://schemas.microsoft.com/office/drawing/2014/main" id="{044EFAE2-787D-4C5B-9A7A-B41F10778507}"/>
              </a:ext>
            </a:extLst>
          </p:cNvPr>
          <p:cNvPicPr>
            <a:picLocks noChangeAspect="1"/>
          </p:cNvPicPr>
          <p:nvPr/>
        </p:nvPicPr>
        <p:blipFill>
          <a:blip r:embed="rId3"/>
          <a:stretch>
            <a:fillRect/>
          </a:stretch>
        </p:blipFill>
        <p:spPr>
          <a:xfrm>
            <a:off x="3684997" y="1856143"/>
            <a:ext cx="3271973" cy="4504167"/>
          </a:xfrm>
          <a:prstGeom prst="rect">
            <a:avLst/>
          </a:prstGeom>
        </p:spPr>
      </p:pic>
      <p:pic>
        <p:nvPicPr>
          <p:cNvPr id="10" name="Picture 9">
            <a:extLst>
              <a:ext uri="{FF2B5EF4-FFF2-40B4-BE49-F238E27FC236}">
                <a16:creationId xmlns:a16="http://schemas.microsoft.com/office/drawing/2014/main" id="{90CD5EB0-ADD6-4FCD-A975-345FA2079FCE}"/>
              </a:ext>
            </a:extLst>
          </p:cNvPr>
          <p:cNvPicPr>
            <a:picLocks noChangeAspect="1"/>
          </p:cNvPicPr>
          <p:nvPr/>
        </p:nvPicPr>
        <p:blipFill>
          <a:blip r:embed="rId4"/>
          <a:stretch>
            <a:fillRect/>
          </a:stretch>
        </p:blipFill>
        <p:spPr>
          <a:xfrm>
            <a:off x="7681480" y="1801352"/>
            <a:ext cx="1660532" cy="2006476"/>
          </a:xfrm>
          <a:prstGeom prst="rect">
            <a:avLst/>
          </a:prstGeom>
        </p:spPr>
      </p:pic>
      <p:sp>
        <p:nvSpPr>
          <p:cNvPr id="11" name="TextBox 10">
            <a:extLst>
              <a:ext uri="{FF2B5EF4-FFF2-40B4-BE49-F238E27FC236}">
                <a16:creationId xmlns:a16="http://schemas.microsoft.com/office/drawing/2014/main" id="{F926D1EC-1892-4090-9A54-E9DCB33FC6F9}"/>
              </a:ext>
            </a:extLst>
          </p:cNvPr>
          <p:cNvSpPr txBox="1"/>
          <p:nvPr/>
        </p:nvSpPr>
        <p:spPr>
          <a:xfrm>
            <a:off x="1433581" y="1486811"/>
            <a:ext cx="524503" cy="369332"/>
          </a:xfrm>
          <a:prstGeom prst="rect">
            <a:avLst/>
          </a:prstGeom>
          <a:noFill/>
        </p:spPr>
        <p:txBody>
          <a:bodyPr wrap="none" rtlCol="0">
            <a:spAutoFit/>
          </a:bodyPr>
          <a:lstStyle/>
          <a:p>
            <a:r>
              <a:rPr lang="en-US"/>
              <a:t>-O1</a:t>
            </a:r>
            <a:endParaRPr lang="en-US" dirty="0"/>
          </a:p>
        </p:txBody>
      </p:sp>
      <p:sp>
        <p:nvSpPr>
          <p:cNvPr id="13" name="TextBox 12">
            <a:extLst>
              <a:ext uri="{FF2B5EF4-FFF2-40B4-BE49-F238E27FC236}">
                <a16:creationId xmlns:a16="http://schemas.microsoft.com/office/drawing/2014/main" id="{B2056C9A-2C99-4CDC-BF63-BF6E3C7C0FA0}"/>
              </a:ext>
            </a:extLst>
          </p:cNvPr>
          <p:cNvSpPr txBox="1"/>
          <p:nvPr/>
        </p:nvSpPr>
        <p:spPr>
          <a:xfrm>
            <a:off x="4863872" y="1488127"/>
            <a:ext cx="524503" cy="369332"/>
          </a:xfrm>
          <a:prstGeom prst="rect">
            <a:avLst/>
          </a:prstGeom>
          <a:noFill/>
        </p:spPr>
        <p:txBody>
          <a:bodyPr wrap="none" rtlCol="0">
            <a:spAutoFit/>
          </a:bodyPr>
          <a:lstStyle/>
          <a:p>
            <a:r>
              <a:rPr lang="en-US" dirty="0"/>
              <a:t>-O2</a:t>
            </a:r>
          </a:p>
        </p:txBody>
      </p:sp>
      <p:sp>
        <p:nvSpPr>
          <p:cNvPr id="15" name="TextBox 14">
            <a:extLst>
              <a:ext uri="{FF2B5EF4-FFF2-40B4-BE49-F238E27FC236}">
                <a16:creationId xmlns:a16="http://schemas.microsoft.com/office/drawing/2014/main" id="{A5C3DE6E-1367-4718-927C-0AF4022E05EF}"/>
              </a:ext>
            </a:extLst>
          </p:cNvPr>
          <p:cNvSpPr txBox="1"/>
          <p:nvPr/>
        </p:nvSpPr>
        <p:spPr>
          <a:xfrm>
            <a:off x="8135845" y="1488127"/>
            <a:ext cx="524503" cy="369332"/>
          </a:xfrm>
          <a:prstGeom prst="rect">
            <a:avLst/>
          </a:prstGeom>
          <a:noFill/>
        </p:spPr>
        <p:txBody>
          <a:bodyPr wrap="none" rtlCol="0">
            <a:spAutoFit/>
          </a:bodyPr>
          <a:lstStyle/>
          <a:p>
            <a:r>
              <a:rPr lang="en-US" dirty="0"/>
              <a:t>-O3</a:t>
            </a:r>
          </a:p>
        </p:txBody>
      </p:sp>
    </p:spTree>
    <p:extLst>
      <p:ext uri="{BB962C8B-B14F-4D97-AF65-F5344CB8AC3E}">
        <p14:creationId xmlns:p14="http://schemas.microsoft.com/office/powerpoint/2010/main" val="24479215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Inline Assembly	</a:t>
            </a:r>
          </a:p>
        </p:txBody>
      </p:sp>
      <p:sp>
        <p:nvSpPr>
          <p:cNvPr id="3" name="Content Placeholder 2"/>
          <p:cNvSpPr>
            <a:spLocks noGrp="1"/>
          </p:cNvSpPr>
          <p:nvPr>
            <p:ph idx="1"/>
          </p:nvPr>
        </p:nvSpPr>
        <p:spPr/>
        <p:txBody>
          <a:bodyPr/>
          <a:lstStyle/>
          <a:p>
            <a:r>
              <a:rPr lang="en-US" dirty="0"/>
              <a:t>Ability to embed low level assembly code in high-level C/C++ code</a:t>
            </a:r>
          </a:p>
          <a:p>
            <a:endParaRPr lang="en-US" dirty="0"/>
          </a:p>
          <a:p>
            <a:r>
              <a:rPr lang="en-US" sz="2400" dirty="0">
                <a:latin typeface="Consolas" panose="020B0609020204030204" pitchFamily="49" charset="0"/>
                <a:cs typeface="Consolas" panose="020B0609020204030204" pitchFamily="49" charset="0"/>
              </a:rPr>
              <a:t>__</a:t>
            </a:r>
            <a:r>
              <a:rPr lang="en-US" sz="2400" dirty="0" err="1">
                <a:latin typeface="Consolas" panose="020B0609020204030204" pitchFamily="49" charset="0"/>
                <a:cs typeface="Consolas" panose="020B0609020204030204" pitchFamily="49" charset="0"/>
              </a:rPr>
              <a:t>asm</a:t>
            </a:r>
            <a:r>
              <a:rPr lang="en-US" sz="2400" dirty="0">
                <a:latin typeface="Consolas" panose="020B0609020204030204" pitchFamily="49" charset="0"/>
                <a:cs typeface="Consolas" panose="020B0609020204030204" pitchFamily="49" charset="0"/>
              </a:rPr>
              <a:t> [volatile] (</a:t>
            </a:r>
            <a:r>
              <a:rPr lang="en-US" sz="2400" i="1" dirty="0">
                <a:latin typeface="Consolas" panose="020B0609020204030204" pitchFamily="49" charset="0"/>
                <a:cs typeface="Consolas" panose="020B0609020204030204" pitchFamily="49" charset="0"/>
              </a:rPr>
              <a:t>code</a:t>
            </a:r>
            <a:r>
              <a:rPr lang="en-US" sz="2400" dirty="0">
                <a:latin typeface="Consolas" panose="020B0609020204030204" pitchFamily="49" charset="0"/>
                <a:cs typeface="Consolas" panose="020B0609020204030204" pitchFamily="49" charset="0"/>
              </a:rPr>
              <a:t>); /* Basic inline assembly syntax */</a:t>
            </a:r>
          </a:p>
          <a:p>
            <a:pPr lvl="1"/>
            <a:r>
              <a:rPr lang="en-US" sz="2000" dirty="0">
                <a:latin typeface="Consolas" panose="020B0609020204030204" pitchFamily="49" charset="0"/>
                <a:cs typeface="Consolas" panose="020B0609020204030204" pitchFamily="49" charset="0"/>
              </a:rPr>
              <a:t>"ADD R0, R1, R2</a:t>
            </a:r>
          </a:p>
          <a:p>
            <a:r>
              <a:rPr lang="en-US" dirty="0"/>
              <a:t>Why use inline assembly ?</a:t>
            </a:r>
          </a:p>
        </p:txBody>
      </p:sp>
      <p:sp>
        <p:nvSpPr>
          <p:cNvPr id="5" name="Slide Number Placeholder 4"/>
          <p:cNvSpPr>
            <a:spLocks noGrp="1"/>
          </p:cNvSpPr>
          <p:nvPr>
            <p:ph type="sldNum" sz="quarter" idx="12"/>
          </p:nvPr>
        </p:nvSpPr>
        <p:spPr/>
        <p:txBody>
          <a:bodyPr/>
          <a:lstStyle/>
          <a:p>
            <a:fld id="{57733F94-BD4E-45B7-8984-807B972C88CC}" type="slidenum">
              <a:rPr lang="en-US" smtClean="0"/>
              <a:pPr/>
              <a:t>122</a:t>
            </a:fld>
            <a:endParaRPr lang="en-US"/>
          </a:p>
        </p:txBody>
      </p:sp>
    </p:spTree>
    <p:extLst>
      <p:ext uri="{BB962C8B-B14F-4D97-AF65-F5344CB8AC3E}">
        <p14:creationId xmlns:p14="http://schemas.microsoft.com/office/powerpoint/2010/main" val="16766920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Inline Assembly	</a:t>
            </a:r>
          </a:p>
        </p:txBody>
      </p:sp>
      <p:sp>
        <p:nvSpPr>
          <p:cNvPr id="3" name="Content Placeholder 2"/>
          <p:cNvSpPr>
            <a:spLocks noGrp="1"/>
          </p:cNvSpPr>
          <p:nvPr>
            <p:ph idx="1"/>
          </p:nvPr>
        </p:nvSpPr>
        <p:spPr/>
        <p:txBody>
          <a:bodyPr>
            <a:normAutofit/>
          </a:bodyPr>
          <a:lstStyle/>
          <a:p>
            <a:r>
              <a:rPr lang="en-US" dirty="0"/>
              <a:t>Ability to embed low level assembly code in high-level C/C++ code</a:t>
            </a:r>
          </a:p>
          <a:p>
            <a:endParaRPr lang="en-US" dirty="0"/>
          </a:p>
          <a:p>
            <a:r>
              <a:rPr lang="en-US" sz="2400" dirty="0">
                <a:latin typeface="Consolas" panose="020B0609020204030204" pitchFamily="49" charset="0"/>
                <a:cs typeface="Consolas" panose="020B0609020204030204" pitchFamily="49" charset="0"/>
              </a:rPr>
              <a:t>__</a:t>
            </a:r>
            <a:r>
              <a:rPr lang="en-US" sz="2400" dirty="0" err="1">
                <a:latin typeface="Consolas" panose="020B0609020204030204" pitchFamily="49" charset="0"/>
                <a:cs typeface="Consolas" panose="020B0609020204030204" pitchFamily="49" charset="0"/>
              </a:rPr>
              <a:t>asm</a:t>
            </a:r>
            <a:r>
              <a:rPr lang="en-US" sz="2400" dirty="0">
                <a:latin typeface="Consolas" panose="020B0609020204030204" pitchFamily="49" charset="0"/>
                <a:cs typeface="Consolas" panose="020B0609020204030204" pitchFamily="49" charset="0"/>
              </a:rPr>
              <a:t> [volatile] (</a:t>
            </a:r>
            <a:r>
              <a:rPr lang="en-US" sz="2400" i="1" dirty="0">
                <a:latin typeface="Consolas" panose="020B0609020204030204" pitchFamily="49" charset="0"/>
                <a:cs typeface="Consolas" panose="020B0609020204030204" pitchFamily="49" charset="0"/>
              </a:rPr>
              <a:t>code</a:t>
            </a:r>
            <a:r>
              <a:rPr lang="en-US" sz="2400" dirty="0">
                <a:latin typeface="Consolas" panose="020B0609020204030204" pitchFamily="49" charset="0"/>
                <a:cs typeface="Consolas" panose="020B0609020204030204" pitchFamily="49" charset="0"/>
              </a:rPr>
              <a:t>); /* Basic inline assembly syntax */</a:t>
            </a:r>
          </a:p>
          <a:p>
            <a:pPr lvl="1"/>
            <a:r>
              <a:rPr lang="en-US" sz="2000" dirty="0">
                <a:latin typeface="Consolas" panose="020B0609020204030204" pitchFamily="49" charset="0"/>
                <a:cs typeface="Consolas" panose="020B0609020204030204" pitchFamily="49" charset="0"/>
              </a:rPr>
              <a:t>"ADD R0, R1, R2</a:t>
            </a:r>
          </a:p>
          <a:p>
            <a:r>
              <a:rPr lang="en-US" dirty="0"/>
              <a:t>Why use inline assembly ?</a:t>
            </a:r>
          </a:p>
          <a:p>
            <a:pPr lvl="1"/>
            <a:r>
              <a:rPr lang="en-US" dirty="0"/>
              <a:t>Optimization for codes that can not be naturally expressed by high-level languages </a:t>
            </a:r>
          </a:p>
          <a:p>
            <a:pPr lvl="2"/>
            <a:r>
              <a:rPr lang="en-US" dirty="0"/>
              <a:t>Reversing bits</a:t>
            </a:r>
          </a:p>
          <a:p>
            <a:pPr lvl="1"/>
            <a:r>
              <a:rPr lang="en-US" dirty="0"/>
              <a:t>Access to professor specific instructions</a:t>
            </a:r>
          </a:p>
          <a:p>
            <a:pPr lvl="2"/>
            <a:r>
              <a:rPr lang="en-US" dirty="0"/>
              <a:t>NEON</a:t>
            </a:r>
          </a:p>
          <a:p>
            <a:pPr lvl="1"/>
            <a:r>
              <a:rPr lang="en-US" dirty="0"/>
              <a:t>System class</a:t>
            </a:r>
          </a:p>
        </p:txBody>
      </p:sp>
      <p:sp>
        <p:nvSpPr>
          <p:cNvPr id="5" name="Slide Number Placeholder 4"/>
          <p:cNvSpPr>
            <a:spLocks noGrp="1"/>
          </p:cNvSpPr>
          <p:nvPr>
            <p:ph type="sldNum" sz="quarter" idx="12"/>
          </p:nvPr>
        </p:nvSpPr>
        <p:spPr/>
        <p:txBody>
          <a:bodyPr/>
          <a:lstStyle/>
          <a:p>
            <a:fld id="{57733F94-BD4E-45B7-8984-807B972C88CC}" type="slidenum">
              <a:rPr lang="en-US" smtClean="0"/>
              <a:pPr/>
              <a:t>123</a:t>
            </a:fld>
            <a:endParaRPr lang="en-US"/>
          </a:p>
        </p:txBody>
      </p:sp>
    </p:spTree>
    <p:extLst>
      <p:ext uri="{BB962C8B-B14F-4D97-AF65-F5344CB8AC3E}">
        <p14:creationId xmlns:p14="http://schemas.microsoft.com/office/powerpoint/2010/main" val="4122436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90E4189-64F6-6842-A111-9E3FE818EB30}"/>
              </a:ext>
            </a:extLst>
          </p:cNvPr>
          <p:cNvSpPr>
            <a:spLocks noGrp="1" noChangeArrowheads="1"/>
          </p:cNvSpPr>
          <p:nvPr>
            <p:ph type="title"/>
            <p:custDataLst>
              <p:tags r:id="rId1"/>
            </p:custDataLst>
          </p:nvPr>
        </p:nvSpPr>
        <p:spPr/>
        <p:txBody>
          <a:bodyPr/>
          <a:lstStyle/>
          <a:p>
            <a:r>
              <a:rPr lang="en-US" altLang="en-US"/>
              <a:t>Cache Fundamentals</a:t>
            </a:r>
          </a:p>
        </p:txBody>
      </p:sp>
      <p:sp>
        <p:nvSpPr>
          <p:cNvPr id="23555" name="Rectangle 3">
            <a:extLst>
              <a:ext uri="{FF2B5EF4-FFF2-40B4-BE49-F238E27FC236}">
                <a16:creationId xmlns:a16="http://schemas.microsoft.com/office/drawing/2014/main" id="{C13E2519-4898-354A-8DA3-8D8B54EB3A0C}"/>
              </a:ext>
            </a:extLst>
          </p:cNvPr>
          <p:cNvSpPr>
            <a:spLocks noGrp="1" noChangeArrowheads="1"/>
          </p:cNvSpPr>
          <p:nvPr>
            <p:ph type="body" idx="1"/>
            <p:custDataLst>
              <p:tags r:id="rId2"/>
            </p:custDataLst>
          </p:nvPr>
        </p:nvSpPr>
        <p:spPr>
          <a:xfrm>
            <a:off x="609600" y="1600201"/>
            <a:ext cx="6934200" cy="4525963"/>
          </a:xfrm>
        </p:spPr>
        <p:txBody>
          <a:bodyPr/>
          <a:lstStyle/>
          <a:p>
            <a:pPr>
              <a:tabLst>
                <a:tab pos="4643851" algn="l"/>
              </a:tabLst>
            </a:pPr>
            <a:r>
              <a:rPr lang="en-US" altLang="en-US" b="1" i="1" dirty="0">
                <a:solidFill>
                  <a:srgbClr val="7030A0"/>
                </a:solidFill>
              </a:rPr>
              <a:t>cache hit</a:t>
            </a:r>
            <a:r>
              <a:rPr lang="en-US" altLang="en-US" dirty="0"/>
              <a:t> -- an access where the data is found in the cache.</a:t>
            </a:r>
          </a:p>
        </p:txBody>
      </p:sp>
      <p:sp>
        <p:nvSpPr>
          <p:cNvPr id="23556" name="Rectangle 4">
            <a:extLst>
              <a:ext uri="{FF2B5EF4-FFF2-40B4-BE49-F238E27FC236}">
                <a16:creationId xmlns:a16="http://schemas.microsoft.com/office/drawing/2014/main" id="{96D4F803-573B-F747-A836-BF9940277187}"/>
              </a:ext>
            </a:extLst>
          </p:cNvPr>
          <p:cNvSpPr>
            <a:spLocks noChangeArrowheads="1"/>
          </p:cNvSpPr>
          <p:nvPr>
            <p:custDataLst>
              <p:tags r:id="rId3"/>
            </p:custDataLst>
          </p:nvPr>
        </p:nvSpPr>
        <p:spPr bwMode="auto">
          <a:xfrm>
            <a:off x="8769351" y="387351"/>
            <a:ext cx="596900" cy="368300"/>
          </a:xfrm>
          <a:prstGeom prst="rect">
            <a:avLst/>
          </a:prstGeom>
          <a:solidFill>
            <a:schemeClr val="bg2"/>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cpu</a:t>
            </a:r>
          </a:p>
        </p:txBody>
      </p:sp>
      <p:sp>
        <p:nvSpPr>
          <p:cNvPr id="23557" name="Rectangle 5">
            <a:extLst>
              <a:ext uri="{FF2B5EF4-FFF2-40B4-BE49-F238E27FC236}">
                <a16:creationId xmlns:a16="http://schemas.microsoft.com/office/drawing/2014/main" id="{A8695632-0464-9342-8413-ACF9BD62A584}"/>
              </a:ext>
            </a:extLst>
          </p:cNvPr>
          <p:cNvSpPr>
            <a:spLocks noChangeArrowheads="1"/>
          </p:cNvSpPr>
          <p:nvPr>
            <p:custDataLst>
              <p:tags r:id="rId4"/>
            </p:custDataLst>
          </p:nvPr>
        </p:nvSpPr>
        <p:spPr bwMode="auto">
          <a:xfrm>
            <a:off x="8083551" y="1073151"/>
            <a:ext cx="1892300" cy="596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lowest-level</a:t>
            </a:r>
          </a:p>
          <a:p>
            <a:pPr algn="ctr" defTabSz="609585">
              <a:spcBef>
                <a:spcPct val="0"/>
              </a:spcBef>
              <a:buClrTx/>
              <a:buSzTx/>
              <a:buNone/>
            </a:pPr>
            <a:r>
              <a:rPr lang="en-US" altLang="en-US" sz="1600">
                <a:solidFill>
                  <a:srgbClr val="1F497D"/>
                </a:solidFill>
              </a:rPr>
              <a:t>cache</a:t>
            </a:r>
          </a:p>
        </p:txBody>
      </p:sp>
      <p:sp>
        <p:nvSpPr>
          <p:cNvPr id="23558" name="Rectangle 6">
            <a:extLst>
              <a:ext uri="{FF2B5EF4-FFF2-40B4-BE49-F238E27FC236}">
                <a16:creationId xmlns:a16="http://schemas.microsoft.com/office/drawing/2014/main" id="{02A8CC33-633B-414E-B581-EEA0D999172A}"/>
              </a:ext>
            </a:extLst>
          </p:cNvPr>
          <p:cNvSpPr>
            <a:spLocks noChangeArrowheads="1"/>
          </p:cNvSpPr>
          <p:nvPr>
            <p:custDataLst>
              <p:tags r:id="rId5"/>
            </p:custDataLst>
          </p:nvPr>
        </p:nvSpPr>
        <p:spPr bwMode="auto">
          <a:xfrm>
            <a:off x="7931151" y="2063751"/>
            <a:ext cx="2425700" cy="901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next-level</a:t>
            </a:r>
          </a:p>
          <a:p>
            <a:pPr algn="ctr" defTabSz="609585">
              <a:spcBef>
                <a:spcPct val="0"/>
              </a:spcBef>
              <a:buClrTx/>
              <a:buSzTx/>
              <a:buNone/>
            </a:pPr>
            <a:r>
              <a:rPr lang="en-US" altLang="en-US" sz="1600">
                <a:solidFill>
                  <a:srgbClr val="1F497D"/>
                </a:solidFill>
              </a:rPr>
              <a:t>memory/cache</a:t>
            </a:r>
          </a:p>
        </p:txBody>
      </p:sp>
      <p:sp>
        <p:nvSpPr>
          <p:cNvPr id="23559" name="Line 7">
            <a:extLst>
              <a:ext uri="{FF2B5EF4-FFF2-40B4-BE49-F238E27FC236}">
                <a16:creationId xmlns:a16="http://schemas.microsoft.com/office/drawing/2014/main" id="{91612E84-CFA7-A345-B435-951EF5ED79D5}"/>
              </a:ext>
            </a:extLst>
          </p:cNvPr>
          <p:cNvSpPr>
            <a:spLocks noChangeShapeType="1"/>
          </p:cNvSpPr>
          <p:nvPr>
            <p:custDataLst>
              <p:tags r:id="rId6"/>
            </p:custDataLst>
          </p:nvPr>
        </p:nvSpPr>
        <p:spPr bwMode="auto">
          <a:xfrm>
            <a:off x="9067800" y="762000"/>
            <a:ext cx="0" cy="304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3560" name="Line 8">
            <a:extLst>
              <a:ext uri="{FF2B5EF4-FFF2-40B4-BE49-F238E27FC236}">
                <a16:creationId xmlns:a16="http://schemas.microsoft.com/office/drawing/2014/main" id="{EF923DC2-86EE-B947-8D47-0BE74D8082E3}"/>
              </a:ext>
            </a:extLst>
          </p:cNvPr>
          <p:cNvSpPr>
            <a:spLocks noChangeShapeType="1"/>
          </p:cNvSpPr>
          <p:nvPr>
            <p:custDataLst>
              <p:tags r:id="rId7"/>
            </p:custDataLst>
          </p:nvPr>
        </p:nvSpPr>
        <p:spPr bwMode="auto">
          <a:xfrm>
            <a:off x="9067800" y="1676400"/>
            <a:ext cx="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3561" name="Line 9">
            <a:extLst>
              <a:ext uri="{FF2B5EF4-FFF2-40B4-BE49-F238E27FC236}">
                <a16:creationId xmlns:a16="http://schemas.microsoft.com/office/drawing/2014/main" id="{5E851D52-B7BB-D84B-80A6-FDFD7138D4E1}"/>
              </a:ext>
            </a:extLst>
          </p:cNvPr>
          <p:cNvSpPr>
            <a:spLocks noChangeShapeType="1"/>
          </p:cNvSpPr>
          <p:nvPr>
            <p:custDataLst>
              <p:tags r:id="rId8"/>
            </p:custDataLst>
          </p:nvPr>
        </p:nvSpPr>
        <p:spPr bwMode="auto">
          <a:xfrm>
            <a:off x="8077200" y="12192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3562" name="Line 10">
            <a:extLst>
              <a:ext uri="{FF2B5EF4-FFF2-40B4-BE49-F238E27FC236}">
                <a16:creationId xmlns:a16="http://schemas.microsoft.com/office/drawing/2014/main" id="{917608F0-50FD-2949-B866-DEE4C2286A28}"/>
              </a:ext>
            </a:extLst>
          </p:cNvPr>
          <p:cNvSpPr>
            <a:spLocks noChangeShapeType="1"/>
          </p:cNvSpPr>
          <p:nvPr>
            <p:custDataLst>
              <p:tags r:id="rId9"/>
            </p:custDataLst>
          </p:nvPr>
        </p:nvSpPr>
        <p:spPr bwMode="auto">
          <a:xfrm>
            <a:off x="8077200" y="13716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3563" name="Line 11">
            <a:extLst>
              <a:ext uri="{FF2B5EF4-FFF2-40B4-BE49-F238E27FC236}">
                <a16:creationId xmlns:a16="http://schemas.microsoft.com/office/drawing/2014/main" id="{1DE2B68D-E436-DE41-A995-14DE0AF485A5}"/>
              </a:ext>
            </a:extLst>
          </p:cNvPr>
          <p:cNvSpPr>
            <a:spLocks noChangeShapeType="1"/>
          </p:cNvSpPr>
          <p:nvPr>
            <p:custDataLst>
              <p:tags r:id="rId10"/>
            </p:custDataLst>
          </p:nvPr>
        </p:nvSpPr>
        <p:spPr bwMode="auto">
          <a:xfrm>
            <a:off x="8305800" y="16764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3564" name="Line 12">
            <a:extLst>
              <a:ext uri="{FF2B5EF4-FFF2-40B4-BE49-F238E27FC236}">
                <a16:creationId xmlns:a16="http://schemas.microsoft.com/office/drawing/2014/main" id="{0A7E3FFF-358E-A14C-8D28-C058D730B99F}"/>
              </a:ext>
            </a:extLst>
          </p:cNvPr>
          <p:cNvSpPr>
            <a:spLocks noChangeShapeType="1"/>
          </p:cNvSpPr>
          <p:nvPr>
            <p:custDataLst>
              <p:tags r:id="rId11"/>
            </p:custDataLst>
          </p:nvPr>
        </p:nvSpPr>
        <p:spPr bwMode="auto">
          <a:xfrm>
            <a:off x="8077200" y="15240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3565" name="Line 13">
            <a:extLst>
              <a:ext uri="{FF2B5EF4-FFF2-40B4-BE49-F238E27FC236}">
                <a16:creationId xmlns:a16="http://schemas.microsoft.com/office/drawing/2014/main" id="{4691755A-ED61-E14C-B964-E4707049149D}"/>
              </a:ext>
            </a:extLst>
          </p:cNvPr>
          <p:cNvSpPr>
            <a:spLocks noChangeShapeType="1"/>
          </p:cNvSpPr>
          <p:nvPr>
            <p:custDataLst>
              <p:tags r:id="rId12"/>
            </p:custDataLst>
          </p:nvPr>
        </p:nvSpPr>
        <p:spPr bwMode="auto">
          <a:xfrm>
            <a:off x="7924800" y="22098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3566" name="Line 14">
            <a:extLst>
              <a:ext uri="{FF2B5EF4-FFF2-40B4-BE49-F238E27FC236}">
                <a16:creationId xmlns:a16="http://schemas.microsoft.com/office/drawing/2014/main" id="{044D60CA-66FC-BF4B-8A01-929BACAB9CEE}"/>
              </a:ext>
            </a:extLst>
          </p:cNvPr>
          <p:cNvSpPr>
            <a:spLocks noChangeShapeType="1"/>
          </p:cNvSpPr>
          <p:nvPr>
            <p:custDataLst>
              <p:tags r:id="rId13"/>
            </p:custDataLst>
          </p:nvPr>
        </p:nvSpPr>
        <p:spPr bwMode="auto">
          <a:xfrm>
            <a:off x="7924800" y="23622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3567" name="Line 15">
            <a:extLst>
              <a:ext uri="{FF2B5EF4-FFF2-40B4-BE49-F238E27FC236}">
                <a16:creationId xmlns:a16="http://schemas.microsoft.com/office/drawing/2014/main" id="{B6285B74-A84F-9047-BE9C-26ACD3C6EF91}"/>
              </a:ext>
            </a:extLst>
          </p:cNvPr>
          <p:cNvSpPr>
            <a:spLocks noChangeShapeType="1"/>
          </p:cNvSpPr>
          <p:nvPr>
            <p:custDataLst>
              <p:tags r:id="rId14"/>
            </p:custDataLst>
          </p:nvPr>
        </p:nvSpPr>
        <p:spPr bwMode="auto">
          <a:xfrm>
            <a:off x="7924800" y="25146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3568" name="Line 16">
            <a:extLst>
              <a:ext uri="{FF2B5EF4-FFF2-40B4-BE49-F238E27FC236}">
                <a16:creationId xmlns:a16="http://schemas.microsoft.com/office/drawing/2014/main" id="{C9694114-CB44-1540-B68F-D25715F9EA1B}"/>
              </a:ext>
            </a:extLst>
          </p:cNvPr>
          <p:cNvSpPr>
            <a:spLocks noChangeShapeType="1"/>
          </p:cNvSpPr>
          <p:nvPr>
            <p:custDataLst>
              <p:tags r:id="rId15"/>
            </p:custDataLst>
          </p:nvPr>
        </p:nvSpPr>
        <p:spPr bwMode="auto">
          <a:xfrm>
            <a:off x="7924800" y="26670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3569" name="Line 17">
            <a:extLst>
              <a:ext uri="{FF2B5EF4-FFF2-40B4-BE49-F238E27FC236}">
                <a16:creationId xmlns:a16="http://schemas.microsoft.com/office/drawing/2014/main" id="{39007D8F-921C-114D-AE75-D0F21998FA59}"/>
              </a:ext>
            </a:extLst>
          </p:cNvPr>
          <p:cNvSpPr>
            <a:spLocks noChangeShapeType="1"/>
          </p:cNvSpPr>
          <p:nvPr>
            <p:custDataLst>
              <p:tags r:id="rId16"/>
            </p:custDataLst>
          </p:nvPr>
        </p:nvSpPr>
        <p:spPr bwMode="auto">
          <a:xfrm>
            <a:off x="7924800" y="28194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3570" name="Line 18">
            <a:extLst>
              <a:ext uri="{FF2B5EF4-FFF2-40B4-BE49-F238E27FC236}">
                <a16:creationId xmlns:a16="http://schemas.microsoft.com/office/drawing/2014/main" id="{0949A971-814F-CE45-9202-B9B71FF1CC14}"/>
              </a:ext>
            </a:extLst>
          </p:cNvPr>
          <p:cNvSpPr>
            <a:spLocks noChangeShapeType="1"/>
          </p:cNvSpPr>
          <p:nvPr>
            <p:custDataLst>
              <p:tags r:id="rId17"/>
            </p:custDataLst>
          </p:nvPr>
        </p:nvSpPr>
        <p:spPr bwMode="auto">
          <a:xfrm>
            <a:off x="8229600" y="106680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3571" name="Line 19">
            <a:extLst>
              <a:ext uri="{FF2B5EF4-FFF2-40B4-BE49-F238E27FC236}">
                <a16:creationId xmlns:a16="http://schemas.microsoft.com/office/drawing/2014/main" id="{2BA653BA-525A-8046-ADFF-96C9A5D661A0}"/>
              </a:ext>
            </a:extLst>
          </p:cNvPr>
          <p:cNvSpPr>
            <a:spLocks noChangeShapeType="1"/>
          </p:cNvSpPr>
          <p:nvPr>
            <p:custDataLst>
              <p:tags r:id="rId18"/>
            </p:custDataLst>
          </p:nvPr>
        </p:nvSpPr>
        <p:spPr bwMode="auto">
          <a:xfrm>
            <a:off x="8382000" y="106680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3572" name="Line 20">
            <a:extLst>
              <a:ext uri="{FF2B5EF4-FFF2-40B4-BE49-F238E27FC236}">
                <a16:creationId xmlns:a16="http://schemas.microsoft.com/office/drawing/2014/main" id="{D8EAE2F7-D283-AA4B-BD1B-DEF1CC6EAFE2}"/>
              </a:ext>
            </a:extLst>
          </p:cNvPr>
          <p:cNvSpPr>
            <a:spLocks noChangeShapeType="1"/>
          </p:cNvSpPr>
          <p:nvPr>
            <p:custDataLst>
              <p:tags r:id="rId19"/>
            </p:custDataLst>
          </p:nvPr>
        </p:nvSpPr>
        <p:spPr bwMode="auto">
          <a:xfrm>
            <a:off x="8077200" y="2057400"/>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3573" name="Line 21">
            <a:extLst>
              <a:ext uri="{FF2B5EF4-FFF2-40B4-BE49-F238E27FC236}">
                <a16:creationId xmlns:a16="http://schemas.microsoft.com/office/drawing/2014/main" id="{9F103532-8687-BD49-B3BE-38E647F7F157}"/>
              </a:ext>
            </a:extLst>
          </p:cNvPr>
          <p:cNvSpPr>
            <a:spLocks noChangeShapeType="1"/>
          </p:cNvSpPr>
          <p:nvPr>
            <p:custDataLst>
              <p:tags r:id="rId20"/>
            </p:custDataLst>
          </p:nvPr>
        </p:nvSpPr>
        <p:spPr bwMode="auto">
          <a:xfrm>
            <a:off x="8229600" y="2057400"/>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3574" name="Rectangle 22">
            <a:extLst>
              <a:ext uri="{FF2B5EF4-FFF2-40B4-BE49-F238E27FC236}">
                <a16:creationId xmlns:a16="http://schemas.microsoft.com/office/drawing/2014/main" id="{5E1B6A6F-0173-E64C-A7B8-4A967024A854}"/>
              </a:ext>
            </a:extLst>
          </p:cNvPr>
          <p:cNvSpPr>
            <a:spLocks noChangeArrowheads="1"/>
          </p:cNvSpPr>
          <p:nvPr>
            <p:custDataLst>
              <p:tags r:id="rId21"/>
            </p:custDataLst>
          </p:nvPr>
        </p:nvSpPr>
        <p:spPr bwMode="auto">
          <a:xfrm>
            <a:off x="8235951" y="1225551"/>
            <a:ext cx="139700" cy="139700"/>
          </a:xfrm>
          <a:prstGeom prst="rect">
            <a:avLst/>
          </a:prstGeom>
          <a:solidFill>
            <a:srgbClr val="00B050"/>
          </a:solidFill>
          <a:ln w="12700">
            <a:solidFill>
              <a:schemeClr val="tx1"/>
            </a:solid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23575" name="Rectangle 23">
            <a:extLst>
              <a:ext uri="{FF2B5EF4-FFF2-40B4-BE49-F238E27FC236}">
                <a16:creationId xmlns:a16="http://schemas.microsoft.com/office/drawing/2014/main" id="{83EA40BC-AEE0-F747-AE0F-4F0F7111036F}"/>
              </a:ext>
            </a:extLst>
          </p:cNvPr>
          <p:cNvSpPr>
            <a:spLocks noChangeArrowheads="1"/>
          </p:cNvSpPr>
          <p:nvPr>
            <p:custDataLst>
              <p:tags r:id="rId22"/>
            </p:custDataLst>
          </p:nvPr>
        </p:nvSpPr>
        <p:spPr bwMode="auto">
          <a:xfrm>
            <a:off x="8083551" y="2368551"/>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Tree>
    <p:extLst>
      <p:ext uri="{BB962C8B-B14F-4D97-AF65-F5344CB8AC3E}">
        <p14:creationId xmlns:p14="http://schemas.microsoft.com/office/powerpoint/2010/main" val="107270454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D205E39-25CE-3549-A2E4-524961F8F583}"/>
              </a:ext>
            </a:extLst>
          </p:cNvPr>
          <p:cNvSpPr>
            <a:spLocks noGrp="1" noChangeArrowheads="1"/>
          </p:cNvSpPr>
          <p:nvPr>
            <p:ph type="title"/>
            <p:custDataLst>
              <p:tags r:id="rId1"/>
            </p:custDataLst>
          </p:nvPr>
        </p:nvSpPr>
        <p:spPr/>
        <p:txBody>
          <a:bodyPr/>
          <a:lstStyle/>
          <a:p>
            <a:r>
              <a:rPr lang="en-US" altLang="en-US"/>
              <a:t>Cache Fundamentals</a:t>
            </a:r>
          </a:p>
        </p:txBody>
      </p:sp>
      <p:sp>
        <p:nvSpPr>
          <p:cNvPr id="25603" name="Rectangle 3">
            <a:extLst>
              <a:ext uri="{FF2B5EF4-FFF2-40B4-BE49-F238E27FC236}">
                <a16:creationId xmlns:a16="http://schemas.microsoft.com/office/drawing/2014/main" id="{787519CD-7604-2E46-95E8-DA78F36827EE}"/>
              </a:ext>
            </a:extLst>
          </p:cNvPr>
          <p:cNvSpPr>
            <a:spLocks noGrp="1" noChangeArrowheads="1"/>
          </p:cNvSpPr>
          <p:nvPr>
            <p:ph type="body" idx="1"/>
            <p:custDataLst>
              <p:tags r:id="rId2"/>
            </p:custDataLst>
          </p:nvPr>
        </p:nvSpPr>
        <p:spPr>
          <a:xfrm>
            <a:off x="609601" y="1600201"/>
            <a:ext cx="6330951" cy="4525963"/>
          </a:xfrm>
        </p:spPr>
        <p:txBody>
          <a:bodyPr/>
          <a:lstStyle/>
          <a:p>
            <a:r>
              <a:rPr lang="en-US" altLang="en-US" dirty="0"/>
              <a:t>cache hit -- an access where the data is found in the cache.</a:t>
            </a:r>
          </a:p>
          <a:p>
            <a:r>
              <a:rPr lang="en-US" altLang="en-US" b="1" i="1" dirty="0">
                <a:solidFill>
                  <a:srgbClr val="7030A0"/>
                </a:solidFill>
              </a:rPr>
              <a:t>cache miss </a:t>
            </a:r>
            <a:r>
              <a:rPr lang="en-US" altLang="en-US" dirty="0"/>
              <a:t>-- an access which isn’t</a:t>
            </a:r>
          </a:p>
        </p:txBody>
      </p:sp>
      <p:sp>
        <p:nvSpPr>
          <p:cNvPr id="25604" name="Rectangle 4">
            <a:extLst>
              <a:ext uri="{FF2B5EF4-FFF2-40B4-BE49-F238E27FC236}">
                <a16:creationId xmlns:a16="http://schemas.microsoft.com/office/drawing/2014/main" id="{48FFFA6E-3A80-6144-99FF-B3A55484B26A}"/>
              </a:ext>
            </a:extLst>
          </p:cNvPr>
          <p:cNvSpPr>
            <a:spLocks noChangeArrowheads="1"/>
          </p:cNvSpPr>
          <p:nvPr>
            <p:custDataLst>
              <p:tags r:id="rId3"/>
            </p:custDataLst>
          </p:nvPr>
        </p:nvSpPr>
        <p:spPr bwMode="auto">
          <a:xfrm>
            <a:off x="8769351" y="387351"/>
            <a:ext cx="596900" cy="368300"/>
          </a:xfrm>
          <a:prstGeom prst="rect">
            <a:avLst/>
          </a:prstGeom>
          <a:solidFill>
            <a:schemeClr val="bg2"/>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dirty="0" err="1">
                <a:solidFill>
                  <a:srgbClr val="1F497D"/>
                </a:solidFill>
              </a:rPr>
              <a:t>cpu</a:t>
            </a:r>
            <a:endParaRPr lang="en-US" altLang="en-US" sz="1600" dirty="0">
              <a:solidFill>
                <a:srgbClr val="1F497D"/>
              </a:solidFill>
            </a:endParaRPr>
          </a:p>
        </p:txBody>
      </p:sp>
      <p:sp>
        <p:nvSpPr>
          <p:cNvPr id="25605" name="Rectangle 5">
            <a:extLst>
              <a:ext uri="{FF2B5EF4-FFF2-40B4-BE49-F238E27FC236}">
                <a16:creationId xmlns:a16="http://schemas.microsoft.com/office/drawing/2014/main" id="{859254B1-4EBD-E748-A7A1-55820DFCE49A}"/>
              </a:ext>
            </a:extLst>
          </p:cNvPr>
          <p:cNvSpPr>
            <a:spLocks noChangeArrowheads="1"/>
          </p:cNvSpPr>
          <p:nvPr>
            <p:custDataLst>
              <p:tags r:id="rId4"/>
            </p:custDataLst>
          </p:nvPr>
        </p:nvSpPr>
        <p:spPr bwMode="auto">
          <a:xfrm>
            <a:off x="8083551" y="1073151"/>
            <a:ext cx="1892300" cy="596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lowest-level</a:t>
            </a:r>
          </a:p>
          <a:p>
            <a:pPr algn="ctr" defTabSz="609585">
              <a:spcBef>
                <a:spcPct val="0"/>
              </a:spcBef>
              <a:buClrTx/>
              <a:buSzTx/>
              <a:buNone/>
            </a:pPr>
            <a:r>
              <a:rPr lang="en-US" altLang="en-US" sz="1600">
                <a:solidFill>
                  <a:srgbClr val="1F497D"/>
                </a:solidFill>
              </a:rPr>
              <a:t>cache</a:t>
            </a:r>
          </a:p>
        </p:txBody>
      </p:sp>
      <p:sp>
        <p:nvSpPr>
          <p:cNvPr id="25606" name="Rectangle 6">
            <a:extLst>
              <a:ext uri="{FF2B5EF4-FFF2-40B4-BE49-F238E27FC236}">
                <a16:creationId xmlns:a16="http://schemas.microsoft.com/office/drawing/2014/main" id="{D15DDD83-49E5-2F4B-92B6-F836C9366CFF}"/>
              </a:ext>
            </a:extLst>
          </p:cNvPr>
          <p:cNvSpPr>
            <a:spLocks noChangeArrowheads="1"/>
          </p:cNvSpPr>
          <p:nvPr>
            <p:custDataLst>
              <p:tags r:id="rId5"/>
            </p:custDataLst>
          </p:nvPr>
        </p:nvSpPr>
        <p:spPr bwMode="auto">
          <a:xfrm>
            <a:off x="7931151" y="2063751"/>
            <a:ext cx="2425700" cy="901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next-level</a:t>
            </a:r>
          </a:p>
          <a:p>
            <a:pPr algn="ctr" defTabSz="609585">
              <a:spcBef>
                <a:spcPct val="0"/>
              </a:spcBef>
              <a:buClrTx/>
              <a:buSzTx/>
              <a:buNone/>
            </a:pPr>
            <a:r>
              <a:rPr lang="en-US" altLang="en-US" sz="1600">
                <a:solidFill>
                  <a:srgbClr val="1F497D"/>
                </a:solidFill>
              </a:rPr>
              <a:t>memory/cache</a:t>
            </a:r>
          </a:p>
        </p:txBody>
      </p:sp>
      <p:sp>
        <p:nvSpPr>
          <p:cNvPr id="25607" name="Line 7">
            <a:extLst>
              <a:ext uri="{FF2B5EF4-FFF2-40B4-BE49-F238E27FC236}">
                <a16:creationId xmlns:a16="http://schemas.microsoft.com/office/drawing/2014/main" id="{D6D9B16B-2516-644F-B6D9-1ABB55CF17EB}"/>
              </a:ext>
            </a:extLst>
          </p:cNvPr>
          <p:cNvSpPr>
            <a:spLocks noChangeShapeType="1"/>
          </p:cNvSpPr>
          <p:nvPr>
            <p:custDataLst>
              <p:tags r:id="rId6"/>
            </p:custDataLst>
          </p:nvPr>
        </p:nvSpPr>
        <p:spPr bwMode="auto">
          <a:xfrm>
            <a:off x="9067800" y="762000"/>
            <a:ext cx="0" cy="304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5608" name="Line 8">
            <a:extLst>
              <a:ext uri="{FF2B5EF4-FFF2-40B4-BE49-F238E27FC236}">
                <a16:creationId xmlns:a16="http://schemas.microsoft.com/office/drawing/2014/main" id="{604C05AA-077F-6F4A-90C7-ABD01C092891}"/>
              </a:ext>
            </a:extLst>
          </p:cNvPr>
          <p:cNvSpPr>
            <a:spLocks noChangeShapeType="1"/>
          </p:cNvSpPr>
          <p:nvPr>
            <p:custDataLst>
              <p:tags r:id="rId7"/>
            </p:custDataLst>
          </p:nvPr>
        </p:nvSpPr>
        <p:spPr bwMode="auto">
          <a:xfrm>
            <a:off x="9067800" y="1676400"/>
            <a:ext cx="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5609" name="Line 9">
            <a:extLst>
              <a:ext uri="{FF2B5EF4-FFF2-40B4-BE49-F238E27FC236}">
                <a16:creationId xmlns:a16="http://schemas.microsoft.com/office/drawing/2014/main" id="{2187CAF4-2547-C74F-94AE-79E4E367D8C7}"/>
              </a:ext>
            </a:extLst>
          </p:cNvPr>
          <p:cNvSpPr>
            <a:spLocks noChangeShapeType="1"/>
          </p:cNvSpPr>
          <p:nvPr>
            <p:custDataLst>
              <p:tags r:id="rId8"/>
            </p:custDataLst>
          </p:nvPr>
        </p:nvSpPr>
        <p:spPr bwMode="auto">
          <a:xfrm>
            <a:off x="8077200" y="12192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5610" name="Line 10">
            <a:extLst>
              <a:ext uri="{FF2B5EF4-FFF2-40B4-BE49-F238E27FC236}">
                <a16:creationId xmlns:a16="http://schemas.microsoft.com/office/drawing/2014/main" id="{5EE52353-1F27-6143-982A-9819D9AF83AC}"/>
              </a:ext>
            </a:extLst>
          </p:cNvPr>
          <p:cNvSpPr>
            <a:spLocks noChangeShapeType="1"/>
          </p:cNvSpPr>
          <p:nvPr>
            <p:custDataLst>
              <p:tags r:id="rId9"/>
            </p:custDataLst>
          </p:nvPr>
        </p:nvSpPr>
        <p:spPr bwMode="auto">
          <a:xfrm>
            <a:off x="8077200" y="13716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5611" name="Line 11">
            <a:extLst>
              <a:ext uri="{FF2B5EF4-FFF2-40B4-BE49-F238E27FC236}">
                <a16:creationId xmlns:a16="http://schemas.microsoft.com/office/drawing/2014/main" id="{DB2B4323-2506-4741-B6A5-51D1A7146751}"/>
              </a:ext>
            </a:extLst>
          </p:cNvPr>
          <p:cNvSpPr>
            <a:spLocks noChangeShapeType="1"/>
          </p:cNvSpPr>
          <p:nvPr>
            <p:custDataLst>
              <p:tags r:id="rId10"/>
            </p:custDataLst>
          </p:nvPr>
        </p:nvSpPr>
        <p:spPr bwMode="auto">
          <a:xfrm>
            <a:off x="8305800" y="16764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5612" name="Line 12">
            <a:extLst>
              <a:ext uri="{FF2B5EF4-FFF2-40B4-BE49-F238E27FC236}">
                <a16:creationId xmlns:a16="http://schemas.microsoft.com/office/drawing/2014/main" id="{5D33E6CA-01CE-5741-BC9C-ACDCF8C4BD5B}"/>
              </a:ext>
            </a:extLst>
          </p:cNvPr>
          <p:cNvSpPr>
            <a:spLocks noChangeShapeType="1"/>
          </p:cNvSpPr>
          <p:nvPr>
            <p:custDataLst>
              <p:tags r:id="rId11"/>
            </p:custDataLst>
          </p:nvPr>
        </p:nvSpPr>
        <p:spPr bwMode="auto">
          <a:xfrm>
            <a:off x="8077200" y="15240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5613" name="Line 13">
            <a:extLst>
              <a:ext uri="{FF2B5EF4-FFF2-40B4-BE49-F238E27FC236}">
                <a16:creationId xmlns:a16="http://schemas.microsoft.com/office/drawing/2014/main" id="{5B3F761D-D562-3646-950E-56CEEDB3C314}"/>
              </a:ext>
            </a:extLst>
          </p:cNvPr>
          <p:cNvSpPr>
            <a:spLocks noChangeShapeType="1"/>
          </p:cNvSpPr>
          <p:nvPr>
            <p:custDataLst>
              <p:tags r:id="rId12"/>
            </p:custDataLst>
          </p:nvPr>
        </p:nvSpPr>
        <p:spPr bwMode="auto">
          <a:xfrm>
            <a:off x="7924800" y="22098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5614" name="Line 14">
            <a:extLst>
              <a:ext uri="{FF2B5EF4-FFF2-40B4-BE49-F238E27FC236}">
                <a16:creationId xmlns:a16="http://schemas.microsoft.com/office/drawing/2014/main" id="{D1D9D241-99C0-2845-BF80-5E62E035FCF2}"/>
              </a:ext>
            </a:extLst>
          </p:cNvPr>
          <p:cNvSpPr>
            <a:spLocks noChangeShapeType="1"/>
          </p:cNvSpPr>
          <p:nvPr>
            <p:custDataLst>
              <p:tags r:id="rId13"/>
            </p:custDataLst>
          </p:nvPr>
        </p:nvSpPr>
        <p:spPr bwMode="auto">
          <a:xfrm>
            <a:off x="7924800" y="23622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5615" name="Line 15">
            <a:extLst>
              <a:ext uri="{FF2B5EF4-FFF2-40B4-BE49-F238E27FC236}">
                <a16:creationId xmlns:a16="http://schemas.microsoft.com/office/drawing/2014/main" id="{B90ADAFF-52C0-8541-8141-1A90D75A95A9}"/>
              </a:ext>
            </a:extLst>
          </p:cNvPr>
          <p:cNvSpPr>
            <a:spLocks noChangeShapeType="1"/>
          </p:cNvSpPr>
          <p:nvPr>
            <p:custDataLst>
              <p:tags r:id="rId14"/>
            </p:custDataLst>
          </p:nvPr>
        </p:nvSpPr>
        <p:spPr bwMode="auto">
          <a:xfrm>
            <a:off x="7924800" y="25146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5616" name="Line 16">
            <a:extLst>
              <a:ext uri="{FF2B5EF4-FFF2-40B4-BE49-F238E27FC236}">
                <a16:creationId xmlns:a16="http://schemas.microsoft.com/office/drawing/2014/main" id="{7A2546B4-6E75-7F47-9BAB-B6CF09D93699}"/>
              </a:ext>
            </a:extLst>
          </p:cNvPr>
          <p:cNvSpPr>
            <a:spLocks noChangeShapeType="1"/>
          </p:cNvSpPr>
          <p:nvPr>
            <p:custDataLst>
              <p:tags r:id="rId15"/>
            </p:custDataLst>
          </p:nvPr>
        </p:nvSpPr>
        <p:spPr bwMode="auto">
          <a:xfrm>
            <a:off x="7924800" y="26670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5617" name="Line 17">
            <a:extLst>
              <a:ext uri="{FF2B5EF4-FFF2-40B4-BE49-F238E27FC236}">
                <a16:creationId xmlns:a16="http://schemas.microsoft.com/office/drawing/2014/main" id="{946D9E47-F713-9743-B7E2-58C20636F5E4}"/>
              </a:ext>
            </a:extLst>
          </p:cNvPr>
          <p:cNvSpPr>
            <a:spLocks noChangeShapeType="1"/>
          </p:cNvSpPr>
          <p:nvPr>
            <p:custDataLst>
              <p:tags r:id="rId16"/>
            </p:custDataLst>
          </p:nvPr>
        </p:nvSpPr>
        <p:spPr bwMode="auto">
          <a:xfrm>
            <a:off x="7924800" y="28194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5618" name="Line 18">
            <a:extLst>
              <a:ext uri="{FF2B5EF4-FFF2-40B4-BE49-F238E27FC236}">
                <a16:creationId xmlns:a16="http://schemas.microsoft.com/office/drawing/2014/main" id="{00DD2F4B-EF85-474F-96E8-330482922490}"/>
              </a:ext>
            </a:extLst>
          </p:cNvPr>
          <p:cNvSpPr>
            <a:spLocks noChangeShapeType="1"/>
          </p:cNvSpPr>
          <p:nvPr>
            <p:custDataLst>
              <p:tags r:id="rId17"/>
            </p:custDataLst>
          </p:nvPr>
        </p:nvSpPr>
        <p:spPr bwMode="auto">
          <a:xfrm>
            <a:off x="8229600" y="106680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5619" name="Line 19">
            <a:extLst>
              <a:ext uri="{FF2B5EF4-FFF2-40B4-BE49-F238E27FC236}">
                <a16:creationId xmlns:a16="http://schemas.microsoft.com/office/drawing/2014/main" id="{FFC7D503-4991-7A49-9CCF-C25A2C82293C}"/>
              </a:ext>
            </a:extLst>
          </p:cNvPr>
          <p:cNvSpPr>
            <a:spLocks noChangeShapeType="1"/>
          </p:cNvSpPr>
          <p:nvPr>
            <p:custDataLst>
              <p:tags r:id="rId18"/>
            </p:custDataLst>
          </p:nvPr>
        </p:nvSpPr>
        <p:spPr bwMode="auto">
          <a:xfrm>
            <a:off x="8382000" y="106680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5620" name="Line 20">
            <a:extLst>
              <a:ext uri="{FF2B5EF4-FFF2-40B4-BE49-F238E27FC236}">
                <a16:creationId xmlns:a16="http://schemas.microsoft.com/office/drawing/2014/main" id="{F9791AA6-CA6B-AF4A-87DE-55223FCB1AD4}"/>
              </a:ext>
            </a:extLst>
          </p:cNvPr>
          <p:cNvSpPr>
            <a:spLocks noChangeShapeType="1"/>
          </p:cNvSpPr>
          <p:nvPr>
            <p:custDataLst>
              <p:tags r:id="rId19"/>
            </p:custDataLst>
          </p:nvPr>
        </p:nvSpPr>
        <p:spPr bwMode="auto">
          <a:xfrm>
            <a:off x="8077200" y="2057400"/>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5621" name="Line 21">
            <a:extLst>
              <a:ext uri="{FF2B5EF4-FFF2-40B4-BE49-F238E27FC236}">
                <a16:creationId xmlns:a16="http://schemas.microsoft.com/office/drawing/2014/main" id="{6D585572-3707-B94C-97AA-BB5F4894A77A}"/>
              </a:ext>
            </a:extLst>
          </p:cNvPr>
          <p:cNvSpPr>
            <a:spLocks noChangeShapeType="1"/>
          </p:cNvSpPr>
          <p:nvPr>
            <p:custDataLst>
              <p:tags r:id="rId20"/>
            </p:custDataLst>
          </p:nvPr>
        </p:nvSpPr>
        <p:spPr bwMode="auto">
          <a:xfrm>
            <a:off x="8229600" y="2057400"/>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5622" name="Rectangle 22">
            <a:extLst>
              <a:ext uri="{FF2B5EF4-FFF2-40B4-BE49-F238E27FC236}">
                <a16:creationId xmlns:a16="http://schemas.microsoft.com/office/drawing/2014/main" id="{7A234F15-8F9A-3445-8FDF-020363458310}"/>
              </a:ext>
            </a:extLst>
          </p:cNvPr>
          <p:cNvSpPr>
            <a:spLocks noChangeArrowheads="1"/>
          </p:cNvSpPr>
          <p:nvPr>
            <p:custDataLst>
              <p:tags r:id="rId21"/>
            </p:custDataLst>
          </p:nvPr>
        </p:nvSpPr>
        <p:spPr bwMode="auto">
          <a:xfrm>
            <a:off x="8235951" y="1225551"/>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25623" name="Rectangle 23">
            <a:extLst>
              <a:ext uri="{FF2B5EF4-FFF2-40B4-BE49-F238E27FC236}">
                <a16:creationId xmlns:a16="http://schemas.microsoft.com/office/drawing/2014/main" id="{C38B23F9-8BEB-7C4D-BF8E-F6E3A370B988}"/>
              </a:ext>
            </a:extLst>
          </p:cNvPr>
          <p:cNvSpPr>
            <a:spLocks noChangeArrowheads="1"/>
          </p:cNvSpPr>
          <p:nvPr>
            <p:custDataLst>
              <p:tags r:id="rId22"/>
            </p:custDataLst>
          </p:nvPr>
        </p:nvSpPr>
        <p:spPr bwMode="auto">
          <a:xfrm>
            <a:off x="8083551" y="2368551"/>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Tree>
    <p:extLst>
      <p:ext uri="{BB962C8B-B14F-4D97-AF65-F5344CB8AC3E}">
        <p14:creationId xmlns:p14="http://schemas.microsoft.com/office/powerpoint/2010/main" val="409772635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2E7AC063-DDC7-154C-82D2-2CDF7B5315E2}"/>
              </a:ext>
            </a:extLst>
          </p:cNvPr>
          <p:cNvSpPr>
            <a:spLocks noGrp="1" noChangeArrowheads="1"/>
          </p:cNvSpPr>
          <p:nvPr>
            <p:ph type="title"/>
            <p:custDataLst>
              <p:tags r:id="rId1"/>
            </p:custDataLst>
          </p:nvPr>
        </p:nvSpPr>
        <p:spPr/>
        <p:txBody>
          <a:bodyPr/>
          <a:lstStyle/>
          <a:p>
            <a:r>
              <a:rPr lang="en-US" altLang="en-US"/>
              <a:t>Cache Fundamentals</a:t>
            </a:r>
          </a:p>
        </p:txBody>
      </p:sp>
      <p:sp>
        <p:nvSpPr>
          <p:cNvPr id="27651" name="Rectangle 3">
            <a:extLst>
              <a:ext uri="{FF2B5EF4-FFF2-40B4-BE49-F238E27FC236}">
                <a16:creationId xmlns:a16="http://schemas.microsoft.com/office/drawing/2014/main" id="{2929B30B-94D1-3541-9CD8-6C34A80E7EA2}"/>
              </a:ext>
            </a:extLst>
          </p:cNvPr>
          <p:cNvSpPr>
            <a:spLocks noGrp="1" noChangeArrowheads="1"/>
          </p:cNvSpPr>
          <p:nvPr>
            <p:ph type="body" idx="1"/>
            <p:custDataLst>
              <p:tags r:id="rId2"/>
            </p:custDataLst>
          </p:nvPr>
        </p:nvSpPr>
        <p:spPr>
          <a:xfrm>
            <a:off x="609600" y="1600201"/>
            <a:ext cx="7086600" cy="4525963"/>
          </a:xfrm>
        </p:spPr>
        <p:txBody>
          <a:bodyPr/>
          <a:lstStyle/>
          <a:p>
            <a:r>
              <a:rPr lang="en-US" altLang="en-US" dirty="0"/>
              <a:t>cache hit -- an access where the data is found in the cache.</a:t>
            </a:r>
          </a:p>
          <a:p>
            <a:r>
              <a:rPr lang="en-US" altLang="en-US" dirty="0"/>
              <a:t>cache miss -- an access which isn’t</a:t>
            </a:r>
          </a:p>
          <a:p>
            <a:r>
              <a:rPr lang="en-US" altLang="en-US" b="1" i="1" dirty="0">
                <a:solidFill>
                  <a:srgbClr val="7030A0"/>
                </a:solidFill>
              </a:rPr>
              <a:t>hit time </a:t>
            </a:r>
            <a:r>
              <a:rPr lang="en-US" altLang="en-US" dirty="0"/>
              <a:t>-- time to access the cache</a:t>
            </a:r>
          </a:p>
        </p:txBody>
      </p:sp>
      <p:sp>
        <p:nvSpPr>
          <p:cNvPr id="26" name="Rectangle 4">
            <a:extLst>
              <a:ext uri="{FF2B5EF4-FFF2-40B4-BE49-F238E27FC236}">
                <a16:creationId xmlns:a16="http://schemas.microsoft.com/office/drawing/2014/main" id="{375E1A0D-E165-444E-9BAB-7958E1674E1D}"/>
              </a:ext>
            </a:extLst>
          </p:cNvPr>
          <p:cNvSpPr>
            <a:spLocks noChangeArrowheads="1"/>
          </p:cNvSpPr>
          <p:nvPr>
            <p:custDataLst>
              <p:tags r:id="rId3"/>
            </p:custDataLst>
          </p:nvPr>
        </p:nvSpPr>
        <p:spPr bwMode="auto">
          <a:xfrm>
            <a:off x="8769351" y="387351"/>
            <a:ext cx="596900" cy="368300"/>
          </a:xfrm>
          <a:prstGeom prst="rect">
            <a:avLst/>
          </a:prstGeom>
          <a:solidFill>
            <a:schemeClr val="bg2"/>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dirty="0" err="1">
                <a:solidFill>
                  <a:srgbClr val="1F497D"/>
                </a:solidFill>
              </a:rPr>
              <a:t>cpu</a:t>
            </a:r>
            <a:endParaRPr lang="en-US" altLang="en-US" sz="1600" dirty="0">
              <a:solidFill>
                <a:srgbClr val="1F497D"/>
              </a:solidFill>
            </a:endParaRPr>
          </a:p>
        </p:txBody>
      </p:sp>
      <p:sp>
        <p:nvSpPr>
          <p:cNvPr id="27" name="Rectangle 5">
            <a:extLst>
              <a:ext uri="{FF2B5EF4-FFF2-40B4-BE49-F238E27FC236}">
                <a16:creationId xmlns:a16="http://schemas.microsoft.com/office/drawing/2014/main" id="{5B28C81F-E668-C545-BB3D-243577A7A8E4}"/>
              </a:ext>
            </a:extLst>
          </p:cNvPr>
          <p:cNvSpPr>
            <a:spLocks noChangeArrowheads="1"/>
          </p:cNvSpPr>
          <p:nvPr>
            <p:custDataLst>
              <p:tags r:id="rId4"/>
            </p:custDataLst>
          </p:nvPr>
        </p:nvSpPr>
        <p:spPr bwMode="auto">
          <a:xfrm>
            <a:off x="8083551" y="1073151"/>
            <a:ext cx="1892300" cy="596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lowest-level</a:t>
            </a:r>
          </a:p>
          <a:p>
            <a:pPr algn="ctr" defTabSz="609585">
              <a:spcBef>
                <a:spcPct val="0"/>
              </a:spcBef>
              <a:buClrTx/>
              <a:buSzTx/>
              <a:buNone/>
            </a:pPr>
            <a:r>
              <a:rPr lang="en-US" altLang="en-US" sz="1600">
                <a:solidFill>
                  <a:srgbClr val="1F497D"/>
                </a:solidFill>
              </a:rPr>
              <a:t>cache</a:t>
            </a:r>
          </a:p>
        </p:txBody>
      </p:sp>
      <p:sp>
        <p:nvSpPr>
          <p:cNvPr id="28" name="Rectangle 6">
            <a:extLst>
              <a:ext uri="{FF2B5EF4-FFF2-40B4-BE49-F238E27FC236}">
                <a16:creationId xmlns:a16="http://schemas.microsoft.com/office/drawing/2014/main" id="{CDCD2E98-3FE5-4C4E-A853-371A7E1C93A1}"/>
              </a:ext>
            </a:extLst>
          </p:cNvPr>
          <p:cNvSpPr>
            <a:spLocks noChangeArrowheads="1"/>
          </p:cNvSpPr>
          <p:nvPr>
            <p:custDataLst>
              <p:tags r:id="rId5"/>
            </p:custDataLst>
          </p:nvPr>
        </p:nvSpPr>
        <p:spPr bwMode="auto">
          <a:xfrm>
            <a:off x="7931151" y="2063751"/>
            <a:ext cx="2425700" cy="901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next-level</a:t>
            </a:r>
          </a:p>
          <a:p>
            <a:pPr algn="ctr" defTabSz="609585">
              <a:spcBef>
                <a:spcPct val="0"/>
              </a:spcBef>
              <a:buClrTx/>
              <a:buSzTx/>
              <a:buNone/>
            </a:pPr>
            <a:r>
              <a:rPr lang="en-US" altLang="en-US" sz="1600">
                <a:solidFill>
                  <a:srgbClr val="1F497D"/>
                </a:solidFill>
              </a:rPr>
              <a:t>memory/cache</a:t>
            </a:r>
          </a:p>
        </p:txBody>
      </p:sp>
      <p:sp>
        <p:nvSpPr>
          <p:cNvPr id="29" name="Line 7">
            <a:extLst>
              <a:ext uri="{FF2B5EF4-FFF2-40B4-BE49-F238E27FC236}">
                <a16:creationId xmlns:a16="http://schemas.microsoft.com/office/drawing/2014/main" id="{EA73D8C2-8BCC-2C47-97A7-BD10971D36DF}"/>
              </a:ext>
            </a:extLst>
          </p:cNvPr>
          <p:cNvSpPr>
            <a:spLocks noChangeShapeType="1"/>
          </p:cNvSpPr>
          <p:nvPr>
            <p:custDataLst>
              <p:tags r:id="rId6"/>
            </p:custDataLst>
          </p:nvPr>
        </p:nvSpPr>
        <p:spPr bwMode="auto">
          <a:xfrm>
            <a:off x="9067800" y="762000"/>
            <a:ext cx="0" cy="304800"/>
          </a:xfrm>
          <a:prstGeom prst="line">
            <a:avLst/>
          </a:prstGeom>
          <a:noFill/>
          <a:ln w="38100">
            <a:solidFill>
              <a:srgbClr val="92D050"/>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0" name="Line 8">
            <a:extLst>
              <a:ext uri="{FF2B5EF4-FFF2-40B4-BE49-F238E27FC236}">
                <a16:creationId xmlns:a16="http://schemas.microsoft.com/office/drawing/2014/main" id="{11FA62FC-A2C5-5E4D-AD80-795B4322DE95}"/>
              </a:ext>
            </a:extLst>
          </p:cNvPr>
          <p:cNvSpPr>
            <a:spLocks noChangeShapeType="1"/>
          </p:cNvSpPr>
          <p:nvPr>
            <p:custDataLst>
              <p:tags r:id="rId7"/>
            </p:custDataLst>
          </p:nvPr>
        </p:nvSpPr>
        <p:spPr bwMode="auto">
          <a:xfrm>
            <a:off x="9067800" y="1676400"/>
            <a:ext cx="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1" name="Line 9">
            <a:extLst>
              <a:ext uri="{FF2B5EF4-FFF2-40B4-BE49-F238E27FC236}">
                <a16:creationId xmlns:a16="http://schemas.microsoft.com/office/drawing/2014/main" id="{751DE4B4-23FB-B348-B551-D156B8B51D6A}"/>
              </a:ext>
            </a:extLst>
          </p:cNvPr>
          <p:cNvSpPr>
            <a:spLocks noChangeShapeType="1"/>
          </p:cNvSpPr>
          <p:nvPr>
            <p:custDataLst>
              <p:tags r:id="rId8"/>
            </p:custDataLst>
          </p:nvPr>
        </p:nvSpPr>
        <p:spPr bwMode="auto">
          <a:xfrm>
            <a:off x="8077200" y="12192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2" name="Line 10">
            <a:extLst>
              <a:ext uri="{FF2B5EF4-FFF2-40B4-BE49-F238E27FC236}">
                <a16:creationId xmlns:a16="http://schemas.microsoft.com/office/drawing/2014/main" id="{26E16A76-5096-4D4B-9C05-14C0DFEAB034}"/>
              </a:ext>
            </a:extLst>
          </p:cNvPr>
          <p:cNvSpPr>
            <a:spLocks noChangeShapeType="1"/>
          </p:cNvSpPr>
          <p:nvPr>
            <p:custDataLst>
              <p:tags r:id="rId9"/>
            </p:custDataLst>
          </p:nvPr>
        </p:nvSpPr>
        <p:spPr bwMode="auto">
          <a:xfrm>
            <a:off x="8077200" y="13716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3" name="Line 11">
            <a:extLst>
              <a:ext uri="{FF2B5EF4-FFF2-40B4-BE49-F238E27FC236}">
                <a16:creationId xmlns:a16="http://schemas.microsoft.com/office/drawing/2014/main" id="{7C86CB9F-CFB2-4642-B60E-12DCF7A37821}"/>
              </a:ext>
            </a:extLst>
          </p:cNvPr>
          <p:cNvSpPr>
            <a:spLocks noChangeShapeType="1"/>
          </p:cNvSpPr>
          <p:nvPr>
            <p:custDataLst>
              <p:tags r:id="rId10"/>
            </p:custDataLst>
          </p:nvPr>
        </p:nvSpPr>
        <p:spPr bwMode="auto">
          <a:xfrm>
            <a:off x="8305800" y="16764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4" name="Line 12">
            <a:extLst>
              <a:ext uri="{FF2B5EF4-FFF2-40B4-BE49-F238E27FC236}">
                <a16:creationId xmlns:a16="http://schemas.microsoft.com/office/drawing/2014/main" id="{59522252-1D2C-E04E-A906-F0CD2FAD0AD6}"/>
              </a:ext>
            </a:extLst>
          </p:cNvPr>
          <p:cNvSpPr>
            <a:spLocks noChangeShapeType="1"/>
          </p:cNvSpPr>
          <p:nvPr>
            <p:custDataLst>
              <p:tags r:id="rId11"/>
            </p:custDataLst>
          </p:nvPr>
        </p:nvSpPr>
        <p:spPr bwMode="auto">
          <a:xfrm>
            <a:off x="8077200" y="15240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5" name="Line 13">
            <a:extLst>
              <a:ext uri="{FF2B5EF4-FFF2-40B4-BE49-F238E27FC236}">
                <a16:creationId xmlns:a16="http://schemas.microsoft.com/office/drawing/2014/main" id="{25D63A12-8768-B14E-861B-8F6F050A700E}"/>
              </a:ext>
            </a:extLst>
          </p:cNvPr>
          <p:cNvSpPr>
            <a:spLocks noChangeShapeType="1"/>
          </p:cNvSpPr>
          <p:nvPr>
            <p:custDataLst>
              <p:tags r:id="rId12"/>
            </p:custDataLst>
          </p:nvPr>
        </p:nvSpPr>
        <p:spPr bwMode="auto">
          <a:xfrm>
            <a:off x="7924800" y="22098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6" name="Line 14">
            <a:extLst>
              <a:ext uri="{FF2B5EF4-FFF2-40B4-BE49-F238E27FC236}">
                <a16:creationId xmlns:a16="http://schemas.microsoft.com/office/drawing/2014/main" id="{C8E1C621-0FA7-3F4A-B483-0D2B5AD443BE}"/>
              </a:ext>
            </a:extLst>
          </p:cNvPr>
          <p:cNvSpPr>
            <a:spLocks noChangeShapeType="1"/>
          </p:cNvSpPr>
          <p:nvPr>
            <p:custDataLst>
              <p:tags r:id="rId13"/>
            </p:custDataLst>
          </p:nvPr>
        </p:nvSpPr>
        <p:spPr bwMode="auto">
          <a:xfrm>
            <a:off x="7924800" y="23622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7" name="Line 15">
            <a:extLst>
              <a:ext uri="{FF2B5EF4-FFF2-40B4-BE49-F238E27FC236}">
                <a16:creationId xmlns:a16="http://schemas.microsoft.com/office/drawing/2014/main" id="{54E06EA2-87DF-0441-B93A-EED9DE29D885}"/>
              </a:ext>
            </a:extLst>
          </p:cNvPr>
          <p:cNvSpPr>
            <a:spLocks noChangeShapeType="1"/>
          </p:cNvSpPr>
          <p:nvPr>
            <p:custDataLst>
              <p:tags r:id="rId14"/>
            </p:custDataLst>
          </p:nvPr>
        </p:nvSpPr>
        <p:spPr bwMode="auto">
          <a:xfrm>
            <a:off x="7924800" y="25146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8" name="Line 16">
            <a:extLst>
              <a:ext uri="{FF2B5EF4-FFF2-40B4-BE49-F238E27FC236}">
                <a16:creationId xmlns:a16="http://schemas.microsoft.com/office/drawing/2014/main" id="{0AFDF305-BD77-B941-8562-644A04C4A88D}"/>
              </a:ext>
            </a:extLst>
          </p:cNvPr>
          <p:cNvSpPr>
            <a:spLocks noChangeShapeType="1"/>
          </p:cNvSpPr>
          <p:nvPr>
            <p:custDataLst>
              <p:tags r:id="rId15"/>
            </p:custDataLst>
          </p:nvPr>
        </p:nvSpPr>
        <p:spPr bwMode="auto">
          <a:xfrm>
            <a:off x="7924800" y="26670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9" name="Line 17">
            <a:extLst>
              <a:ext uri="{FF2B5EF4-FFF2-40B4-BE49-F238E27FC236}">
                <a16:creationId xmlns:a16="http://schemas.microsoft.com/office/drawing/2014/main" id="{D2A07763-BC78-724D-8477-D285707737BB}"/>
              </a:ext>
            </a:extLst>
          </p:cNvPr>
          <p:cNvSpPr>
            <a:spLocks noChangeShapeType="1"/>
          </p:cNvSpPr>
          <p:nvPr>
            <p:custDataLst>
              <p:tags r:id="rId16"/>
            </p:custDataLst>
          </p:nvPr>
        </p:nvSpPr>
        <p:spPr bwMode="auto">
          <a:xfrm>
            <a:off x="7924800" y="28194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0" name="Line 18">
            <a:extLst>
              <a:ext uri="{FF2B5EF4-FFF2-40B4-BE49-F238E27FC236}">
                <a16:creationId xmlns:a16="http://schemas.microsoft.com/office/drawing/2014/main" id="{3DCCC5E4-BDFC-6D45-8652-3DFE08E6D0AA}"/>
              </a:ext>
            </a:extLst>
          </p:cNvPr>
          <p:cNvSpPr>
            <a:spLocks noChangeShapeType="1"/>
          </p:cNvSpPr>
          <p:nvPr>
            <p:custDataLst>
              <p:tags r:id="rId17"/>
            </p:custDataLst>
          </p:nvPr>
        </p:nvSpPr>
        <p:spPr bwMode="auto">
          <a:xfrm>
            <a:off x="8229600" y="106680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1" name="Line 19">
            <a:extLst>
              <a:ext uri="{FF2B5EF4-FFF2-40B4-BE49-F238E27FC236}">
                <a16:creationId xmlns:a16="http://schemas.microsoft.com/office/drawing/2014/main" id="{421E4AFE-3342-F447-8C49-2E8C75B68083}"/>
              </a:ext>
            </a:extLst>
          </p:cNvPr>
          <p:cNvSpPr>
            <a:spLocks noChangeShapeType="1"/>
          </p:cNvSpPr>
          <p:nvPr>
            <p:custDataLst>
              <p:tags r:id="rId18"/>
            </p:custDataLst>
          </p:nvPr>
        </p:nvSpPr>
        <p:spPr bwMode="auto">
          <a:xfrm>
            <a:off x="8382000" y="106680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2" name="Line 20">
            <a:extLst>
              <a:ext uri="{FF2B5EF4-FFF2-40B4-BE49-F238E27FC236}">
                <a16:creationId xmlns:a16="http://schemas.microsoft.com/office/drawing/2014/main" id="{C034C613-6136-B149-83C6-B452F574E742}"/>
              </a:ext>
            </a:extLst>
          </p:cNvPr>
          <p:cNvSpPr>
            <a:spLocks noChangeShapeType="1"/>
          </p:cNvSpPr>
          <p:nvPr>
            <p:custDataLst>
              <p:tags r:id="rId19"/>
            </p:custDataLst>
          </p:nvPr>
        </p:nvSpPr>
        <p:spPr bwMode="auto">
          <a:xfrm>
            <a:off x="8077200" y="2057400"/>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3" name="Line 21">
            <a:extLst>
              <a:ext uri="{FF2B5EF4-FFF2-40B4-BE49-F238E27FC236}">
                <a16:creationId xmlns:a16="http://schemas.microsoft.com/office/drawing/2014/main" id="{9D3629C1-B9E3-594F-85DE-D03360188398}"/>
              </a:ext>
            </a:extLst>
          </p:cNvPr>
          <p:cNvSpPr>
            <a:spLocks noChangeShapeType="1"/>
          </p:cNvSpPr>
          <p:nvPr>
            <p:custDataLst>
              <p:tags r:id="rId20"/>
            </p:custDataLst>
          </p:nvPr>
        </p:nvSpPr>
        <p:spPr bwMode="auto">
          <a:xfrm>
            <a:off x="8229600" y="2057400"/>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 name="Rectangle 22">
            <a:extLst>
              <a:ext uri="{FF2B5EF4-FFF2-40B4-BE49-F238E27FC236}">
                <a16:creationId xmlns:a16="http://schemas.microsoft.com/office/drawing/2014/main" id="{8B0621DA-47CA-C340-9D58-C3B480B0EC9B}"/>
              </a:ext>
            </a:extLst>
          </p:cNvPr>
          <p:cNvSpPr>
            <a:spLocks noChangeArrowheads="1"/>
          </p:cNvSpPr>
          <p:nvPr>
            <p:custDataLst>
              <p:tags r:id="rId21"/>
            </p:custDataLst>
          </p:nvPr>
        </p:nvSpPr>
        <p:spPr bwMode="auto">
          <a:xfrm>
            <a:off x="8235951" y="1225551"/>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45" name="Rectangle 23">
            <a:extLst>
              <a:ext uri="{FF2B5EF4-FFF2-40B4-BE49-F238E27FC236}">
                <a16:creationId xmlns:a16="http://schemas.microsoft.com/office/drawing/2014/main" id="{68CEBD7D-4D59-024E-8EA6-F33B621ABD03}"/>
              </a:ext>
            </a:extLst>
          </p:cNvPr>
          <p:cNvSpPr>
            <a:spLocks noChangeArrowheads="1"/>
          </p:cNvSpPr>
          <p:nvPr>
            <p:custDataLst>
              <p:tags r:id="rId22"/>
            </p:custDataLst>
          </p:nvPr>
        </p:nvSpPr>
        <p:spPr bwMode="auto">
          <a:xfrm>
            <a:off x="8083551" y="2368551"/>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Tree>
    <p:extLst>
      <p:ext uri="{BB962C8B-B14F-4D97-AF65-F5344CB8AC3E}">
        <p14:creationId xmlns:p14="http://schemas.microsoft.com/office/powerpoint/2010/main" val="307692707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33B74BDC-5EF1-424E-AB8A-D6264EC4C965}"/>
              </a:ext>
            </a:extLst>
          </p:cNvPr>
          <p:cNvSpPr>
            <a:spLocks noGrp="1" noChangeArrowheads="1"/>
          </p:cNvSpPr>
          <p:nvPr>
            <p:ph type="title"/>
            <p:custDataLst>
              <p:tags r:id="rId1"/>
            </p:custDataLst>
          </p:nvPr>
        </p:nvSpPr>
        <p:spPr/>
        <p:txBody>
          <a:bodyPr/>
          <a:lstStyle/>
          <a:p>
            <a:r>
              <a:rPr lang="en-US" altLang="en-US"/>
              <a:t>Cache Fundamentals</a:t>
            </a:r>
          </a:p>
        </p:txBody>
      </p:sp>
      <p:sp>
        <p:nvSpPr>
          <p:cNvPr id="29699" name="Rectangle 3">
            <a:extLst>
              <a:ext uri="{FF2B5EF4-FFF2-40B4-BE49-F238E27FC236}">
                <a16:creationId xmlns:a16="http://schemas.microsoft.com/office/drawing/2014/main" id="{6A7B04AB-D6BA-6A46-A454-5D24E2DC8A5C}"/>
              </a:ext>
            </a:extLst>
          </p:cNvPr>
          <p:cNvSpPr>
            <a:spLocks noGrp="1" noChangeArrowheads="1"/>
          </p:cNvSpPr>
          <p:nvPr>
            <p:ph type="body" idx="1"/>
            <p:custDataLst>
              <p:tags r:id="rId2"/>
            </p:custDataLst>
          </p:nvPr>
        </p:nvSpPr>
        <p:spPr>
          <a:xfrm>
            <a:off x="609601" y="1600201"/>
            <a:ext cx="7010401" cy="4525963"/>
          </a:xfrm>
        </p:spPr>
        <p:txBody>
          <a:bodyPr/>
          <a:lstStyle/>
          <a:p>
            <a:r>
              <a:rPr lang="en-US" altLang="en-US" dirty="0"/>
              <a:t>cache hit -- an access where the data is found in the cache.</a:t>
            </a:r>
          </a:p>
          <a:p>
            <a:r>
              <a:rPr lang="en-US" altLang="en-US" dirty="0"/>
              <a:t>cache miss -- an access which isn’t</a:t>
            </a:r>
          </a:p>
          <a:p>
            <a:r>
              <a:rPr lang="en-US" altLang="en-US" dirty="0"/>
              <a:t>hit time -- time to access the cache</a:t>
            </a:r>
          </a:p>
          <a:p>
            <a:r>
              <a:rPr lang="en-US" altLang="en-US" b="1" i="1" dirty="0">
                <a:solidFill>
                  <a:srgbClr val="7030A0"/>
                </a:solidFill>
              </a:rPr>
              <a:t>miss penalty</a:t>
            </a:r>
            <a:r>
              <a:rPr lang="en-US" altLang="en-US" dirty="0"/>
              <a:t> -- time to move data from further level to closer</a:t>
            </a:r>
          </a:p>
        </p:txBody>
      </p:sp>
      <p:sp>
        <p:nvSpPr>
          <p:cNvPr id="26" name="Rectangle 4">
            <a:extLst>
              <a:ext uri="{FF2B5EF4-FFF2-40B4-BE49-F238E27FC236}">
                <a16:creationId xmlns:a16="http://schemas.microsoft.com/office/drawing/2014/main" id="{402D996E-0B39-FC48-810E-977BF9C91D59}"/>
              </a:ext>
            </a:extLst>
          </p:cNvPr>
          <p:cNvSpPr>
            <a:spLocks noChangeArrowheads="1"/>
          </p:cNvSpPr>
          <p:nvPr>
            <p:custDataLst>
              <p:tags r:id="rId3"/>
            </p:custDataLst>
          </p:nvPr>
        </p:nvSpPr>
        <p:spPr bwMode="auto">
          <a:xfrm>
            <a:off x="8769351" y="387351"/>
            <a:ext cx="596900" cy="368300"/>
          </a:xfrm>
          <a:prstGeom prst="rect">
            <a:avLst/>
          </a:prstGeom>
          <a:solidFill>
            <a:schemeClr val="bg2"/>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dirty="0" err="1">
                <a:solidFill>
                  <a:srgbClr val="1F497D"/>
                </a:solidFill>
              </a:rPr>
              <a:t>cpu</a:t>
            </a:r>
            <a:endParaRPr lang="en-US" altLang="en-US" sz="1600" dirty="0">
              <a:solidFill>
                <a:srgbClr val="1F497D"/>
              </a:solidFill>
            </a:endParaRPr>
          </a:p>
        </p:txBody>
      </p:sp>
      <p:sp>
        <p:nvSpPr>
          <p:cNvPr id="27" name="Rectangle 5">
            <a:extLst>
              <a:ext uri="{FF2B5EF4-FFF2-40B4-BE49-F238E27FC236}">
                <a16:creationId xmlns:a16="http://schemas.microsoft.com/office/drawing/2014/main" id="{C5471ECF-C747-8B4C-B42F-51CF6DBFBCD3}"/>
              </a:ext>
            </a:extLst>
          </p:cNvPr>
          <p:cNvSpPr>
            <a:spLocks noChangeArrowheads="1"/>
          </p:cNvSpPr>
          <p:nvPr>
            <p:custDataLst>
              <p:tags r:id="rId4"/>
            </p:custDataLst>
          </p:nvPr>
        </p:nvSpPr>
        <p:spPr bwMode="auto">
          <a:xfrm>
            <a:off x="8083551" y="1073151"/>
            <a:ext cx="1892300" cy="596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lowest-level</a:t>
            </a:r>
          </a:p>
          <a:p>
            <a:pPr algn="ctr" defTabSz="609585">
              <a:spcBef>
                <a:spcPct val="0"/>
              </a:spcBef>
              <a:buClrTx/>
              <a:buSzTx/>
              <a:buNone/>
            </a:pPr>
            <a:r>
              <a:rPr lang="en-US" altLang="en-US" sz="1600">
                <a:solidFill>
                  <a:srgbClr val="1F497D"/>
                </a:solidFill>
              </a:rPr>
              <a:t>cache</a:t>
            </a:r>
          </a:p>
        </p:txBody>
      </p:sp>
      <p:sp>
        <p:nvSpPr>
          <p:cNvPr id="28" name="Rectangle 6">
            <a:extLst>
              <a:ext uri="{FF2B5EF4-FFF2-40B4-BE49-F238E27FC236}">
                <a16:creationId xmlns:a16="http://schemas.microsoft.com/office/drawing/2014/main" id="{8757394D-F59D-5E4C-9FA1-0AD1552BD2F2}"/>
              </a:ext>
            </a:extLst>
          </p:cNvPr>
          <p:cNvSpPr>
            <a:spLocks noChangeArrowheads="1"/>
          </p:cNvSpPr>
          <p:nvPr>
            <p:custDataLst>
              <p:tags r:id="rId5"/>
            </p:custDataLst>
          </p:nvPr>
        </p:nvSpPr>
        <p:spPr bwMode="auto">
          <a:xfrm>
            <a:off x="7931151" y="2063751"/>
            <a:ext cx="2425700" cy="901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next-level</a:t>
            </a:r>
          </a:p>
          <a:p>
            <a:pPr algn="ctr" defTabSz="609585">
              <a:spcBef>
                <a:spcPct val="0"/>
              </a:spcBef>
              <a:buClrTx/>
              <a:buSzTx/>
              <a:buNone/>
            </a:pPr>
            <a:r>
              <a:rPr lang="en-US" altLang="en-US" sz="1600">
                <a:solidFill>
                  <a:srgbClr val="1F497D"/>
                </a:solidFill>
              </a:rPr>
              <a:t>memory/cache</a:t>
            </a:r>
          </a:p>
        </p:txBody>
      </p:sp>
      <p:sp>
        <p:nvSpPr>
          <p:cNvPr id="29" name="Line 7">
            <a:extLst>
              <a:ext uri="{FF2B5EF4-FFF2-40B4-BE49-F238E27FC236}">
                <a16:creationId xmlns:a16="http://schemas.microsoft.com/office/drawing/2014/main" id="{14923688-A1B4-1745-A6EC-72CB5B8095B4}"/>
              </a:ext>
            </a:extLst>
          </p:cNvPr>
          <p:cNvSpPr>
            <a:spLocks noChangeShapeType="1"/>
          </p:cNvSpPr>
          <p:nvPr>
            <p:custDataLst>
              <p:tags r:id="rId6"/>
            </p:custDataLst>
          </p:nvPr>
        </p:nvSpPr>
        <p:spPr bwMode="auto">
          <a:xfrm>
            <a:off x="9067800" y="762000"/>
            <a:ext cx="0" cy="304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0" name="Line 8">
            <a:extLst>
              <a:ext uri="{FF2B5EF4-FFF2-40B4-BE49-F238E27FC236}">
                <a16:creationId xmlns:a16="http://schemas.microsoft.com/office/drawing/2014/main" id="{66A0A79B-2A51-D648-8C1F-01D7C268D375}"/>
              </a:ext>
            </a:extLst>
          </p:cNvPr>
          <p:cNvSpPr>
            <a:spLocks noChangeShapeType="1"/>
          </p:cNvSpPr>
          <p:nvPr>
            <p:custDataLst>
              <p:tags r:id="rId7"/>
            </p:custDataLst>
          </p:nvPr>
        </p:nvSpPr>
        <p:spPr bwMode="auto">
          <a:xfrm>
            <a:off x="9067800" y="1676400"/>
            <a:ext cx="0" cy="381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1" name="Line 9">
            <a:extLst>
              <a:ext uri="{FF2B5EF4-FFF2-40B4-BE49-F238E27FC236}">
                <a16:creationId xmlns:a16="http://schemas.microsoft.com/office/drawing/2014/main" id="{5AE32505-AF4D-AA4A-A73B-85C7D606DB47}"/>
              </a:ext>
            </a:extLst>
          </p:cNvPr>
          <p:cNvSpPr>
            <a:spLocks noChangeShapeType="1"/>
          </p:cNvSpPr>
          <p:nvPr>
            <p:custDataLst>
              <p:tags r:id="rId8"/>
            </p:custDataLst>
          </p:nvPr>
        </p:nvSpPr>
        <p:spPr bwMode="auto">
          <a:xfrm>
            <a:off x="8077200" y="12192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2" name="Line 10">
            <a:extLst>
              <a:ext uri="{FF2B5EF4-FFF2-40B4-BE49-F238E27FC236}">
                <a16:creationId xmlns:a16="http://schemas.microsoft.com/office/drawing/2014/main" id="{F7A9F508-EC33-F64E-99ED-0D7361EE4619}"/>
              </a:ext>
            </a:extLst>
          </p:cNvPr>
          <p:cNvSpPr>
            <a:spLocks noChangeShapeType="1"/>
          </p:cNvSpPr>
          <p:nvPr>
            <p:custDataLst>
              <p:tags r:id="rId9"/>
            </p:custDataLst>
          </p:nvPr>
        </p:nvSpPr>
        <p:spPr bwMode="auto">
          <a:xfrm>
            <a:off x="8077200" y="13716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3" name="Line 11">
            <a:extLst>
              <a:ext uri="{FF2B5EF4-FFF2-40B4-BE49-F238E27FC236}">
                <a16:creationId xmlns:a16="http://schemas.microsoft.com/office/drawing/2014/main" id="{25A81281-0844-1E4C-9557-ED0239026DD0}"/>
              </a:ext>
            </a:extLst>
          </p:cNvPr>
          <p:cNvSpPr>
            <a:spLocks noChangeShapeType="1"/>
          </p:cNvSpPr>
          <p:nvPr>
            <p:custDataLst>
              <p:tags r:id="rId10"/>
            </p:custDataLst>
          </p:nvPr>
        </p:nvSpPr>
        <p:spPr bwMode="auto">
          <a:xfrm>
            <a:off x="8305800" y="16764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4" name="Line 12">
            <a:extLst>
              <a:ext uri="{FF2B5EF4-FFF2-40B4-BE49-F238E27FC236}">
                <a16:creationId xmlns:a16="http://schemas.microsoft.com/office/drawing/2014/main" id="{5870D6F0-21CD-034E-A731-3F44F4E17574}"/>
              </a:ext>
            </a:extLst>
          </p:cNvPr>
          <p:cNvSpPr>
            <a:spLocks noChangeShapeType="1"/>
          </p:cNvSpPr>
          <p:nvPr>
            <p:custDataLst>
              <p:tags r:id="rId11"/>
            </p:custDataLst>
          </p:nvPr>
        </p:nvSpPr>
        <p:spPr bwMode="auto">
          <a:xfrm>
            <a:off x="8077200" y="15240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5" name="Line 13">
            <a:extLst>
              <a:ext uri="{FF2B5EF4-FFF2-40B4-BE49-F238E27FC236}">
                <a16:creationId xmlns:a16="http://schemas.microsoft.com/office/drawing/2014/main" id="{810C1E94-FD81-2043-A4B2-6FA15D6493B7}"/>
              </a:ext>
            </a:extLst>
          </p:cNvPr>
          <p:cNvSpPr>
            <a:spLocks noChangeShapeType="1"/>
          </p:cNvSpPr>
          <p:nvPr>
            <p:custDataLst>
              <p:tags r:id="rId12"/>
            </p:custDataLst>
          </p:nvPr>
        </p:nvSpPr>
        <p:spPr bwMode="auto">
          <a:xfrm>
            <a:off x="7924800" y="22098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6" name="Line 14">
            <a:extLst>
              <a:ext uri="{FF2B5EF4-FFF2-40B4-BE49-F238E27FC236}">
                <a16:creationId xmlns:a16="http://schemas.microsoft.com/office/drawing/2014/main" id="{B97398E0-0DD8-BE44-AC37-52C9E76E921D}"/>
              </a:ext>
            </a:extLst>
          </p:cNvPr>
          <p:cNvSpPr>
            <a:spLocks noChangeShapeType="1"/>
          </p:cNvSpPr>
          <p:nvPr>
            <p:custDataLst>
              <p:tags r:id="rId13"/>
            </p:custDataLst>
          </p:nvPr>
        </p:nvSpPr>
        <p:spPr bwMode="auto">
          <a:xfrm>
            <a:off x="7924800" y="23622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7" name="Line 15">
            <a:extLst>
              <a:ext uri="{FF2B5EF4-FFF2-40B4-BE49-F238E27FC236}">
                <a16:creationId xmlns:a16="http://schemas.microsoft.com/office/drawing/2014/main" id="{EF4C8E3B-BD71-8C4B-86CE-597F7CE91B72}"/>
              </a:ext>
            </a:extLst>
          </p:cNvPr>
          <p:cNvSpPr>
            <a:spLocks noChangeShapeType="1"/>
          </p:cNvSpPr>
          <p:nvPr>
            <p:custDataLst>
              <p:tags r:id="rId14"/>
            </p:custDataLst>
          </p:nvPr>
        </p:nvSpPr>
        <p:spPr bwMode="auto">
          <a:xfrm>
            <a:off x="7924800" y="25146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8" name="Line 16">
            <a:extLst>
              <a:ext uri="{FF2B5EF4-FFF2-40B4-BE49-F238E27FC236}">
                <a16:creationId xmlns:a16="http://schemas.microsoft.com/office/drawing/2014/main" id="{9EBB7ECD-A101-DD4A-97A3-31734110AE21}"/>
              </a:ext>
            </a:extLst>
          </p:cNvPr>
          <p:cNvSpPr>
            <a:spLocks noChangeShapeType="1"/>
          </p:cNvSpPr>
          <p:nvPr>
            <p:custDataLst>
              <p:tags r:id="rId15"/>
            </p:custDataLst>
          </p:nvPr>
        </p:nvSpPr>
        <p:spPr bwMode="auto">
          <a:xfrm>
            <a:off x="7924800" y="26670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9" name="Line 17">
            <a:extLst>
              <a:ext uri="{FF2B5EF4-FFF2-40B4-BE49-F238E27FC236}">
                <a16:creationId xmlns:a16="http://schemas.microsoft.com/office/drawing/2014/main" id="{6438ACC7-D2C0-7E45-88B4-DAEFCDAC7BE0}"/>
              </a:ext>
            </a:extLst>
          </p:cNvPr>
          <p:cNvSpPr>
            <a:spLocks noChangeShapeType="1"/>
          </p:cNvSpPr>
          <p:nvPr>
            <p:custDataLst>
              <p:tags r:id="rId16"/>
            </p:custDataLst>
          </p:nvPr>
        </p:nvSpPr>
        <p:spPr bwMode="auto">
          <a:xfrm>
            <a:off x="7924800" y="28194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0" name="Line 18">
            <a:extLst>
              <a:ext uri="{FF2B5EF4-FFF2-40B4-BE49-F238E27FC236}">
                <a16:creationId xmlns:a16="http://schemas.microsoft.com/office/drawing/2014/main" id="{8C99900E-3D95-EC4C-AD2B-6EC7EC191DBC}"/>
              </a:ext>
            </a:extLst>
          </p:cNvPr>
          <p:cNvSpPr>
            <a:spLocks noChangeShapeType="1"/>
          </p:cNvSpPr>
          <p:nvPr>
            <p:custDataLst>
              <p:tags r:id="rId17"/>
            </p:custDataLst>
          </p:nvPr>
        </p:nvSpPr>
        <p:spPr bwMode="auto">
          <a:xfrm>
            <a:off x="8229600" y="106680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1" name="Line 19">
            <a:extLst>
              <a:ext uri="{FF2B5EF4-FFF2-40B4-BE49-F238E27FC236}">
                <a16:creationId xmlns:a16="http://schemas.microsoft.com/office/drawing/2014/main" id="{45E0C29A-B277-F341-BE72-8C3489B985F3}"/>
              </a:ext>
            </a:extLst>
          </p:cNvPr>
          <p:cNvSpPr>
            <a:spLocks noChangeShapeType="1"/>
          </p:cNvSpPr>
          <p:nvPr>
            <p:custDataLst>
              <p:tags r:id="rId18"/>
            </p:custDataLst>
          </p:nvPr>
        </p:nvSpPr>
        <p:spPr bwMode="auto">
          <a:xfrm>
            <a:off x="8382000" y="106680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2" name="Line 20">
            <a:extLst>
              <a:ext uri="{FF2B5EF4-FFF2-40B4-BE49-F238E27FC236}">
                <a16:creationId xmlns:a16="http://schemas.microsoft.com/office/drawing/2014/main" id="{D166BC93-5018-804B-A155-3ACF6961D7D5}"/>
              </a:ext>
            </a:extLst>
          </p:cNvPr>
          <p:cNvSpPr>
            <a:spLocks noChangeShapeType="1"/>
          </p:cNvSpPr>
          <p:nvPr>
            <p:custDataLst>
              <p:tags r:id="rId19"/>
            </p:custDataLst>
          </p:nvPr>
        </p:nvSpPr>
        <p:spPr bwMode="auto">
          <a:xfrm>
            <a:off x="8077200" y="2057400"/>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3" name="Line 21">
            <a:extLst>
              <a:ext uri="{FF2B5EF4-FFF2-40B4-BE49-F238E27FC236}">
                <a16:creationId xmlns:a16="http://schemas.microsoft.com/office/drawing/2014/main" id="{066AD34F-2334-254E-82AB-10ECD96A67D1}"/>
              </a:ext>
            </a:extLst>
          </p:cNvPr>
          <p:cNvSpPr>
            <a:spLocks noChangeShapeType="1"/>
          </p:cNvSpPr>
          <p:nvPr>
            <p:custDataLst>
              <p:tags r:id="rId20"/>
            </p:custDataLst>
          </p:nvPr>
        </p:nvSpPr>
        <p:spPr bwMode="auto">
          <a:xfrm>
            <a:off x="8229600" y="2057400"/>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 name="Rectangle 22">
            <a:extLst>
              <a:ext uri="{FF2B5EF4-FFF2-40B4-BE49-F238E27FC236}">
                <a16:creationId xmlns:a16="http://schemas.microsoft.com/office/drawing/2014/main" id="{71F6D76B-6C1C-3E44-AA1F-D04A8F280575}"/>
              </a:ext>
            </a:extLst>
          </p:cNvPr>
          <p:cNvSpPr>
            <a:spLocks noChangeArrowheads="1"/>
          </p:cNvSpPr>
          <p:nvPr>
            <p:custDataLst>
              <p:tags r:id="rId21"/>
            </p:custDataLst>
          </p:nvPr>
        </p:nvSpPr>
        <p:spPr bwMode="auto">
          <a:xfrm>
            <a:off x="8235951" y="1225551"/>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45" name="Rectangle 23">
            <a:extLst>
              <a:ext uri="{FF2B5EF4-FFF2-40B4-BE49-F238E27FC236}">
                <a16:creationId xmlns:a16="http://schemas.microsoft.com/office/drawing/2014/main" id="{08143CE7-186B-6E4B-B954-42E4A1780FE5}"/>
              </a:ext>
            </a:extLst>
          </p:cNvPr>
          <p:cNvSpPr>
            <a:spLocks noChangeArrowheads="1"/>
          </p:cNvSpPr>
          <p:nvPr>
            <p:custDataLst>
              <p:tags r:id="rId22"/>
            </p:custDataLst>
          </p:nvPr>
        </p:nvSpPr>
        <p:spPr bwMode="auto">
          <a:xfrm>
            <a:off x="8083551" y="2368551"/>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Tree>
    <p:extLst>
      <p:ext uri="{BB962C8B-B14F-4D97-AF65-F5344CB8AC3E}">
        <p14:creationId xmlns:p14="http://schemas.microsoft.com/office/powerpoint/2010/main" val="316658709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476130F-54F0-6D4B-9C98-5E4823740FF5}"/>
              </a:ext>
            </a:extLst>
          </p:cNvPr>
          <p:cNvSpPr>
            <a:spLocks noGrp="1" noChangeArrowheads="1"/>
          </p:cNvSpPr>
          <p:nvPr>
            <p:ph type="title"/>
            <p:custDataLst>
              <p:tags r:id="rId1"/>
            </p:custDataLst>
          </p:nvPr>
        </p:nvSpPr>
        <p:spPr/>
        <p:txBody>
          <a:bodyPr/>
          <a:lstStyle/>
          <a:p>
            <a:r>
              <a:rPr lang="en-US" altLang="en-US"/>
              <a:t>Cache Fundamentals</a:t>
            </a:r>
          </a:p>
        </p:txBody>
      </p:sp>
      <p:sp>
        <p:nvSpPr>
          <p:cNvPr id="31747" name="Rectangle 3">
            <a:extLst>
              <a:ext uri="{FF2B5EF4-FFF2-40B4-BE49-F238E27FC236}">
                <a16:creationId xmlns:a16="http://schemas.microsoft.com/office/drawing/2014/main" id="{4661EAB2-C169-A447-B5F9-D5F131E95B34}"/>
              </a:ext>
            </a:extLst>
          </p:cNvPr>
          <p:cNvSpPr>
            <a:spLocks noGrp="1" noChangeArrowheads="1"/>
          </p:cNvSpPr>
          <p:nvPr>
            <p:ph type="body" idx="1"/>
            <p:custDataLst>
              <p:tags r:id="rId2"/>
            </p:custDataLst>
          </p:nvPr>
        </p:nvSpPr>
        <p:spPr>
          <a:xfrm>
            <a:off x="609601" y="1600201"/>
            <a:ext cx="6781801" cy="4525963"/>
          </a:xfrm>
        </p:spPr>
        <p:txBody>
          <a:bodyPr/>
          <a:lstStyle/>
          <a:p>
            <a:r>
              <a:rPr lang="en-US" altLang="en-US" dirty="0"/>
              <a:t>cache hit -- an access where the data is found in the cache.</a:t>
            </a:r>
          </a:p>
          <a:p>
            <a:r>
              <a:rPr lang="en-US" altLang="en-US" dirty="0"/>
              <a:t>cache miss -- an access which isn’t</a:t>
            </a:r>
          </a:p>
          <a:p>
            <a:r>
              <a:rPr lang="en-US" altLang="en-US" dirty="0"/>
              <a:t>hit time -- time to access the cache</a:t>
            </a:r>
          </a:p>
          <a:p>
            <a:r>
              <a:rPr lang="en-US" altLang="en-US" dirty="0"/>
              <a:t>miss penalty -- time to move data from further level to closer</a:t>
            </a:r>
          </a:p>
          <a:p>
            <a:r>
              <a:rPr lang="en-US" altLang="en-US" b="1" i="1" dirty="0">
                <a:solidFill>
                  <a:srgbClr val="7030A0"/>
                </a:solidFill>
              </a:rPr>
              <a:t>hit ratio </a:t>
            </a:r>
            <a:r>
              <a:rPr lang="en-US" altLang="en-US" dirty="0"/>
              <a:t>-- percentage of time the data is found in the cache</a:t>
            </a:r>
          </a:p>
        </p:txBody>
      </p:sp>
      <p:sp>
        <p:nvSpPr>
          <p:cNvPr id="26" name="Rectangle 4">
            <a:extLst>
              <a:ext uri="{FF2B5EF4-FFF2-40B4-BE49-F238E27FC236}">
                <a16:creationId xmlns:a16="http://schemas.microsoft.com/office/drawing/2014/main" id="{8388888C-A664-9C4B-AFD4-5CA0290105A0}"/>
              </a:ext>
            </a:extLst>
          </p:cNvPr>
          <p:cNvSpPr>
            <a:spLocks noChangeArrowheads="1"/>
          </p:cNvSpPr>
          <p:nvPr>
            <p:custDataLst>
              <p:tags r:id="rId3"/>
            </p:custDataLst>
          </p:nvPr>
        </p:nvSpPr>
        <p:spPr bwMode="auto">
          <a:xfrm>
            <a:off x="8769351" y="387351"/>
            <a:ext cx="596900" cy="368300"/>
          </a:xfrm>
          <a:prstGeom prst="rect">
            <a:avLst/>
          </a:prstGeom>
          <a:solidFill>
            <a:schemeClr val="bg2"/>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dirty="0" err="1">
                <a:solidFill>
                  <a:srgbClr val="1F497D"/>
                </a:solidFill>
              </a:rPr>
              <a:t>cpu</a:t>
            </a:r>
            <a:endParaRPr lang="en-US" altLang="en-US" sz="1600" dirty="0">
              <a:solidFill>
                <a:srgbClr val="1F497D"/>
              </a:solidFill>
            </a:endParaRPr>
          </a:p>
        </p:txBody>
      </p:sp>
      <p:sp>
        <p:nvSpPr>
          <p:cNvPr id="27" name="Rectangle 5">
            <a:extLst>
              <a:ext uri="{FF2B5EF4-FFF2-40B4-BE49-F238E27FC236}">
                <a16:creationId xmlns:a16="http://schemas.microsoft.com/office/drawing/2014/main" id="{74433644-343D-D84D-BD8E-A0657D02F8E4}"/>
              </a:ext>
            </a:extLst>
          </p:cNvPr>
          <p:cNvSpPr>
            <a:spLocks noChangeArrowheads="1"/>
          </p:cNvSpPr>
          <p:nvPr>
            <p:custDataLst>
              <p:tags r:id="rId4"/>
            </p:custDataLst>
          </p:nvPr>
        </p:nvSpPr>
        <p:spPr bwMode="auto">
          <a:xfrm>
            <a:off x="8083551" y="1073151"/>
            <a:ext cx="1892300" cy="596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lowest-level</a:t>
            </a:r>
          </a:p>
          <a:p>
            <a:pPr algn="ctr" defTabSz="609585">
              <a:spcBef>
                <a:spcPct val="0"/>
              </a:spcBef>
              <a:buClrTx/>
              <a:buSzTx/>
              <a:buNone/>
            </a:pPr>
            <a:r>
              <a:rPr lang="en-US" altLang="en-US" sz="1600">
                <a:solidFill>
                  <a:srgbClr val="1F497D"/>
                </a:solidFill>
              </a:rPr>
              <a:t>cache</a:t>
            </a:r>
          </a:p>
        </p:txBody>
      </p:sp>
      <p:sp>
        <p:nvSpPr>
          <p:cNvPr id="28" name="Rectangle 6">
            <a:extLst>
              <a:ext uri="{FF2B5EF4-FFF2-40B4-BE49-F238E27FC236}">
                <a16:creationId xmlns:a16="http://schemas.microsoft.com/office/drawing/2014/main" id="{1E324CDA-054A-3B41-9873-3BD85691F185}"/>
              </a:ext>
            </a:extLst>
          </p:cNvPr>
          <p:cNvSpPr>
            <a:spLocks noChangeArrowheads="1"/>
          </p:cNvSpPr>
          <p:nvPr>
            <p:custDataLst>
              <p:tags r:id="rId5"/>
            </p:custDataLst>
          </p:nvPr>
        </p:nvSpPr>
        <p:spPr bwMode="auto">
          <a:xfrm>
            <a:off x="7931151" y="2063751"/>
            <a:ext cx="2425700" cy="901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next-level</a:t>
            </a:r>
          </a:p>
          <a:p>
            <a:pPr algn="ctr" defTabSz="609585">
              <a:spcBef>
                <a:spcPct val="0"/>
              </a:spcBef>
              <a:buClrTx/>
              <a:buSzTx/>
              <a:buNone/>
            </a:pPr>
            <a:r>
              <a:rPr lang="en-US" altLang="en-US" sz="1600">
                <a:solidFill>
                  <a:srgbClr val="1F497D"/>
                </a:solidFill>
              </a:rPr>
              <a:t>memory/cache</a:t>
            </a:r>
          </a:p>
        </p:txBody>
      </p:sp>
      <p:sp>
        <p:nvSpPr>
          <p:cNvPr id="29" name="Line 7">
            <a:extLst>
              <a:ext uri="{FF2B5EF4-FFF2-40B4-BE49-F238E27FC236}">
                <a16:creationId xmlns:a16="http://schemas.microsoft.com/office/drawing/2014/main" id="{6ADADA8B-121A-CF47-B4DF-C4A0432E134C}"/>
              </a:ext>
            </a:extLst>
          </p:cNvPr>
          <p:cNvSpPr>
            <a:spLocks noChangeShapeType="1"/>
          </p:cNvSpPr>
          <p:nvPr>
            <p:custDataLst>
              <p:tags r:id="rId6"/>
            </p:custDataLst>
          </p:nvPr>
        </p:nvSpPr>
        <p:spPr bwMode="auto">
          <a:xfrm>
            <a:off x="9067800" y="762000"/>
            <a:ext cx="0" cy="304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0" name="Line 8">
            <a:extLst>
              <a:ext uri="{FF2B5EF4-FFF2-40B4-BE49-F238E27FC236}">
                <a16:creationId xmlns:a16="http://schemas.microsoft.com/office/drawing/2014/main" id="{914AFBD9-F5B3-2E49-B0FB-1DB24EF5E6B7}"/>
              </a:ext>
            </a:extLst>
          </p:cNvPr>
          <p:cNvSpPr>
            <a:spLocks noChangeShapeType="1"/>
          </p:cNvSpPr>
          <p:nvPr>
            <p:custDataLst>
              <p:tags r:id="rId7"/>
            </p:custDataLst>
          </p:nvPr>
        </p:nvSpPr>
        <p:spPr bwMode="auto">
          <a:xfrm>
            <a:off x="9067800" y="1676400"/>
            <a:ext cx="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1" name="Line 9">
            <a:extLst>
              <a:ext uri="{FF2B5EF4-FFF2-40B4-BE49-F238E27FC236}">
                <a16:creationId xmlns:a16="http://schemas.microsoft.com/office/drawing/2014/main" id="{45ECD917-5DFB-D040-9F56-79D934805099}"/>
              </a:ext>
            </a:extLst>
          </p:cNvPr>
          <p:cNvSpPr>
            <a:spLocks noChangeShapeType="1"/>
          </p:cNvSpPr>
          <p:nvPr>
            <p:custDataLst>
              <p:tags r:id="rId8"/>
            </p:custDataLst>
          </p:nvPr>
        </p:nvSpPr>
        <p:spPr bwMode="auto">
          <a:xfrm>
            <a:off x="8077200" y="12192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2" name="Line 10">
            <a:extLst>
              <a:ext uri="{FF2B5EF4-FFF2-40B4-BE49-F238E27FC236}">
                <a16:creationId xmlns:a16="http://schemas.microsoft.com/office/drawing/2014/main" id="{7ED3301C-AAD7-3645-8989-29702430DCE9}"/>
              </a:ext>
            </a:extLst>
          </p:cNvPr>
          <p:cNvSpPr>
            <a:spLocks noChangeShapeType="1"/>
          </p:cNvSpPr>
          <p:nvPr>
            <p:custDataLst>
              <p:tags r:id="rId9"/>
            </p:custDataLst>
          </p:nvPr>
        </p:nvSpPr>
        <p:spPr bwMode="auto">
          <a:xfrm>
            <a:off x="8077200" y="13716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3" name="Line 11">
            <a:extLst>
              <a:ext uri="{FF2B5EF4-FFF2-40B4-BE49-F238E27FC236}">
                <a16:creationId xmlns:a16="http://schemas.microsoft.com/office/drawing/2014/main" id="{2229963D-9FC2-C940-8FE7-33DF86FF8F4C}"/>
              </a:ext>
            </a:extLst>
          </p:cNvPr>
          <p:cNvSpPr>
            <a:spLocks noChangeShapeType="1"/>
          </p:cNvSpPr>
          <p:nvPr>
            <p:custDataLst>
              <p:tags r:id="rId10"/>
            </p:custDataLst>
          </p:nvPr>
        </p:nvSpPr>
        <p:spPr bwMode="auto">
          <a:xfrm>
            <a:off x="8305800" y="16764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4" name="Line 12">
            <a:extLst>
              <a:ext uri="{FF2B5EF4-FFF2-40B4-BE49-F238E27FC236}">
                <a16:creationId xmlns:a16="http://schemas.microsoft.com/office/drawing/2014/main" id="{D7B90EDD-5584-A245-A141-7E9270D3CA46}"/>
              </a:ext>
            </a:extLst>
          </p:cNvPr>
          <p:cNvSpPr>
            <a:spLocks noChangeShapeType="1"/>
          </p:cNvSpPr>
          <p:nvPr>
            <p:custDataLst>
              <p:tags r:id="rId11"/>
            </p:custDataLst>
          </p:nvPr>
        </p:nvSpPr>
        <p:spPr bwMode="auto">
          <a:xfrm>
            <a:off x="8077200" y="15240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5" name="Line 13">
            <a:extLst>
              <a:ext uri="{FF2B5EF4-FFF2-40B4-BE49-F238E27FC236}">
                <a16:creationId xmlns:a16="http://schemas.microsoft.com/office/drawing/2014/main" id="{096CCFAB-8D0F-DF41-A8D5-CF2A0C94B67E}"/>
              </a:ext>
            </a:extLst>
          </p:cNvPr>
          <p:cNvSpPr>
            <a:spLocks noChangeShapeType="1"/>
          </p:cNvSpPr>
          <p:nvPr>
            <p:custDataLst>
              <p:tags r:id="rId12"/>
            </p:custDataLst>
          </p:nvPr>
        </p:nvSpPr>
        <p:spPr bwMode="auto">
          <a:xfrm>
            <a:off x="7924800" y="22098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6" name="Line 14">
            <a:extLst>
              <a:ext uri="{FF2B5EF4-FFF2-40B4-BE49-F238E27FC236}">
                <a16:creationId xmlns:a16="http://schemas.microsoft.com/office/drawing/2014/main" id="{59FF7615-ABB7-AB4F-8530-801A17A5BCDD}"/>
              </a:ext>
            </a:extLst>
          </p:cNvPr>
          <p:cNvSpPr>
            <a:spLocks noChangeShapeType="1"/>
          </p:cNvSpPr>
          <p:nvPr>
            <p:custDataLst>
              <p:tags r:id="rId13"/>
            </p:custDataLst>
          </p:nvPr>
        </p:nvSpPr>
        <p:spPr bwMode="auto">
          <a:xfrm>
            <a:off x="7924800" y="23622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7" name="Line 15">
            <a:extLst>
              <a:ext uri="{FF2B5EF4-FFF2-40B4-BE49-F238E27FC236}">
                <a16:creationId xmlns:a16="http://schemas.microsoft.com/office/drawing/2014/main" id="{C1BC824E-B35F-4945-95FF-35C49FB9AF69}"/>
              </a:ext>
            </a:extLst>
          </p:cNvPr>
          <p:cNvSpPr>
            <a:spLocks noChangeShapeType="1"/>
          </p:cNvSpPr>
          <p:nvPr>
            <p:custDataLst>
              <p:tags r:id="rId14"/>
            </p:custDataLst>
          </p:nvPr>
        </p:nvSpPr>
        <p:spPr bwMode="auto">
          <a:xfrm>
            <a:off x="7924800" y="25146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8" name="Line 16">
            <a:extLst>
              <a:ext uri="{FF2B5EF4-FFF2-40B4-BE49-F238E27FC236}">
                <a16:creationId xmlns:a16="http://schemas.microsoft.com/office/drawing/2014/main" id="{643D18B3-64B7-134F-934A-1C1940ED8AB9}"/>
              </a:ext>
            </a:extLst>
          </p:cNvPr>
          <p:cNvSpPr>
            <a:spLocks noChangeShapeType="1"/>
          </p:cNvSpPr>
          <p:nvPr>
            <p:custDataLst>
              <p:tags r:id="rId15"/>
            </p:custDataLst>
          </p:nvPr>
        </p:nvSpPr>
        <p:spPr bwMode="auto">
          <a:xfrm>
            <a:off x="7924800" y="26670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9" name="Line 17">
            <a:extLst>
              <a:ext uri="{FF2B5EF4-FFF2-40B4-BE49-F238E27FC236}">
                <a16:creationId xmlns:a16="http://schemas.microsoft.com/office/drawing/2014/main" id="{6A908017-6965-1A4E-856B-337A61DEF3F4}"/>
              </a:ext>
            </a:extLst>
          </p:cNvPr>
          <p:cNvSpPr>
            <a:spLocks noChangeShapeType="1"/>
          </p:cNvSpPr>
          <p:nvPr>
            <p:custDataLst>
              <p:tags r:id="rId16"/>
            </p:custDataLst>
          </p:nvPr>
        </p:nvSpPr>
        <p:spPr bwMode="auto">
          <a:xfrm>
            <a:off x="7924800" y="28194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0" name="Line 18">
            <a:extLst>
              <a:ext uri="{FF2B5EF4-FFF2-40B4-BE49-F238E27FC236}">
                <a16:creationId xmlns:a16="http://schemas.microsoft.com/office/drawing/2014/main" id="{3B6E574C-499D-B74E-B2AC-44604F32938D}"/>
              </a:ext>
            </a:extLst>
          </p:cNvPr>
          <p:cNvSpPr>
            <a:spLocks noChangeShapeType="1"/>
          </p:cNvSpPr>
          <p:nvPr>
            <p:custDataLst>
              <p:tags r:id="rId17"/>
            </p:custDataLst>
          </p:nvPr>
        </p:nvSpPr>
        <p:spPr bwMode="auto">
          <a:xfrm>
            <a:off x="8229600" y="106680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1" name="Line 19">
            <a:extLst>
              <a:ext uri="{FF2B5EF4-FFF2-40B4-BE49-F238E27FC236}">
                <a16:creationId xmlns:a16="http://schemas.microsoft.com/office/drawing/2014/main" id="{564E4E30-26A6-3740-BC99-388C9BC424B7}"/>
              </a:ext>
            </a:extLst>
          </p:cNvPr>
          <p:cNvSpPr>
            <a:spLocks noChangeShapeType="1"/>
          </p:cNvSpPr>
          <p:nvPr>
            <p:custDataLst>
              <p:tags r:id="rId18"/>
            </p:custDataLst>
          </p:nvPr>
        </p:nvSpPr>
        <p:spPr bwMode="auto">
          <a:xfrm>
            <a:off x="8382000" y="106680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2" name="Line 20">
            <a:extLst>
              <a:ext uri="{FF2B5EF4-FFF2-40B4-BE49-F238E27FC236}">
                <a16:creationId xmlns:a16="http://schemas.microsoft.com/office/drawing/2014/main" id="{486DE57B-20CF-F344-B7CF-3F14C48C6F2D}"/>
              </a:ext>
            </a:extLst>
          </p:cNvPr>
          <p:cNvSpPr>
            <a:spLocks noChangeShapeType="1"/>
          </p:cNvSpPr>
          <p:nvPr>
            <p:custDataLst>
              <p:tags r:id="rId19"/>
            </p:custDataLst>
          </p:nvPr>
        </p:nvSpPr>
        <p:spPr bwMode="auto">
          <a:xfrm>
            <a:off x="8077200" y="2057400"/>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3" name="Line 21">
            <a:extLst>
              <a:ext uri="{FF2B5EF4-FFF2-40B4-BE49-F238E27FC236}">
                <a16:creationId xmlns:a16="http://schemas.microsoft.com/office/drawing/2014/main" id="{2381FE25-C0E9-4043-B229-23A16B6DF6B5}"/>
              </a:ext>
            </a:extLst>
          </p:cNvPr>
          <p:cNvSpPr>
            <a:spLocks noChangeShapeType="1"/>
          </p:cNvSpPr>
          <p:nvPr>
            <p:custDataLst>
              <p:tags r:id="rId20"/>
            </p:custDataLst>
          </p:nvPr>
        </p:nvSpPr>
        <p:spPr bwMode="auto">
          <a:xfrm>
            <a:off x="8229600" y="2057400"/>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 name="Rectangle 22">
            <a:extLst>
              <a:ext uri="{FF2B5EF4-FFF2-40B4-BE49-F238E27FC236}">
                <a16:creationId xmlns:a16="http://schemas.microsoft.com/office/drawing/2014/main" id="{614CDFC1-52EC-1648-9813-C822C92DE47D}"/>
              </a:ext>
            </a:extLst>
          </p:cNvPr>
          <p:cNvSpPr>
            <a:spLocks noChangeArrowheads="1"/>
          </p:cNvSpPr>
          <p:nvPr>
            <p:custDataLst>
              <p:tags r:id="rId21"/>
            </p:custDataLst>
          </p:nvPr>
        </p:nvSpPr>
        <p:spPr bwMode="auto">
          <a:xfrm>
            <a:off x="8235951" y="1225551"/>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45" name="Rectangle 23">
            <a:extLst>
              <a:ext uri="{FF2B5EF4-FFF2-40B4-BE49-F238E27FC236}">
                <a16:creationId xmlns:a16="http://schemas.microsoft.com/office/drawing/2014/main" id="{4CDDA82B-1D5B-CF49-A1DE-F3D38879FE88}"/>
              </a:ext>
            </a:extLst>
          </p:cNvPr>
          <p:cNvSpPr>
            <a:spLocks noChangeArrowheads="1"/>
          </p:cNvSpPr>
          <p:nvPr>
            <p:custDataLst>
              <p:tags r:id="rId22"/>
            </p:custDataLst>
          </p:nvPr>
        </p:nvSpPr>
        <p:spPr bwMode="auto">
          <a:xfrm>
            <a:off x="8083551" y="2368551"/>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Tree>
    <p:extLst>
      <p:ext uri="{BB962C8B-B14F-4D97-AF65-F5344CB8AC3E}">
        <p14:creationId xmlns:p14="http://schemas.microsoft.com/office/powerpoint/2010/main" val="346748311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C4ED64D4-8F6F-A540-B413-0E9C5A592E6C}"/>
              </a:ext>
            </a:extLst>
          </p:cNvPr>
          <p:cNvSpPr>
            <a:spLocks noGrp="1" noChangeArrowheads="1"/>
          </p:cNvSpPr>
          <p:nvPr>
            <p:ph type="title"/>
            <p:custDataLst>
              <p:tags r:id="rId1"/>
            </p:custDataLst>
          </p:nvPr>
        </p:nvSpPr>
        <p:spPr/>
        <p:txBody>
          <a:bodyPr/>
          <a:lstStyle/>
          <a:p>
            <a:r>
              <a:rPr lang="en-US" altLang="en-US"/>
              <a:t>Cache Fundamentals</a:t>
            </a:r>
          </a:p>
        </p:txBody>
      </p:sp>
      <p:sp>
        <p:nvSpPr>
          <p:cNvPr id="33795" name="Rectangle 3">
            <a:extLst>
              <a:ext uri="{FF2B5EF4-FFF2-40B4-BE49-F238E27FC236}">
                <a16:creationId xmlns:a16="http://schemas.microsoft.com/office/drawing/2014/main" id="{A733DFE5-3C23-B348-B29E-5A253027E9DF}"/>
              </a:ext>
            </a:extLst>
          </p:cNvPr>
          <p:cNvSpPr>
            <a:spLocks noGrp="1" noChangeArrowheads="1"/>
          </p:cNvSpPr>
          <p:nvPr>
            <p:ph type="body" idx="1"/>
            <p:custDataLst>
              <p:tags r:id="rId2"/>
            </p:custDataLst>
          </p:nvPr>
        </p:nvSpPr>
        <p:spPr>
          <a:xfrm>
            <a:off x="609601" y="1600201"/>
            <a:ext cx="7010401" cy="4525963"/>
          </a:xfrm>
        </p:spPr>
        <p:txBody>
          <a:bodyPr/>
          <a:lstStyle/>
          <a:p>
            <a:r>
              <a:rPr lang="en-US" altLang="en-US" dirty="0"/>
              <a:t>cache hit -- an access where the data is found in the cache.</a:t>
            </a:r>
          </a:p>
          <a:p>
            <a:r>
              <a:rPr lang="en-US" altLang="en-US" dirty="0"/>
              <a:t>cache miss -- an access which isn’t</a:t>
            </a:r>
          </a:p>
          <a:p>
            <a:r>
              <a:rPr lang="en-US" altLang="en-US" dirty="0"/>
              <a:t>hit time -- time to access the cache</a:t>
            </a:r>
          </a:p>
          <a:p>
            <a:r>
              <a:rPr lang="en-US" altLang="en-US" dirty="0"/>
              <a:t>miss penalty -- time to move data from further level to closer</a:t>
            </a:r>
          </a:p>
          <a:p>
            <a:r>
              <a:rPr lang="en-US" altLang="en-US" dirty="0"/>
              <a:t>hit ratio -- percentage of time the data is found in the cache</a:t>
            </a:r>
          </a:p>
          <a:p>
            <a:r>
              <a:rPr lang="en-US" altLang="en-US" b="1" i="1" dirty="0">
                <a:solidFill>
                  <a:srgbClr val="7030A0"/>
                </a:solidFill>
              </a:rPr>
              <a:t>miss ratio</a:t>
            </a:r>
            <a:r>
              <a:rPr lang="en-US" altLang="en-US" dirty="0"/>
              <a:t> -- (1 - hit ratio)</a:t>
            </a:r>
          </a:p>
        </p:txBody>
      </p:sp>
      <p:sp>
        <p:nvSpPr>
          <p:cNvPr id="26" name="Rectangle 4">
            <a:extLst>
              <a:ext uri="{FF2B5EF4-FFF2-40B4-BE49-F238E27FC236}">
                <a16:creationId xmlns:a16="http://schemas.microsoft.com/office/drawing/2014/main" id="{1D4E353C-7E12-534C-9860-3662FA9C96C9}"/>
              </a:ext>
            </a:extLst>
          </p:cNvPr>
          <p:cNvSpPr>
            <a:spLocks noChangeArrowheads="1"/>
          </p:cNvSpPr>
          <p:nvPr>
            <p:custDataLst>
              <p:tags r:id="rId3"/>
            </p:custDataLst>
          </p:nvPr>
        </p:nvSpPr>
        <p:spPr bwMode="auto">
          <a:xfrm>
            <a:off x="8769351" y="387351"/>
            <a:ext cx="596900" cy="368300"/>
          </a:xfrm>
          <a:prstGeom prst="rect">
            <a:avLst/>
          </a:prstGeom>
          <a:solidFill>
            <a:schemeClr val="bg2"/>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dirty="0" err="1">
                <a:solidFill>
                  <a:srgbClr val="1F497D"/>
                </a:solidFill>
              </a:rPr>
              <a:t>cpu</a:t>
            </a:r>
            <a:endParaRPr lang="en-US" altLang="en-US" sz="1600" dirty="0">
              <a:solidFill>
                <a:srgbClr val="1F497D"/>
              </a:solidFill>
            </a:endParaRPr>
          </a:p>
        </p:txBody>
      </p:sp>
      <p:sp>
        <p:nvSpPr>
          <p:cNvPr id="27" name="Rectangle 5">
            <a:extLst>
              <a:ext uri="{FF2B5EF4-FFF2-40B4-BE49-F238E27FC236}">
                <a16:creationId xmlns:a16="http://schemas.microsoft.com/office/drawing/2014/main" id="{1500473C-8530-5548-866C-B6EB29618F4C}"/>
              </a:ext>
            </a:extLst>
          </p:cNvPr>
          <p:cNvSpPr>
            <a:spLocks noChangeArrowheads="1"/>
          </p:cNvSpPr>
          <p:nvPr>
            <p:custDataLst>
              <p:tags r:id="rId4"/>
            </p:custDataLst>
          </p:nvPr>
        </p:nvSpPr>
        <p:spPr bwMode="auto">
          <a:xfrm>
            <a:off x="8083551" y="1073151"/>
            <a:ext cx="1892300" cy="596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lowest-level</a:t>
            </a:r>
          </a:p>
          <a:p>
            <a:pPr algn="ctr" defTabSz="609585">
              <a:spcBef>
                <a:spcPct val="0"/>
              </a:spcBef>
              <a:buClrTx/>
              <a:buSzTx/>
              <a:buNone/>
            </a:pPr>
            <a:r>
              <a:rPr lang="en-US" altLang="en-US" sz="1600">
                <a:solidFill>
                  <a:srgbClr val="1F497D"/>
                </a:solidFill>
              </a:rPr>
              <a:t>cache</a:t>
            </a:r>
          </a:p>
        </p:txBody>
      </p:sp>
      <p:sp>
        <p:nvSpPr>
          <p:cNvPr id="28" name="Rectangle 6">
            <a:extLst>
              <a:ext uri="{FF2B5EF4-FFF2-40B4-BE49-F238E27FC236}">
                <a16:creationId xmlns:a16="http://schemas.microsoft.com/office/drawing/2014/main" id="{A6028152-9008-CF4A-B188-1E5D39C01492}"/>
              </a:ext>
            </a:extLst>
          </p:cNvPr>
          <p:cNvSpPr>
            <a:spLocks noChangeArrowheads="1"/>
          </p:cNvSpPr>
          <p:nvPr>
            <p:custDataLst>
              <p:tags r:id="rId5"/>
            </p:custDataLst>
          </p:nvPr>
        </p:nvSpPr>
        <p:spPr bwMode="auto">
          <a:xfrm>
            <a:off x="7931151" y="2063751"/>
            <a:ext cx="2425700" cy="901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next-level</a:t>
            </a:r>
          </a:p>
          <a:p>
            <a:pPr algn="ctr" defTabSz="609585">
              <a:spcBef>
                <a:spcPct val="0"/>
              </a:spcBef>
              <a:buClrTx/>
              <a:buSzTx/>
              <a:buNone/>
            </a:pPr>
            <a:r>
              <a:rPr lang="en-US" altLang="en-US" sz="1600">
                <a:solidFill>
                  <a:srgbClr val="1F497D"/>
                </a:solidFill>
              </a:rPr>
              <a:t>memory/cache</a:t>
            </a:r>
          </a:p>
        </p:txBody>
      </p:sp>
      <p:sp>
        <p:nvSpPr>
          <p:cNvPr id="29" name="Line 7">
            <a:extLst>
              <a:ext uri="{FF2B5EF4-FFF2-40B4-BE49-F238E27FC236}">
                <a16:creationId xmlns:a16="http://schemas.microsoft.com/office/drawing/2014/main" id="{332F5910-BC27-3D4A-9053-CBD99776EE55}"/>
              </a:ext>
            </a:extLst>
          </p:cNvPr>
          <p:cNvSpPr>
            <a:spLocks noChangeShapeType="1"/>
          </p:cNvSpPr>
          <p:nvPr>
            <p:custDataLst>
              <p:tags r:id="rId6"/>
            </p:custDataLst>
          </p:nvPr>
        </p:nvSpPr>
        <p:spPr bwMode="auto">
          <a:xfrm>
            <a:off x="9067800" y="762000"/>
            <a:ext cx="0" cy="304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0" name="Line 8">
            <a:extLst>
              <a:ext uri="{FF2B5EF4-FFF2-40B4-BE49-F238E27FC236}">
                <a16:creationId xmlns:a16="http://schemas.microsoft.com/office/drawing/2014/main" id="{DF3343F9-8DBC-E149-8217-021C43C2BF18}"/>
              </a:ext>
            </a:extLst>
          </p:cNvPr>
          <p:cNvSpPr>
            <a:spLocks noChangeShapeType="1"/>
          </p:cNvSpPr>
          <p:nvPr>
            <p:custDataLst>
              <p:tags r:id="rId7"/>
            </p:custDataLst>
          </p:nvPr>
        </p:nvSpPr>
        <p:spPr bwMode="auto">
          <a:xfrm>
            <a:off x="9067800" y="1676400"/>
            <a:ext cx="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1" name="Line 9">
            <a:extLst>
              <a:ext uri="{FF2B5EF4-FFF2-40B4-BE49-F238E27FC236}">
                <a16:creationId xmlns:a16="http://schemas.microsoft.com/office/drawing/2014/main" id="{0664DE40-ED7F-4D4D-90A0-D6C6FEAD2FDA}"/>
              </a:ext>
            </a:extLst>
          </p:cNvPr>
          <p:cNvSpPr>
            <a:spLocks noChangeShapeType="1"/>
          </p:cNvSpPr>
          <p:nvPr>
            <p:custDataLst>
              <p:tags r:id="rId8"/>
            </p:custDataLst>
          </p:nvPr>
        </p:nvSpPr>
        <p:spPr bwMode="auto">
          <a:xfrm>
            <a:off x="8077200" y="12192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2" name="Line 10">
            <a:extLst>
              <a:ext uri="{FF2B5EF4-FFF2-40B4-BE49-F238E27FC236}">
                <a16:creationId xmlns:a16="http://schemas.microsoft.com/office/drawing/2014/main" id="{870A1C05-1C84-DA40-AFE8-1F2E9B5B17F7}"/>
              </a:ext>
            </a:extLst>
          </p:cNvPr>
          <p:cNvSpPr>
            <a:spLocks noChangeShapeType="1"/>
          </p:cNvSpPr>
          <p:nvPr>
            <p:custDataLst>
              <p:tags r:id="rId9"/>
            </p:custDataLst>
          </p:nvPr>
        </p:nvSpPr>
        <p:spPr bwMode="auto">
          <a:xfrm>
            <a:off x="8077200" y="13716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3" name="Line 11">
            <a:extLst>
              <a:ext uri="{FF2B5EF4-FFF2-40B4-BE49-F238E27FC236}">
                <a16:creationId xmlns:a16="http://schemas.microsoft.com/office/drawing/2014/main" id="{3A812A15-337A-DA4D-A886-9198E317ADCB}"/>
              </a:ext>
            </a:extLst>
          </p:cNvPr>
          <p:cNvSpPr>
            <a:spLocks noChangeShapeType="1"/>
          </p:cNvSpPr>
          <p:nvPr>
            <p:custDataLst>
              <p:tags r:id="rId10"/>
            </p:custDataLst>
          </p:nvPr>
        </p:nvSpPr>
        <p:spPr bwMode="auto">
          <a:xfrm>
            <a:off x="8305800" y="16764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4" name="Line 12">
            <a:extLst>
              <a:ext uri="{FF2B5EF4-FFF2-40B4-BE49-F238E27FC236}">
                <a16:creationId xmlns:a16="http://schemas.microsoft.com/office/drawing/2014/main" id="{B8626733-A52E-CD4F-9AA0-791B04DD7694}"/>
              </a:ext>
            </a:extLst>
          </p:cNvPr>
          <p:cNvSpPr>
            <a:spLocks noChangeShapeType="1"/>
          </p:cNvSpPr>
          <p:nvPr>
            <p:custDataLst>
              <p:tags r:id="rId11"/>
            </p:custDataLst>
          </p:nvPr>
        </p:nvSpPr>
        <p:spPr bwMode="auto">
          <a:xfrm>
            <a:off x="8077200" y="15240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5" name="Line 13">
            <a:extLst>
              <a:ext uri="{FF2B5EF4-FFF2-40B4-BE49-F238E27FC236}">
                <a16:creationId xmlns:a16="http://schemas.microsoft.com/office/drawing/2014/main" id="{B0CEF5D2-9EF1-4248-BA4E-8980ACCECB71}"/>
              </a:ext>
            </a:extLst>
          </p:cNvPr>
          <p:cNvSpPr>
            <a:spLocks noChangeShapeType="1"/>
          </p:cNvSpPr>
          <p:nvPr>
            <p:custDataLst>
              <p:tags r:id="rId12"/>
            </p:custDataLst>
          </p:nvPr>
        </p:nvSpPr>
        <p:spPr bwMode="auto">
          <a:xfrm>
            <a:off x="7924800" y="22098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6" name="Line 14">
            <a:extLst>
              <a:ext uri="{FF2B5EF4-FFF2-40B4-BE49-F238E27FC236}">
                <a16:creationId xmlns:a16="http://schemas.microsoft.com/office/drawing/2014/main" id="{64D20ED7-837B-1747-8AFB-EB8B5408A74C}"/>
              </a:ext>
            </a:extLst>
          </p:cNvPr>
          <p:cNvSpPr>
            <a:spLocks noChangeShapeType="1"/>
          </p:cNvSpPr>
          <p:nvPr>
            <p:custDataLst>
              <p:tags r:id="rId13"/>
            </p:custDataLst>
          </p:nvPr>
        </p:nvSpPr>
        <p:spPr bwMode="auto">
          <a:xfrm>
            <a:off x="7924800" y="23622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7" name="Line 15">
            <a:extLst>
              <a:ext uri="{FF2B5EF4-FFF2-40B4-BE49-F238E27FC236}">
                <a16:creationId xmlns:a16="http://schemas.microsoft.com/office/drawing/2014/main" id="{2E41D604-B94B-4742-9213-1AABE2AAB816}"/>
              </a:ext>
            </a:extLst>
          </p:cNvPr>
          <p:cNvSpPr>
            <a:spLocks noChangeShapeType="1"/>
          </p:cNvSpPr>
          <p:nvPr>
            <p:custDataLst>
              <p:tags r:id="rId14"/>
            </p:custDataLst>
          </p:nvPr>
        </p:nvSpPr>
        <p:spPr bwMode="auto">
          <a:xfrm>
            <a:off x="7924800" y="25146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8" name="Line 16">
            <a:extLst>
              <a:ext uri="{FF2B5EF4-FFF2-40B4-BE49-F238E27FC236}">
                <a16:creationId xmlns:a16="http://schemas.microsoft.com/office/drawing/2014/main" id="{12415907-3484-5F4E-B3F1-28B48B88B8C1}"/>
              </a:ext>
            </a:extLst>
          </p:cNvPr>
          <p:cNvSpPr>
            <a:spLocks noChangeShapeType="1"/>
          </p:cNvSpPr>
          <p:nvPr>
            <p:custDataLst>
              <p:tags r:id="rId15"/>
            </p:custDataLst>
          </p:nvPr>
        </p:nvSpPr>
        <p:spPr bwMode="auto">
          <a:xfrm>
            <a:off x="7924800" y="26670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9" name="Line 17">
            <a:extLst>
              <a:ext uri="{FF2B5EF4-FFF2-40B4-BE49-F238E27FC236}">
                <a16:creationId xmlns:a16="http://schemas.microsoft.com/office/drawing/2014/main" id="{617ECB74-FDF3-624C-9ACC-49C5072E894A}"/>
              </a:ext>
            </a:extLst>
          </p:cNvPr>
          <p:cNvSpPr>
            <a:spLocks noChangeShapeType="1"/>
          </p:cNvSpPr>
          <p:nvPr>
            <p:custDataLst>
              <p:tags r:id="rId16"/>
            </p:custDataLst>
          </p:nvPr>
        </p:nvSpPr>
        <p:spPr bwMode="auto">
          <a:xfrm>
            <a:off x="7924800" y="28194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0" name="Line 18">
            <a:extLst>
              <a:ext uri="{FF2B5EF4-FFF2-40B4-BE49-F238E27FC236}">
                <a16:creationId xmlns:a16="http://schemas.microsoft.com/office/drawing/2014/main" id="{903DB223-5BD6-514E-BE5B-B5734E1BC804}"/>
              </a:ext>
            </a:extLst>
          </p:cNvPr>
          <p:cNvSpPr>
            <a:spLocks noChangeShapeType="1"/>
          </p:cNvSpPr>
          <p:nvPr>
            <p:custDataLst>
              <p:tags r:id="rId17"/>
            </p:custDataLst>
          </p:nvPr>
        </p:nvSpPr>
        <p:spPr bwMode="auto">
          <a:xfrm>
            <a:off x="8229600" y="106680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1" name="Line 19">
            <a:extLst>
              <a:ext uri="{FF2B5EF4-FFF2-40B4-BE49-F238E27FC236}">
                <a16:creationId xmlns:a16="http://schemas.microsoft.com/office/drawing/2014/main" id="{30B78978-7C18-574D-96B2-C06D4E82C5C0}"/>
              </a:ext>
            </a:extLst>
          </p:cNvPr>
          <p:cNvSpPr>
            <a:spLocks noChangeShapeType="1"/>
          </p:cNvSpPr>
          <p:nvPr>
            <p:custDataLst>
              <p:tags r:id="rId18"/>
            </p:custDataLst>
          </p:nvPr>
        </p:nvSpPr>
        <p:spPr bwMode="auto">
          <a:xfrm>
            <a:off x="8382000" y="106680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2" name="Line 20">
            <a:extLst>
              <a:ext uri="{FF2B5EF4-FFF2-40B4-BE49-F238E27FC236}">
                <a16:creationId xmlns:a16="http://schemas.microsoft.com/office/drawing/2014/main" id="{54B4EE9B-855B-514D-ABAD-D8E067BA1D70}"/>
              </a:ext>
            </a:extLst>
          </p:cNvPr>
          <p:cNvSpPr>
            <a:spLocks noChangeShapeType="1"/>
          </p:cNvSpPr>
          <p:nvPr>
            <p:custDataLst>
              <p:tags r:id="rId19"/>
            </p:custDataLst>
          </p:nvPr>
        </p:nvSpPr>
        <p:spPr bwMode="auto">
          <a:xfrm>
            <a:off x="8077200" y="2057400"/>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3" name="Line 21">
            <a:extLst>
              <a:ext uri="{FF2B5EF4-FFF2-40B4-BE49-F238E27FC236}">
                <a16:creationId xmlns:a16="http://schemas.microsoft.com/office/drawing/2014/main" id="{9F28DA53-9548-0C4B-94D0-7401901D5E66}"/>
              </a:ext>
            </a:extLst>
          </p:cNvPr>
          <p:cNvSpPr>
            <a:spLocks noChangeShapeType="1"/>
          </p:cNvSpPr>
          <p:nvPr>
            <p:custDataLst>
              <p:tags r:id="rId20"/>
            </p:custDataLst>
          </p:nvPr>
        </p:nvSpPr>
        <p:spPr bwMode="auto">
          <a:xfrm>
            <a:off x="8229600" y="2057400"/>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 name="Rectangle 22">
            <a:extLst>
              <a:ext uri="{FF2B5EF4-FFF2-40B4-BE49-F238E27FC236}">
                <a16:creationId xmlns:a16="http://schemas.microsoft.com/office/drawing/2014/main" id="{FA7CD4D2-07FB-574D-865C-AC96F6DC790F}"/>
              </a:ext>
            </a:extLst>
          </p:cNvPr>
          <p:cNvSpPr>
            <a:spLocks noChangeArrowheads="1"/>
          </p:cNvSpPr>
          <p:nvPr>
            <p:custDataLst>
              <p:tags r:id="rId21"/>
            </p:custDataLst>
          </p:nvPr>
        </p:nvSpPr>
        <p:spPr bwMode="auto">
          <a:xfrm>
            <a:off x="8235951" y="1225551"/>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45" name="Rectangle 23">
            <a:extLst>
              <a:ext uri="{FF2B5EF4-FFF2-40B4-BE49-F238E27FC236}">
                <a16:creationId xmlns:a16="http://schemas.microsoft.com/office/drawing/2014/main" id="{7B298951-E32B-FE45-A560-1FCAB3445B08}"/>
              </a:ext>
            </a:extLst>
          </p:cNvPr>
          <p:cNvSpPr>
            <a:spLocks noChangeArrowheads="1"/>
          </p:cNvSpPr>
          <p:nvPr>
            <p:custDataLst>
              <p:tags r:id="rId22"/>
            </p:custDataLst>
          </p:nvPr>
        </p:nvSpPr>
        <p:spPr bwMode="auto">
          <a:xfrm>
            <a:off x="8083551" y="2368551"/>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Tree>
    <p:extLst>
      <p:ext uri="{BB962C8B-B14F-4D97-AF65-F5344CB8AC3E}">
        <p14:creationId xmlns:p14="http://schemas.microsoft.com/office/powerpoint/2010/main" val="315685111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9DAB4FAC-0723-2A4D-807A-01333E707102}"/>
              </a:ext>
            </a:extLst>
          </p:cNvPr>
          <p:cNvSpPr>
            <a:spLocks noGrp="1" noChangeArrowheads="1"/>
          </p:cNvSpPr>
          <p:nvPr>
            <p:ph type="title"/>
            <p:custDataLst>
              <p:tags r:id="rId1"/>
            </p:custDataLst>
          </p:nvPr>
        </p:nvSpPr>
        <p:spPr/>
        <p:txBody>
          <a:bodyPr/>
          <a:lstStyle/>
          <a:p>
            <a:r>
              <a:rPr lang="en-US" altLang="en-US"/>
              <a:t>Cache Fundamentals, cont.</a:t>
            </a:r>
          </a:p>
        </p:txBody>
      </p:sp>
      <p:sp>
        <p:nvSpPr>
          <p:cNvPr id="35843" name="Rectangle 3">
            <a:extLst>
              <a:ext uri="{FF2B5EF4-FFF2-40B4-BE49-F238E27FC236}">
                <a16:creationId xmlns:a16="http://schemas.microsoft.com/office/drawing/2014/main" id="{F3CF2577-975E-EA40-BC97-13FD966CB9C4}"/>
              </a:ext>
            </a:extLst>
          </p:cNvPr>
          <p:cNvSpPr>
            <a:spLocks noGrp="1" noChangeArrowheads="1"/>
          </p:cNvSpPr>
          <p:nvPr>
            <p:ph type="body" idx="1"/>
            <p:custDataLst>
              <p:tags r:id="rId2"/>
            </p:custDataLst>
          </p:nvPr>
        </p:nvSpPr>
        <p:spPr>
          <a:xfrm>
            <a:off x="609602" y="1600201"/>
            <a:ext cx="5797549" cy="4525963"/>
          </a:xfrm>
        </p:spPr>
        <p:txBody>
          <a:bodyPr/>
          <a:lstStyle/>
          <a:p>
            <a:r>
              <a:rPr lang="en-US" altLang="en-US" b="1" i="1" dirty="0">
                <a:solidFill>
                  <a:srgbClr val="7030A0"/>
                </a:solidFill>
              </a:rPr>
              <a:t>cache block size</a:t>
            </a:r>
            <a:r>
              <a:rPr lang="en-US" altLang="en-US" dirty="0"/>
              <a:t> or </a:t>
            </a:r>
            <a:r>
              <a:rPr lang="en-US" altLang="en-US" b="1" i="1" dirty="0">
                <a:solidFill>
                  <a:srgbClr val="7030A0"/>
                </a:solidFill>
              </a:rPr>
              <a:t>cache line size</a:t>
            </a:r>
            <a:r>
              <a:rPr lang="en-US" altLang="en-US" dirty="0"/>
              <a:t>– the amount of data that gets transferred on a  cache miss.</a:t>
            </a:r>
          </a:p>
        </p:txBody>
      </p:sp>
      <p:sp>
        <p:nvSpPr>
          <p:cNvPr id="26" name="Rectangle 4">
            <a:extLst>
              <a:ext uri="{FF2B5EF4-FFF2-40B4-BE49-F238E27FC236}">
                <a16:creationId xmlns:a16="http://schemas.microsoft.com/office/drawing/2014/main" id="{4AB3CCC4-86F8-E345-8C03-E4024CDD1266}"/>
              </a:ext>
            </a:extLst>
          </p:cNvPr>
          <p:cNvSpPr>
            <a:spLocks noChangeArrowheads="1"/>
          </p:cNvSpPr>
          <p:nvPr>
            <p:custDataLst>
              <p:tags r:id="rId3"/>
            </p:custDataLst>
          </p:nvPr>
        </p:nvSpPr>
        <p:spPr bwMode="auto">
          <a:xfrm>
            <a:off x="7924039" y="1600202"/>
            <a:ext cx="596900" cy="368300"/>
          </a:xfrm>
          <a:prstGeom prst="rect">
            <a:avLst/>
          </a:prstGeom>
          <a:solidFill>
            <a:schemeClr val="bg2"/>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dirty="0" err="1">
                <a:solidFill>
                  <a:srgbClr val="1F497D"/>
                </a:solidFill>
              </a:rPr>
              <a:t>cpu</a:t>
            </a:r>
            <a:endParaRPr lang="en-US" altLang="en-US" sz="1600" dirty="0">
              <a:solidFill>
                <a:srgbClr val="1F497D"/>
              </a:solidFill>
            </a:endParaRPr>
          </a:p>
        </p:txBody>
      </p:sp>
      <p:sp>
        <p:nvSpPr>
          <p:cNvPr id="27" name="Rectangle 5">
            <a:extLst>
              <a:ext uri="{FF2B5EF4-FFF2-40B4-BE49-F238E27FC236}">
                <a16:creationId xmlns:a16="http://schemas.microsoft.com/office/drawing/2014/main" id="{50B06F7D-F989-9049-B603-A52F277BA598}"/>
              </a:ext>
            </a:extLst>
          </p:cNvPr>
          <p:cNvSpPr>
            <a:spLocks noChangeArrowheads="1"/>
          </p:cNvSpPr>
          <p:nvPr>
            <p:custDataLst>
              <p:tags r:id="rId4"/>
            </p:custDataLst>
          </p:nvPr>
        </p:nvSpPr>
        <p:spPr bwMode="auto">
          <a:xfrm>
            <a:off x="7238239" y="2286002"/>
            <a:ext cx="1892300" cy="596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lowest-level</a:t>
            </a:r>
          </a:p>
          <a:p>
            <a:pPr algn="ctr" defTabSz="609585">
              <a:spcBef>
                <a:spcPct val="0"/>
              </a:spcBef>
              <a:buClrTx/>
              <a:buSzTx/>
              <a:buNone/>
            </a:pPr>
            <a:r>
              <a:rPr lang="en-US" altLang="en-US" sz="1600">
                <a:solidFill>
                  <a:srgbClr val="1F497D"/>
                </a:solidFill>
              </a:rPr>
              <a:t>cache</a:t>
            </a:r>
          </a:p>
        </p:txBody>
      </p:sp>
      <p:sp>
        <p:nvSpPr>
          <p:cNvPr id="28" name="Rectangle 6">
            <a:extLst>
              <a:ext uri="{FF2B5EF4-FFF2-40B4-BE49-F238E27FC236}">
                <a16:creationId xmlns:a16="http://schemas.microsoft.com/office/drawing/2014/main" id="{3360B2F0-6E9C-C549-ACD9-AEC6DCB80986}"/>
              </a:ext>
            </a:extLst>
          </p:cNvPr>
          <p:cNvSpPr>
            <a:spLocks noChangeArrowheads="1"/>
          </p:cNvSpPr>
          <p:nvPr>
            <p:custDataLst>
              <p:tags r:id="rId5"/>
            </p:custDataLst>
          </p:nvPr>
        </p:nvSpPr>
        <p:spPr bwMode="auto">
          <a:xfrm>
            <a:off x="7085839" y="3276602"/>
            <a:ext cx="2425700" cy="901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next-level</a:t>
            </a:r>
          </a:p>
          <a:p>
            <a:pPr algn="ctr" defTabSz="609585">
              <a:spcBef>
                <a:spcPct val="0"/>
              </a:spcBef>
              <a:buClrTx/>
              <a:buSzTx/>
              <a:buNone/>
            </a:pPr>
            <a:r>
              <a:rPr lang="en-US" altLang="en-US" sz="1600">
                <a:solidFill>
                  <a:srgbClr val="1F497D"/>
                </a:solidFill>
              </a:rPr>
              <a:t>memory/cache</a:t>
            </a:r>
          </a:p>
        </p:txBody>
      </p:sp>
      <p:sp>
        <p:nvSpPr>
          <p:cNvPr id="29" name="Line 7">
            <a:extLst>
              <a:ext uri="{FF2B5EF4-FFF2-40B4-BE49-F238E27FC236}">
                <a16:creationId xmlns:a16="http://schemas.microsoft.com/office/drawing/2014/main" id="{7E677CA9-4E3E-BE42-892A-1D0E6D9BF7C1}"/>
              </a:ext>
            </a:extLst>
          </p:cNvPr>
          <p:cNvSpPr>
            <a:spLocks noChangeShapeType="1"/>
          </p:cNvSpPr>
          <p:nvPr>
            <p:custDataLst>
              <p:tags r:id="rId6"/>
            </p:custDataLst>
          </p:nvPr>
        </p:nvSpPr>
        <p:spPr bwMode="auto">
          <a:xfrm>
            <a:off x="8222488" y="1974851"/>
            <a:ext cx="0" cy="304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0" name="Line 8">
            <a:extLst>
              <a:ext uri="{FF2B5EF4-FFF2-40B4-BE49-F238E27FC236}">
                <a16:creationId xmlns:a16="http://schemas.microsoft.com/office/drawing/2014/main" id="{6F70E41B-512F-4944-A37A-98A7BEEA3828}"/>
              </a:ext>
            </a:extLst>
          </p:cNvPr>
          <p:cNvSpPr>
            <a:spLocks noChangeShapeType="1"/>
          </p:cNvSpPr>
          <p:nvPr>
            <p:custDataLst>
              <p:tags r:id="rId7"/>
            </p:custDataLst>
          </p:nvPr>
        </p:nvSpPr>
        <p:spPr bwMode="auto">
          <a:xfrm>
            <a:off x="8222488" y="2889251"/>
            <a:ext cx="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1" name="Line 9">
            <a:extLst>
              <a:ext uri="{FF2B5EF4-FFF2-40B4-BE49-F238E27FC236}">
                <a16:creationId xmlns:a16="http://schemas.microsoft.com/office/drawing/2014/main" id="{5D5B36F7-F3D5-B144-82AA-DFB86DD39B26}"/>
              </a:ext>
            </a:extLst>
          </p:cNvPr>
          <p:cNvSpPr>
            <a:spLocks noChangeShapeType="1"/>
          </p:cNvSpPr>
          <p:nvPr>
            <p:custDataLst>
              <p:tags r:id="rId8"/>
            </p:custDataLst>
          </p:nvPr>
        </p:nvSpPr>
        <p:spPr bwMode="auto">
          <a:xfrm>
            <a:off x="7231888" y="24320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2" name="Line 10">
            <a:extLst>
              <a:ext uri="{FF2B5EF4-FFF2-40B4-BE49-F238E27FC236}">
                <a16:creationId xmlns:a16="http://schemas.microsoft.com/office/drawing/2014/main" id="{6BE4D781-5DB2-3944-B200-7F346BDEE9A6}"/>
              </a:ext>
            </a:extLst>
          </p:cNvPr>
          <p:cNvSpPr>
            <a:spLocks noChangeShapeType="1"/>
          </p:cNvSpPr>
          <p:nvPr>
            <p:custDataLst>
              <p:tags r:id="rId9"/>
            </p:custDataLst>
          </p:nvPr>
        </p:nvSpPr>
        <p:spPr bwMode="auto">
          <a:xfrm>
            <a:off x="7231888" y="25844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3" name="Line 11">
            <a:extLst>
              <a:ext uri="{FF2B5EF4-FFF2-40B4-BE49-F238E27FC236}">
                <a16:creationId xmlns:a16="http://schemas.microsoft.com/office/drawing/2014/main" id="{F3024547-1140-E343-A315-D70F11AC8F8C}"/>
              </a:ext>
            </a:extLst>
          </p:cNvPr>
          <p:cNvSpPr>
            <a:spLocks noChangeShapeType="1"/>
          </p:cNvSpPr>
          <p:nvPr>
            <p:custDataLst>
              <p:tags r:id="rId10"/>
            </p:custDataLst>
          </p:nvPr>
        </p:nvSpPr>
        <p:spPr bwMode="auto">
          <a:xfrm>
            <a:off x="7460488" y="28892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4" name="Line 12">
            <a:extLst>
              <a:ext uri="{FF2B5EF4-FFF2-40B4-BE49-F238E27FC236}">
                <a16:creationId xmlns:a16="http://schemas.microsoft.com/office/drawing/2014/main" id="{053C76A7-70B1-E344-ADC8-269560396958}"/>
              </a:ext>
            </a:extLst>
          </p:cNvPr>
          <p:cNvSpPr>
            <a:spLocks noChangeShapeType="1"/>
          </p:cNvSpPr>
          <p:nvPr>
            <p:custDataLst>
              <p:tags r:id="rId11"/>
            </p:custDataLst>
          </p:nvPr>
        </p:nvSpPr>
        <p:spPr bwMode="auto">
          <a:xfrm>
            <a:off x="7231888" y="27368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5" name="Line 13">
            <a:extLst>
              <a:ext uri="{FF2B5EF4-FFF2-40B4-BE49-F238E27FC236}">
                <a16:creationId xmlns:a16="http://schemas.microsoft.com/office/drawing/2014/main" id="{C6E20373-FF59-7642-B3BE-F6437C5FC193}"/>
              </a:ext>
            </a:extLst>
          </p:cNvPr>
          <p:cNvSpPr>
            <a:spLocks noChangeShapeType="1"/>
          </p:cNvSpPr>
          <p:nvPr>
            <p:custDataLst>
              <p:tags r:id="rId12"/>
            </p:custDataLst>
          </p:nvPr>
        </p:nvSpPr>
        <p:spPr bwMode="auto">
          <a:xfrm>
            <a:off x="7079488" y="34226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6" name="Line 14">
            <a:extLst>
              <a:ext uri="{FF2B5EF4-FFF2-40B4-BE49-F238E27FC236}">
                <a16:creationId xmlns:a16="http://schemas.microsoft.com/office/drawing/2014/main" id="{7BC74D89-44AB-1742-9EAD-A35D713304ED}"/>
              </a:ext>
            </a:extLst>
          </p:cNvPr>
          <p:cNvSpPr>
            <a:spLocks noChangeShapeType="1"/>
          </p:cNvSpPr>
          <p:nvPr>
            <p:custDataLst>
              <p:tags r:id="rId13"/>
            </p:custDataLst>
          </p:nvPr>
        </p:nvSpPr>
        <p:spPr bwMode="auto">
          <a:xfrm>
            <a:off x="7079488" y="35750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7" name="Line 15">
            <a:extLst>
              <a:ext uri="{FF2B5EF4-FFF2-40B4-BE49-F238E27FC236}">
                <a16:creationId xmlns:a16="http://schemas.microsoft.com/office/drawing/2014/main" id="{EAD98E1D-B9E9-4B42-B7EB-93F55479E754}"/>
              </a:ext>
            </a:extLst>
          </p:cNvPr>
          <p:cNvSpPr>
            <a:spLocks noChangeShapeType="1"/>
          </p:cNvSpPr>
          <p:nvPr>
            <p:custDataLst>
              <p:tags r:id="rId14"/>
            </p:custDataLst>
          </p:nvPr>
        </p:nvSpPr>
        <p:spPr bwMode="auto">
          <a:xfrm>
            <a:off x="7079488" y="37274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8" name="Line 16">
            <a:extLst>
              <a:ext uri="{FF2B5EF4-FFF2-40B4-BE49-F238E27FC236}">
                <a16:creationId xmlns:a16="http://schemas.microsoft.com/office/drawing/2014/main" id="{E66A3096-B234-3F49-A909-FE081D63D5B4}"/>
              </a:ext>
            </a:extLst>
          </p:cNvPr>
          <p:cNvSpPr>
            <a:spLocks noChangeShapeType="1"/>
          </p:cNvSpPr>
          <p:nvPr>
            <p:custDataLst>
              <p:tags r:id="rId15"/>
            </p:custDataLst>
          </p:nvPr>
        </p:nvSpPr>
        <p:spPr bwMode="auto">
          <a:xfrm>
            <a:off x="7079488" y="38798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9" name="Line 17">
            <a:extLst>
              <a:ext uri="{FF2B5EF4-FFF2-40B4-BE49-F238E27FC236}">
                <a16:creationId xmlns:a16="http://schemas.microsoft.com/office/drawing/2014/main" id="{2F357BFC-9AE0-3B4E-B32E-7208FDCCB98B}"/>
              </a:ext>
            </a:extLst>
          </p:cNvPr>
          <p:cNvSpPr>
            <a:spLocks noChangeShapeType="1"/>
          </p:cNvSpPr>
          <p:nvPr>
            <p:custDataLst>
              <p:tags r:id="rId16"/>
            </p:custDataLst>
          </p:nvPr>
        </p:nvSpPr>
        <p:spPr bwMode="auto">
          <a:xfrm>
            <a:off x="7079488" y="40322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0" name="Line 18">
            <a:extLst>
              <a:ext uri="{FF2B5EF4-FFF2-40B4-BE49-F238E27FC236}">
                <a16:creationId xmlns:a16="http://schemas.microsoft.com/office/drawing/2014/main" id="{D94BF013-B66B-4446-A594-C8B030EE8B9B}"/>
              </a:ext>
            </a:extLst>
          </p:cNvPr>
          <p:cNvSpPr>
            <a:spLocks noChangeShapeType="1"/>
          </p:cNvSpPr>
          <p:nvPr>
            <p:custDataLst>
              <p:tags r:id="rId17"/>
            </p:custDataLst>
          </p:nvPr>
        </p:nvSpPr>
        <p:spPr bwMode="auto">
          <a:xfrm>
            <a:off x="7384288" y="2279651"/>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1" name="Line 19">
            <a:extLst>
              <a:ext uri="{FF2B5EF4-FFF2-40B4-BE49-F238E27FC236}">
                <a16:creationId xmlns:a16="http://schemas.microsoft.com/office/drawing/2014/main" id="{D614AC95-647C-D847-A758-8FB3724B1BC5}"/>
              </a:ext>
            </a:extLst>
          </p:cNvPr>
          <p:cNvSpPr>
            <a:spLocks noChangeShapeType="1"/>
          </p:cNvSpPr>
          <p:nvPr>
            <p:custDataLst>
              <p:tags r:id="rId18"/>
            </p:custDataLst>
          </p:nvPr>
        </p:nvSpPr>
        <p:spPr bwMode="auto">
          <a:xfrm>
            <a:off x="7536688" y="2279651"/>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2" name="Line 20">
            <a:extLst>
              <a:ext uri="{FF2B5EF4-FFF2-40B4-BE49-F238E27FC236}">
                <a16:creationId xmlns:a16="http://schemas.microsoft.com/office/drawing/2014/main" id="{0BBAF726-4B19-DB46-93F1-B4C443C2FB47}"/>
              </a:ext>
            </a:extLst>
          </p:cNvPr>
          <p:cNvSpPr>
            <a:spLocks noChangeShapeType="1"/>
          </p:cNvSpPr>
          <p:nvPr>
            <p:custDataLst>
              <p:tags r:id="rId19"/>
            </p:custDataLst>
          </p:nvPr>
        </p:nvSpPr>
        <p:spPr bwMode="auto">
          <a:xfrm>
            <a:off x="7231888" y="3270251"/>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3" name="Line 21">
            <a:extLst>
              <a:ext uri="{FF2B5EF4-FFF2-40B4-BE49-F238E27FC236}">
                <a16:creationId xmlns:a16="http://schemas.microsoft.com/office/drawing/2014/main" id="{FC4DBEB6-2FE2-9A4D-A2C3-06E7DAF93270}"/>
              </a:ext>
            </a:extLst>
          </p:cNvPr>
          <p:cNvSpPr>
            <a:spLocks noChangeShapeType="1"/>
          </p:cNvSpPr>
          <p:nvPr>
            <p:custDataLst>
              <p:tags r:id="rId20"/>
            </p:custDataLst>
          </p:nvPr>
        </p:nvSpPr>
        <p:spPr bwMode="auto">
          <a:xfrm>
            <a:off x="7384288" y="3270251"/>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 name="Rectangle 22">
            <a:extLst>
              <a:ext uri="{FF2B5EF4-FFF2-40B4-BE49-F238E27FC236}">
                <a16:creationId xmlns:a16="http://schemas.microsoft.com/office/drawing/2014/main" id="{6BE25E2E-7C90-8A4D-9526-BCF61A5F6336}"/>
              </a:ext>
            </a:extLst>
          </p:cNvPr>
          <p:cNvSpPr>
            <a:spLocks noChangeArrowheads="1"/>
          </p:cNvSpPr>
          <p:nvPr>
            <p:custDataLst>
              <p:tags r:id="rId21"/>
            </p:custDataLst>
          </p:nvPr>
        </p:nvSpPr>
        <p:spPr bwMode="auto">
          <a:xfrm>
            <a:off x="7390639" y="2438402"/>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45" name="Rectangle 23">
            <a:extLst>
              <a:ext uri="{FF2B5EF4-FFF2-40B4-BE49-F238E27FC236}">
                <a16:creationId xmlns:a16="http://schemas.microsoft.com/office/drawing/2014/main" id="{F7E9DEA4-68BF-0449-B26D-423B5FE8A444}"/>
              </a:ext>
            </a:extLst>
          </p:cNvPr>
          <p:cNvSpPr>
            <a:spLocks noChangeArrowheads="1"/>
          </p:cNvSpPr>
          <p:nvPr>
            <p:custDataLst>
              <p:tags r:id="rId22"/>
            </p:custDataLst>
          </p:nvPr>
        </p:nvSpPr>
        <p:spPr bwMode="auto">
          <a:xfrm>
            <a:off x="7238239" y="3581402"/>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Tree>
    <p:extLst>
      <p:ext uri="{BB962C8B-B14F-4D97-AF65-F5344CB8AC3E}">
        <p14:creationId xmlns:p14="http://schemas.microsoft.com/office/powerpoint/2010/main" val="259159945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Today</a:t>
            </a:r>
            <a:endParaRPr lang="en-US" dirty="0"/>
          </a:p>
        </p:txBody>
      </p:sp>
      <p:sp>
        <p:nvSpPr>
          <p:cNvPr id="3" name="Content Placeholder 2"/>
          <p:cNvSpPr>
            <a:spLocks noGrp="1"/>
          </p:cNvSpPr>
          <p:nvPr>
            <p:ph idx="1"/>
          </p:nvPr>
        </p:nvSpPr>
        <p:spPr/>
        <p:txBody>
          <a:bodyPr/>
          <a:lstStyle/>
          <a:p>
            <a:r>
              <a:rPr lang="en-US" dirty="0"/>
              <a:t>Morning</a:t>
            </a:r>
          </a:p>
          <a:p>
            <a:pPr lvl="1"/>
            <a:r>
              <a:rPr lang="en-US" dirty="0"/>
              <a:t>Performance &amp; Optimization</a:t>
            </a:r>
          </a:p>
          <a:p>
            <a:pPr lvl="1"/>
            <a:r>
              <a:rPr lang="en-US" dirty="0"/>
              <a:t>Optimization in different levels (in the context of a single core)</a:t>
            </a:r>
          </a:p>
          <a:p>
            <a:pPr lvl="2"/>
            <a:r>
              <a:rPr lang="en-US" dirty="0"/>
              <a:t>Algorithmic (Cache Optimization), Compiler and Hardware</a:t>
            </a:r>
          </a:p>
          <a:p>
            <a:pPr lvl="2"/>
            <a:r>
              <a:rPr lang="en-US" dirty="0"/>
              <a:t>Memory Hierarchy </a:t>
            </a:r>
          </a:p>
          <a:p>
            <a:endParaRPr lang="en-US" dirty="0"/>
          </a:p>
          <a:p>
            <a:r>
              <a:rPr lang="en-US" dirty="0"/>
              <a:t>Afternoon</a:t>
            </a:r>
          </a:p>
          <a:p>
            <a:pPr lvl="1"/>
            <a:r>
              <a:rPr lang="en-US" dirty="0"/>
              <a:t>Lab session</a:t>
            </a:r>
          </a:p>
          <a:p>
            <a:pPr lvl="2"/>
            <a:r>
              <a:rPr lang="en-US" dirty="0"/>
              <a:t>Applying optimizations: Loop unrolling, hardware vectorization (NEON)</a:t>
            </a:r>
          </a:p>
          <a:p>
            <a:pPr lvl="2"/>
            <a:r>
              <a:rPr lang="en-US" dirty="0"/>
              <a:t>FIR Filters</a:t>
            </a:r>
          </a:p>
          <a:p>
            <a:pPr lvl="1"/>
            <a:endParaRPr lang="en-US" dirty="0"/>
          </a:p>
        </p:txBody>
      </p:sp>
      <p:sp>
        <p:nvSpPr>
          <p:cNvPr id="36" name="Footer Placeholder 35">
            <a:extLst>
              <a:ext uri="{FF2B5EF4-FFF2-40B4-BE49-F238E27FC236}">
                <a16:creationId xmlns:a16="http://schemas.microsoft.com/office/drawing/2014/main" id="{99635EA5-AF23-0046-B0F7-3346E7F65DEC}"/>
              </a:ext>
            </a:extLst>
          </p:cNvPr>
          <p:cNvSpPr>
            <a:spLocks noGrp="1"/>
          </p:cNvSpPr>
          <p:nvPr>
            <p:ph type="ftr" sz="quarter" idx="11"/>
          </p:nvPr>
        </p:nvSpPr>
        <p:spPr/>
        <p:txBody>
          <a:bodyPr/>
          <a:lstStyle/>
          <a:p>
            <a:r>
              <a:rPr lang="en-US"/>
              <a:t>CC BY-NC-ND Pat Pannuto – Many slides adapted from Janarbek Matai</a:t>
            </a:r>
            <a:endParaRPr lang="en-US" dirty="0"/>
          </a:p>
        </p:txBody>
      </p:sp>
    </p:spTree>
    <p:extLst>
      <p:ext uri="{BB962C8B-B14F-4D97-AF65-F5344CB8AC3E}">
        <p14:creationId xmlns:p14="http://schemas.microsoft.com/office/powerpoint/2010/main" val="3654721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CFF29D4-30B0-B74D-902F-BA48EE00EA86}"/>
              </a:ext>
            </a:extLst>
          </p:cNvPr>
          <p:cNvSpPr>
            <a:spLocks noGrp="1" noChangeArrowheads="1"/>
          </p:cNvSpPr>
          <p:nvPr>
            <p:ph type="title"/>
            <p:custDataLst>
              <p:tags r:id="rId1"/>
            </p:custDataLst>
          </p:nvPr>
        </p:nvSpPr>
        <p:spPr/>
        <p:txBody>
          <a:bodyPr/>
          <a:lstStyle/>
          <a:p>
            <a:r>
              <a:rPr lang="en-US" altLang="en-US"/>
              <a:t>Cache Fundamentals, cont.</a:t>
            </a:r>
          </a:p>
        </p:txBody>
      </p:sp>
      <p:sp>
        <p:nvSpPr>
          <p:cNvPr id="37891" name="Rectangle 3">
            <a:extLst>
              <a:ext uri="{FF2B5EF4-FFF2-40B4-BE49-F238E27FC236}">
                <a16:creationId xmlns:a16="http://schemas.microsoft.com/office/drawing/2014/main" id="{4C365E13-5715-5649-A974-9D264F697087}"/>
              </a:ext>
            </a:extLst>
          </p:cNvPr>
          <p:cNvSpPr>
            <a:spLocks noGrp="1" noChangeArrowheads="1"/>
          </p:cNvSpPr>
          <p:nvPr>
            <p:ph type="body" idx="1"/>
            <p:custDataLst>
              <p:tags r:id="rId2"/>
            </p:custDataLst>
          </p:nvPr>
        </p:nvSpPr>
        <p:spPr>
          <a:xfrm>
            <a:off x="609601" y="1600201"/>
            <a:ext cx="5784089" cy="4525963"/>
          </a:xfrm>
        </p:spPr>
        <p:txBody>
          <a:bodyPr/>
          <a:lstStyle/>
          <a:p>
            <a:r>
              <a:rPr lang="en-US" altLang="en-US" i="1" dirty="0"/>
              <a:t>cache block size</a:t>
            </a:r>
            <a:r>
              <a:rPr lang="en-US" altLang="en-US" dirty="0"/>
              <a:t> or </a:t>
            </a:r>
            <a:r>
              <a:rPr lang="en-US" altLang="en-US" i="1" dirty="0"/>
              <a:t>cache line size </a:t>
            </a:r>
            <a:r>
              <a:rPr lang="en-US" altLang="en-US" dirty="0"/>
              <a:t>– the amount of data that gets transferred on a  cache miss.</a:t>
            </a:r>
          </a:p>
          <a:p>
            <a:r>
              <a:rPr lang="en-US" altLang="en-US" b="1" i="1" dirty="0">
                <a:solidFill>
                  <a:srgbClr val="7030A0"/>
                </a:solidFill>
              </a:rPr>
              <a:t>instruction cache</a:t>
            </a:r>
            <a:r>
              <a:rPr lang="en-US" altLang="en-US" dirty="0"/>
              <a:t> – cache that only holds instructions.</a:t>
            </a:r>
          </a:p>
        </p:txBody>
      </p:sp>
      <p:sp>
        <p:nvSpPr>
          <p:cNvPr id="26" name="Rectangle 4">
            <a:extLst>
              <a:ext uri="{FF2B5EF4-FFF2-40B4-BE49-F238E27FC236}">
                <a16:creationId xmlns:a16="http://schemas.microsoft.com/office/drawing/2014/main" id="{8AA41900-774F-FC4B-84FE-09C7CB86244A}"/>
              </a:ext>
            </a:extLst>
          </p:cNvPr>
          <p:cNvSpPr>
            <a:spLocks noChangeArrowheads="1"/>
          </p:cNvSpPr>
          <p:nvPr>
            <p:custDataLst>
              <p:tags r:id="rId3"/>
            </p:custDataLst>
          </p:nvPr>
        </p:nvSpPr>
        <p:spPr bwMode="auto">
          <a:xfrm>
            <a:off x="7924039" y="1600202"/>
            <a:ext cx="596900" cy="368300"/>
          </a:xfrm>
          <a:prstGeom prst="rect">
            <a:avLst/>
          </a:prstGeom>
          <a:solidFill>
            <a:schemeClr val="bg2"/>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dirty="0" err="1">
                <a:solidFill>
                  <a:srgbClr val="1F497D"/>
                </a:solidFill>
              </a:rPr>
              <a:t>cpu</a:t>
            </a:r>
            <a:endParaRPr lang="en-US" altLang="en-US" sz="1600" dirty="0">
              <a:solidFill>
                <a:srgbClr val="1F497D"/>
              </a:solidFill>
            </a:endParaRPr>
          </a:p>
        </p:txBody>
      </p:sp>
      <p:sp>
        <p:nvSpPr>
          <p:cNvPr id="27" name="Rectangle 5">
            <a:extLst>
              <a:ext uri="{FF2B5EF4-FFF2-40B4-BE49-F238E27FC236}">
                <a16:creationId xmlns:a16="http://schemas.microsoft.com/office/drawing/2014/main" id="{1D5D326B-8B32-6A45-A140-1B67A11E7D5A}"/>
              </a:ext>
            </a:extLst>
          </p:cNvPr>
          <p:cNvSpPr>
            <a:spLocks noChangeArrowheads="1"/>
          </p:cNvSpPr>
          <p:nvPr>
            <p:custDataLst>
              <p:tags r:id="rId4"/>
            </p:custDataLst>
          </p:nvPr>
        </p:nvSpPr>
        <p:spPr bwMode="auto">
          <a:xfrm>
            <a:off x="7238239" y="2286002"/>
            <a:ext cx="1892300" cy="596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lowest-level</a:t>
            </a:r>
          </a:p>
          <a:p>
            <a:pPr algn="ctr" defTabSz="609585">
              <a:spcBef>
                <a:spcPct val="0"/>
              </a:spcBef>
              <a:buClrTx/>
              <a:buSzTx/>
              <a:buNone/>
            </a:pPr>
            <a:r>
              <a:rPr lang="en-US" altLang="en-US" sz="1600">
                <a:solidFill>
                  <a:srgbClr val="1F497D"/>
                </a:solidFill>
              </a:rPr>
              <a:t>cache</a:t>
            </a:r>
          </a:p>
        </p:txBody>
      </p:sp>
      <p:sp>
        <p:nvSpPr>
          <p:cNvPr id="28" name="Rectangle 6">
            <a:extLst>
              <a:ext uri="{FF2B5EF4-FFF2-40B4-BE49-F238E27FC236}">
                <a16:creationId xmlns:a16="http://schemas.microsoft.com/office/drawing/2014/main" id="{DD47906C-567D-5645-B6DF-CD2125AF267C}"/>
              </a:ext>
            </a:extLst>
          </p:cNvPr>
          <p:cNvSpPr>
            <a:spLocks noChangeArrowheads="1"/>
          </p:cNvSpPr>
          <p:nvPr>
            <p:custDataLst>
              <p:tags r:id="rId5"/>
            </p:custDataLst>
          </p:nvPr>
        </p:nvSpPr>
        <p:spPr bwMode="auto">
          <a:xfrm>
            <a:off x="7085839" y="3276602"/>
            <a:ext cx="2425700" cy="901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next-level</a:t>
            </a:r>
          </a:p>
          <a:p>
            <a:pPr algn="ctr" defTabSz="609585">
              <a:spcBef>
                <a:spcPct val="0"/>
              </a:spcBef>
              <a:buClrTx/>
              <a:buSzTx/>
              <a:buNone/>
            </a:pPr>
            <a:r>
              <a:rPr lang="en-US" altLang="en-US" sz="1600">
                <a:solidFill>
                  <a:srgbClr val="1F497D"/>
                </a:solidFill>
              </a:rPr>
              <a:t>memory/cache</a:t>
            </a:r>
          </a:p>
        </p:txBody>
      </p:sp>
      <p:sp>
        <p:nvSpPr>
          <p:cNvPr id="29" name="Line 7">
            <a:extLst>
              <a:ext uri="{FF2B5EF4-FFF2-40B4-BE49-F238E27FC236}">
                <a16:creationId xmlns:a16="http://schemas.microsoft.com/office/drawing/2014/main" id="{A7086B97-89E3-D24F-B060-A3017D4CAF28}"/>
              </a:ext>
            </a:extLst>
          </p:cNvPr>
          <p:cNvSpPr>
            <a:spLocks noChangeShapeType="1"/>
          </p:cNvSpPr>
          <p:nvPr>
            <p:custDataLst>
              <p:tags r:id="rId6"/>
            </p:custDataLst>
          </p:nvPr>
        </p:nvSpPr>
        <p:spPr bwMode="auto">
          <a:xfrm>
            <a:off x="8222488" y="1974851"/>
            <a:ext cx="0" cy="304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0" name="Line 8">
            <a:extLst>
              <a:ext uri="{FF2B5EF4-FFF2-40B4-BE49-F238E27FC236}">
                <a16:creationId xmlns:a16="http://schemas.microsoft.com/office/drawing/2014/main" id="{974AC457-BFDF-0D42-9FA4-F430E0EF9DE1}"/>
              </a:ext>
            </a:extLst>
          </p:cNvPr>
          <p:cNvSpPr>
            <a:spLocks noChangeShapeType="1"/>
          </p:cNvSpPr>
          <p:nvPr>
            <p:custDataLst>
              <p:tags r:id="rId7"/>
            </p:custDataLst>
          </p:nvPr>
        </p:nvSpPr>
        <p:spPr bwMode="auto">
          <a:xfrm>
            <a:off x="8222488" y="2889251"/>
            <a:ext cx="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1" name="Line 9">
            <a:extLst>
              <a:ext uri="{FF2B5EF4-FFF2-40B4-BE49-F238E27FC236}">
                <a16:creationId xmlns:a16="http://schemas.microsoft.com/office/drawing/2014/main" id="{253CAD3B-309D-BD44-ABEF-DE4111FE469B}"/>
              </a:ext>
            </a:extLst>
          </p:cNvPr>
          <p:cNvSpPr>
            <a:spLocks noChangeShapeType="1"/>
          </p:cNvSpPr>
          <p:nvPr>
            <p:custDataLst>
              <p:tags r:id="rId8"/>
            </p:custDataLst>
          </p:nvPr>
        </p:nvSpPr>
        <p:spPr bwMode="auto">
          <a:xfrm>
            <a:off x="7231888" y="24320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2" name="Line 10">
            <a:extLst>
              <a:ext uri="{FF2B5EF4-FFF2-40B4-BE49-F238E27FC236}">
                <a16:creationId xmlns:a16="http://schemas.microsoft.com/office/drawing/2014/main" id="{70A4A77F-C9F2-5F40-86BB-3828DE66F8AB}"/>
              </a:ext>
            </a:extLst>
          </p:cNvPr>
          <p:cNvSpPr>
            <a:spLocks noChangeShapeType="1"/>
          </p:cNvSpPr>
          <p:nvPr>
            <p:custDataLst>
              <p:tags r:id="rId9"/>
            </p:custDataLst>
          </p:nvPr>
        </p:nvSpPr>
        <p:spPr bwMode="auto">
          <a:xfrm>
            <a:off x="7231888" y="25844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3" name="Line 11">
            <a:extLst>
              <a:ext uri="{FF2B5EF4-FFF2-40B4-BE49-F238E27FC236}">
                <a16:creationId xmlns:a16="http://schemas.microsoft.com/office/drawing/2014/main" id="{0065F271-A1E1-1847-823F-C5AB0F15221B}"/>
              </a:ext>
            </a:extLst>
          </p:cNvPr>
          <p:cNvSpPr>
            <a:spLocks noChangeShapeType="1"/>
          </p:cNvSpPr>
          <p:nvPr>
            <p:custDataLst>
              <p:tags r:id="rId10"/>
            </p:custDataLst>
          </p:nvPr>
        </p:nvSpPr>
        <p:spPr bwMode="auto">
          <a:xfrm>
            <a:off x="7460488" y="28892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4" name="Line 12">
            <a:extLst>
              <a:ext uri="{FF2B5EF4-FFF2-40B4-BE49-F238E27FC236}">
                <a16:creationId xmlns:a16="http://schemas.microsoft.com/office/drawing/2014/main" id="{03DC9D24-EE36-7B47-B48B-0F94458A7487}"/>
              </a:ext>
            </a:extLst>
          </p:cNvPr>
          <p:cNvSpPr>
            <a:spLocks noChangeShapeType="1"/>
          </p:cNvSpPr>
          <p:nvPr>
            <p:custDataLst>
              <p:tags r:id="rId11"/>
            </p:custDataLst>
          </p:nvPr>
        </p:nvSpPr>
        <p:spPr bwMode="auto">
          <a:xfrm>
            <a:off x="7231888" y="27368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5" name="Line 13">
            <a:extLst>
              <a:ext uri="{FF2B5EF4-FFF2-40B4-BE49-F238E27FC236}">
                <a16:creationId xmlns:a16="http://schemas.microsoft.com/office/drawing/2014/main" id="{8D56A78C-3FAA-7E47-86C7-520175A5190F}"/>
              </a:ext>
            </a:extLst>
          </p:cNvPr>
          <p:cNvSpPr>
            <a:spLocks noChangeShapeType="1"/>
          </p:cNvSpPr>
          <p:nvPr>
            <p:custDataLst>
              <p:tags r:id="rId12"/>
            </p:custDataLst>
          </p:nvPr>
        </p:nvSpPr>
        <p:spPr bwMode="auto">
          <a:xfrm>
            <a:off x="7079488" y="34226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6" name="Line 14">
            <a:extLst>
              <a:ext uri="{FF2B5EF4-FFF2-40B4-BE49-F238E27FC236}">
                <a16:creationId xmlns:a16="http://schemas.microsoft.com/office/drawing/2014/main" id="{6A3EF287-2110-0C46-8444-164E7BFCC0BF}"/>
              </a:ext>
            </a:extLst>
          </p:cNvPr>
          <p:cNvSpPr>
            <a:spLocks noChangeShapeType="1"/>
          </p:cNvSpPr>
          <p:nvPr>
            <p:custDataLst>
              <p:tags r:id="rId13"/>
            </p:custDataLst>
          </p:nvPr>
        </p:nvSpPr>
        <p:spPr bwMode="auto">
          <a:xfrm>
            <a:off x="7079488" y="35750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7" name="Line 15">
            <a:extLst>
              <a:ext uri="{FF2B5EF4-FFF2-40B4-BE49-F238E27FC236}">
                <a16:creationId xmlns:a16="http://schemas.microsoft.com/office/drawing/2014/main" id="{6A4F0E16-134D-3043-A5BC-5CDCF1412479}"/>
              </a:ext>
            </a:extLst>
          </p:cNvPr>
          <p:cNvSpPr>
            <a:spLocks noChangeShapeType="1"/>
          </p:cNvSpPr>
          <p:nvPr>
            <p:custDataLst>
              <p:tags r:id="rId14"/>
            </p:custDataLst>
          </p:nvPr>
        </p:nvSpPr>
        <p:spPr bwMode="auto">
          <a:xfrm>
            <a:off x="7079488" y="37274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8" name="Line 16">
            <a:extLst>
              <a:ext uri="{FF2B5EF4-FFF2-40B4-BE49-F238E27FC236}">
                <a16:creationId xmlns:a16="http://schemas.microsoft.com/office/drawing/2014/main" id="{64C2B2F4-1A64-9B4D-8D81-F19DFCEA3F5F}"/>
              </a:ext>
            </a:extLst>
          </p:cNvPr>
          <p:cNvSpPr>
            <a:spLocks noChangeShapeType="1"/>
          </p:cNvSpPr>
          <p:nvPr>
            <p:custDataLst>
              <p:tags r:id="rId15"/>
            </p:custDataLst>
          </p:nvPr>
        </p:nvSpPr>
        <p:spPr bwMode="auto">
          <a:xfrm>
            <a:off x="7079488" y="38798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9" name="Line 17">
            <a:extLst>
              <a:ext uri="{FF2B5EF4-FFF2-40B4-BE49-F238E27FC236}">
                <a16:creationId xmlns:a16="http://schemas.microsoft.com/office/drawing/2014/main" id="{DA032D05-22AF-9B43-BE25-1F79A77A4E51}"/>
              </a:ext>
            </a:extLst>
          </p:cNvPr>
          <p:cNvSpPr>
            <a:spLocks noChangeShapeType="1"/>
          </p:cNvSpPr>
          <p:nvPr>
            <p:custDataLst>
              <p:tags r:id="rId16"/>
            </p:custDataLst>
          </p:nvPr>
        </p:nvSpPr>
        <p:spPr bwMode="auto">
          <a:xfrm>
            <a:off x="7079488" y="40322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0" name="Line 18">
            <a:extLst>
              <a:ext uri="{FF2B5EF4-FFF2-40B4-BE49-F238E27FC236}">
                <a16:creationId xmlns:a16="http://schemas.microsoft.com/office/drawing/2014/main" id="{3E656CCC-8D3E-C04C-A1D8-B6F550B20AF2}"/>
              </a:ext>
            </a:extLst>
          </p:cNvPr>
          <p:cNvSpPr>
            <a:spLocks noChangeShapeType="1"/>
          </p:cNvSpPr>
          <p:nvPr>
            <p:custDataLst>
              <p:tags r:id="rId17"/>
            </p:custDataLst>
          </p:nvPr>
        </p:nvSpPr>
        <p:spPr bwMode="auto">
          <a:xfrm>
            <a:off x="7384288" y="2279651"/>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1" name="Line 19">
            <a:extLst>
              <a:ext uri="{FF2B5EF4-FFF2-40B4-BE49-F238E27FC236}">
                <a16:creationId xmlns:a16="http://schemas.microsoft.com/office/drawing/2014/main" id="{D6DC0B36-4D57-8D41-8A3A-1DC0034FCEA4}"/>
              </a:ext>
            </a:extLst>
          </p:cNvPr>
          <p:cNvSpPr>
            <a:spLocks noChangeShapeType="1"/>
          </p:cNvSpPr>
          <p:nvPr>
            <p:custDataLst>
              <p:tags r:id="rId18"/>
            </p:custDataLst>
          </p:nvPr>
        </p:nvSpPr>
        <p:spPr bwMode="auto">
          <a:xfrm>
            <a:off x="7536688" y="2279651"/>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2" name="Line 20">
            <a:extLst>
              <a:ext uri="{FF2B5EF4-FFF2-40B4-BE49-F238E27FC236}">
                <a16:creationId xmlns:a16="http://schemas.microsoft.com/office/drawing/2014/main" id="{15E19253-2B0F-A544-87DE-A20C9B55B382}"/>
              </a:ext>
            </a:extLst>
          </p:cNvPr>
          <p:cNvSpPr>
            <a:spLocks noChangeShapeType="1"/>
          </p:cNvSpPr>
          <p:nvPr>
            <p:custDataLst>
              <p:tags r:id="rId19"/>
            </p:custDataLst>
          </p:nvPr>
        </p:nvSpPr>
        <p:spPr bwMode="auto">
          <a:xfrm>
            <a:off x="7231888" y="3270251"/>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3" name="Line 21">
            <a:extLst>
              <a:ext uri="{FF2B5EF4-FFF2-40B4-BE49-F238E27FC236}">
                <a16:creationId xmlns:a16="http://schemas.microsoft.com/office/drawing/2014/main" id="{289271EB-6187-5747-A2A1-A2AE8C0F948B}"/>
              </a:ext>
            </a:extLst>
          </p:cNvPr>
          <p:cNvSpPr>
            <a:spLocks noChangeShapeType="1"/>
          </p:cNvSpPr>
          <p:nvPr>
            <p:custDataLst>
              <p:tags r:id="rId20"/>
            </p:custDataLst>
          </p:nvPr>
        </p:nvSpPr>
        <p:spPr bwMode="auto">
          <a:xfrm>
            <a:off x="7384288" y="3270251"/>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 name="Rectangle 22">
            <a:extLst>
              <a:ext uri="{FF2B5EF4-FFF2-40B4-BE49-F238E27FC236}">
                <a16:creationId xmlns:a16="http://schemas.microsoft.com/office/drawing/2014/main" id="{61AFF871-CE43-C24A-BD17-E09B63FA9AB3}"/>
              </a:ext>
            </a:extLst>
          </p:cNvPr>
          <p:cNvSpPr>
            <a:spLocks noChangeArrowheads="1"/>
          </p:cNvSpPr>
          <p:nvPr>
            <p:custDataLst>
              <p:tags r:id="rId21"/>
            </p:custDataLst>
          </p:nvPr>
        </p:nvSpPr>
        <p:spPr bwMode="auto">
          <a:xfrm>
            <a:off x="7390639" y="2438402"/>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45" name="Rectangle 23">
            <a:extLst>
              <a:ext uri="{FF2B5EF4-FFF2-40B4-BE49-F238E27FC236}">
                <a16:creationId xmlns:a16="http://schemas.microsoft.com/office/drawing/2014/main" id="{89226210-19A7-4840-BFF4-89532606F880}"/>
              </a:ext>
            </a:extLst>
          </p:cNvPr>
          <p:cNvSpPr>
            <a:spLocks noChangeArrowheads="1"/>
          </p:cNvSpPr>
          <p:nvPr>
            <p:custDataLst>
              <p:tags r:id="rId22"/>
            </p:custDataLst>
          </p:nvPr>
        </p:nvSpPr>
        <p:spPr bwMode="auto">
          <a:xfrm>
            <a:off x="7238239" y="3581402"/>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Tree>
    <p:extLst>
      <p:ext uri="{BB962C8B-B14F-4D97-AF65-F5344CB8AC3E}">
        <p14:creationId xmlns:p14="http://schemas.microsoft.com/office/powerpoint/2010/main" val="332398887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950B509-4197-B443-B085-B863B9441EB2}"/>
              </a:ext>
            </a:extLst>
          </p:cNvPr>
          <p:cNvSpPr>
            <a:spLocks noGrp="1" noChangeArrowheads="1"/>
          </p:cNvSpPr>
          <p:nvPr>
            <p:ph type="title"/>
            <p:custDataLst>
              <p:tags r:id="rId1"/>
            </p:custDataLst>
          </p:nvPr>
        </p:nvSpPr>
        <p:spPr/>
        <p:txBody>
          <a:bodyPr/>
          <a:lstStyle/>
          <a:p>
            <a:r>
              <a:rPr lang="en-US" altLang="en-US"/>
              <a:t>Cache Fundamentals, cont.</a:t>
            </a:r>
          </a:p>
        </p:txBody>
      </p:sp>
      <p:sp>
        <p:nvSpPr>
          <p:cNvPr id="39939" name="Rectangle 3">
            <a:extLst>
              <a:ext uri="{FF2B5EF4-FFF2-40B4-BE49-F238E27FC236}">
                <a16:creationId xmlns:a16="http://schemas.microsoft.com/office/drawing/2014/main" id="{47FC75DB-0E25-1142-A518-77223E89EED2}"/>
              </a:ext>
            </a:extLst>
          </p:cNvPr>
          <p:cNvSpPr>
            <a:spLocks noGrp="1" noChangeArrowheads="1"/>
          </p:cNvSpPr>
          <p:nvPr>
            <p:ph type="body" idx="1"/>
            <p:custDataLst>
              <p:tags r:id="rId2"/>
            </p:custDataLst>
          </p:nvPr>
        </p:nvSpPr>
        <p:spPr>
          <a:xfrm>
            <a:off x="609601" y="1600201"/>
            <a:ext cx="5936489" cy="4525963"/>
          </a:xfrm>
        </p:spPr>
        <p:txBody>
          <a:bodyPr/>
          <a:lstStyle/>
          <a:p>
            <a:r>
              <a:rPr lang="en-US" altLang="en-US" i="1" dirty="0"/>
              <a:t>cache block size</a:t>
            </a:r>
            <a:r>
              <a:rPr lang="en-US" altLang="en-US" dirty="0"/>
              <a:t> or </a:t>
            </a:r>
            <a:r>
              <a:rPr lang="en-US" altLang="en-US" i="1" dirty="0"/>
              <a:t>cache line size </a:t>
            </a:r>
            <a:r>
              <a:rPr lang="en-US" altLang="en-US" dirty="0"/>
              <a:t>– the amount of data that gets transferred on a  cache miss.</a:t>
            </a:r>
          </a:p>
          <a:p>
            <a:r>
              <a:rPr lang="en-US" altLang="en-US" i="1" dirty="0"/>
              <a:t>instruction cache</a:t>
            </a:r>
            <a:r>
              <a:rPr lang="en-US" altLang="en-US" dirty="0"/>
              <a:t> – cache that only holds instructions.</a:t>
            </a:r>
          </a:p>
          <a:p>
            <a:r>
              <a:rPr lang="en-US" altLang="en-US" b="1" i="1" dirty="0">
                <a:solidFill>
                  <a:srgbClr val="7030A0"/>
                </a:solidFill>
              </a:rPr>
              <a:t>data cache</a:t>
            </a:r>
            <a:r>
              <a:rPr lang="en-US" altLang="en-US" dirty="0"/>
              <a:t> – cache that only caches data.</a:t>
            </a:r>
          </a:p>
        </p:txBody>
      </p:sp>
      <p:sp>
        <p:nvSpPr>
          <p:cNvPr id="26" name="Rectangle 4">
            <a:extLst>
              <a:ext uri="{FF2B5EF4-FFF2-40B4-BE49-F238E27FC236}">
                <a16:creationId xmlns:a16="http://schemas.microsoft.com/office/drawing/2014/main" id="{331D0157-4F2F-DA43-8606-612F074244A1}"/>
              </a:ext>
            </a:extLst>
          </p:cNvPr>
          <p:cNvSpPr>
            <a:spLocks noChangeArrowheads="1"/>
          </p:cNvSpPr>
          <p:nvPr>
            <p:custDataLst>
              <p:tags r:id="rId3"/>
            </p:custDataLst>
          </p:nvPr>
        </p:nvSpPr>
        <p:spPr bwMode="auto">
          <a:xfrm>
            <a:off x="7924039" y="1600202"/>
            <a:ext cx="596900" cy="368300"/>
          </a:xfrm>
          <a:prstGeom prst="rect">
            <a:avLst/>
          </a:prstGeom>
          <a:solidFill>
            <a:schemeClr val="bg2"/>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dirty="0" err="1">
                <a:solidFill>
                  <a:srgbClr val="1F497D"/>
                </a:solidFill>
              </a:rPr>
              <a:t>cpu</a:t>
            </a:r>
            <a:endParaRPr lang="en-US" altLang="en-US" sz="1600" dirty="0">
              <a:solidFill>
                <a:srgbClr val="1F497D"/>
              </a:solidFill>
            </a:endParaRPr>
          </a:p>
        </p:txBody>
      </p:sp>
      <p:sp>
        <p:nvSpPr>
          <p:cNvPr id="27" name="Rectangle 5">
            <a:extLst>
              <a:ext uri="{FF2B5EF4-FFF2-40B4-BE49-F238E27FC236}">
                <a16:creationId xmlns:a16="http://schemas.microsoft.com/office/drawing/2014/main" id="{B1DC48B6-1D4B-1243-B38A-68C2C0D44F6C}"/>
              </a:ext>
            </a:extLst>
          </p:cNvPr>
          <p:cNvSpPr>
            <a:spLocks noChangeArrowheads="1"/>
          </p:cNvSpPr>
          <p:nvPr>
            <p:custDataLst>
              <p:tags r:id="rId4"/>
            </p:custDataLst>
          </p:nvPr>
        </p:nvSpPr>
        <p:spPr bwMode="auto">
          <a:xfrm>
            <a:off x="7238239" y="2286002"/>
            <a:ext cx="1892300" cy="596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lowest-level</a:t>
            </a:r>
          </a:p>
          <a:p>
            <a:pPr algn="ctr" defTabSz="609585">
              <a:spcBef>
                <a:spcPct val="0"/>
              </a:spcBef>
              <a:buClrTx/>
              <a:buSzTx/>
              <a:buNone/>
            </a:pPr>
            <a:r>
              <a:rPr lang="en-US" altLang="en-US" sz="1600">
                <a:solidFill>
                  <a:srgbClr val="1F497D"/>
                </a:solidFill>
              </a:rPr>
              <a:t>cache</a:t>
            </a:r>
          </a:p>
        </p:txBody>
      </p:sp>
      <p:sp>
        <p:nvSpPr>
          <p:cNvPr id="28" name="Rectangle 6">
            <a:extLst>
              <a:ext uri="{FF2B5EF4-FFF2-40B4-BE49-F238E27FC236}">
                <a16:creationId xmlns:a16="http://schemas.microsoft.com/office/drawing/2014/main" id="{B2867101-1C0F-274B-B506-2D71BD83F646}"/>
              </a:ext>
            </a:extLst>
          </p:cNvPr>
          <p:cNvSpPr>
            <a:spLocks noChangeArrowheads="1"/>
          </p:cNvSpPr>
          <p:nvPr>
            <p:custDataLst>
              <p:tags r:id="rId5"/>
            </p:custDataLst>
          </p:nvPr>
        </p:nvSpPr>
        <p:spPr bwMode="auto">
          <a:xfrm>
            <a:off x="7085839" y="3276602"/>
            <a:ext cx="2425700" cy="901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next-level</a:t>
            </a:r>
          </a:p>
          <a:p>
            <a:pPr algn="ctr" defTabSz="609585">
              <a:spcBef>
                <a:spcPct val="0"/>
              </a:spcBef>
              <a:buClrTx/>
              <a:buSzTx/>
              <a:buNone/>
            </a:pPr>
            <a:r>
              <a:rPr lang="en-US" altLang="en-US" sz="1600">
                <a:solidFill>
                  <a:srgbClr val="1F497D"/>
                </a:solidFill>
              </a:rPr>
              <a:t>memory/cache</a:t>
            </a:r>
          </a:p>
        </p:txBody>
      </p:sp>
      <p:sp>
        <p:nvSpPr>
          <p:cNvPr id="29" name="Line 7">
            <a:extLst>
              <a:ext uri="{FF2B5EF4-FFF2-40B4-BE49-F238E27FC236}">
                <a16:creationId xmlns:a16="http://schemas.microsoft.com/office/drawing/2014/main" id="{A46D45DB-F973-5648-9E81-162D76A00ADA}"/>
              </a:ext>
            </a:extLst>
          </p:cNvPr>
          <p:cNvSpPr>
            <a:spLocks noChangeShapeType="1"/>
          </p:cNvSpPr>
          <p:nvPr>
            <p:custDataLst>
              <p:tags r:id="rId6"/>
            </p:custDataLst>
          </p:nvPr>
        </p:nvSpPr>
        <p:spPr bwMode="auto">
          <a:xfrm>
            <a:off x="8222488" y="1974851"/>
            <a:ext cx="0" cy="304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0" name="Line 8">
            <a:extLst>
              <a:ext uri="{FF2B5EF4-FFF2-40B4-BE49-F238E27FC236}">
                <a16:creationId xmlns:a16="http://schemas.microsoft.com/office/drawing/2014/main" id="{07D97AD2-2572-FF4A-8DFB-2090FCB9728B}"/>
              </a:ext>
            </a:extLst>
          </p:cNvPr>
          <p:cNvSpPr>
            <a:spLocks noChangeShapeType="1"/>
          </p:cNvSpPr>
          <p:nvPr>
            <p:custDataLst>
              <p:tags r:id="rId7"/>
            </p:custDataLst>
          </p:nvPr>
        </p:nvSpPr>
        <p:spPr bwMode="auto">
          <a:xfrm>
            <a:off x="8222488" y="2889251"/>
            <a:ext cx="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1" name="Line 9">
            <a:extLst>
              <a:ext uri="{FF2B5EF4-FFF2-40B4-BE49-F238E27FC236}">
                <a16:creationId xmlns:a16="http://schemas.microsoft.com/office/drawing/2014/main" id="{2A21B7A5-1863-C948-83BA-6DF211BB712F}"/>
              </a:ext>
            </a:extLst>
          </p:cNvPr>
          <p:cNvSpPr>
            <a:spLocks noChangeShapeType="1"/>
          </p:cNvSpPr>
          <p:nvPr>
            <p:custDataLst>
              <p:tags r:id="rId8"/>
            </p:custDataLst>
          </p:nvPr>
        </p:nvSpPr>
        <p:spPr bwMode="auto">
          <a:xfrm>
            <a:off x="7231888" y="24320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2" name="Line 10">
            <a:extLst>
              <a:ext uri="{FF2B5EF4-FFF2-40B4-BE49-F238E27FC236}">
                <a16:creationId xmlns:a16="http://schemas.microsoft.com/office/drawing/2014/main" id="{8802CB6C-A2D8-0441-8907-A9F3DC7F21D8}"/>
              </a:ext>
            </a:extLst>
          </p:cNvPr>
          <p:cNvSpPr>
            <a:spLocks noChangeShapeType="1"/>
          </p:cNvSpPr>
          <p:nvPr>
            <p:custDataLst>
              <p:tags r:id="rId9"/>
            </p:custDataLst>
          </p:nvPr>
        </p:nvSpPr>
        <p:spPr bwMode="auto">
          <a:xfrm>
            <a:off x="7231888" y="25844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3" name="Line 11">
            <a:extLst>
              <a:ext uri="{FF2B5EF4-FFF2-40B4-BE49-F238E27FC236}">
                <a16:creationId xmlns:a16="http://schemas.microsoft.com/office/drawing/2014/main" id="{F308D867-2DA1-3C4C-A4BE-5D80008A4C8C}"/>
              </a:ext>
            </a:extLst>
          </p:cNvPr>
          <p:cNvSpPr>
            <a:spLocks noChangeShapeType="1"/>
          </p:cNvSpPr>
          <p:nvPr>
            <p:custDataLst>
              <p:tags r:id="rId10"/>
            </p:custDataLst>
          </p:nvPr>
        </p:nvSpPr>
        <p:spPr bwMode="auto">
          <a:xfrm>
            <a:off x="7460488" y="28892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4" name="Line 12">
            <a:extLst>
              <a:ext uri="{FF2B5EF4-FFF2-40B4-BE49-F238E27FC236}">
                <a16:creationId xmlns:a16="http://schemas.microsoft.com/office/drawing/2014/main" id="{1FE75054-03EE-AB4E-8F33-337273ECB88C}"/>
              </a:ext>
            </a:extLst>
          </p:cNvPr>
          <p:cNvSpPr>
            <a:spLocks noChangeShapeType="1"/>
          </p:cNvSpPr>
          <p:nvPr>
            <p:custDataLst>
              <p:tags r:id="rId11"/>
            </p:custDataLst>
          </p:nvPr>
        </p:nvSpPr>
        <p:spPr bwMode="auto">
          <a:xfrm>
            <a:off x="7231888" y="27368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5" name="Line 13">
            <a:extLst>
              <a:ext uri="{FF2B5EF4-FFF2-40B4-BE49-F238E27FC236}">
                <a16:creationId xmlns:a16="http://schemas.microsoft.com/office/drawing/2014/main" id="{33404168-6DE9-A94F-8283-248A887A580A}"/>
              </a:ext>
            </a:extLst>
          </p:cNvPr>
          <p:cNvSpPr>
            <a:spLocks noChangeShapeType="1"/>
          </p:cNvSpPr>
          <p:nvPr>
            <p:custDataLst>
              <p:tags r:id="rId12"/>
            </p:custDataLst>
          </p:nvPr>
        </p:nvSpPr>
        <p:spPr bwMode="auto">
          <a:xfrm>
            <a:off x="7079488" y="34226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6" name="Line 14">
            <a:extLst>
              <a:ext uri="{FF2B5EF4-FFF2-40B4-BE49-F238E27FC236}">
                <a16:creationId xmlns:a16="http://schemas.microsoft.com/office/drawing/2014/main" id="{DB92FA6E-7EF5-524C-B2DC-E7AB32738AD2}"/>
              </a:ext>
            </a:extLst>
          </p:cNvPr>
          <p:cNvSpPr>
            <a:spLocks noChangeShapeType="1"/>
          </p:cNvSpPr>
          <p:nvPr>
            <p:custDataLst>
              <p:tags r:id="rId13"/>
            </p:custDataLst>
          </p:nvPr>
        </p:nvSpPr>
        <p:spPr bwMode="auto">
          <a:xfrm>
            <a:off x="7079488" y="35750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7" name="Line 15">
            <a:extLst>
              <a:ext uri="{FF2B5EF4-FFF2-40B4-BE49-F238E27FC236}">
                <a16:creationId xmlns:a16="http://schemas.microsoft.com/office/drawing/2014/main" id="{513A6F70-F626-7B49-8B38-A3EBCABA0C79}"/>
              </a:ext>
            </a:extLst>
          </p:cNvPr>
          <p:cNvSpPr>
            <a:spLocks noChangeShapeType="1"/>
          </p:cNvSpPr>
          <p:nvPr>
            <p:custDataLst>
              <p:tags r:id="rId14"/>
            </p:custDataLst>
          </p:nvPr>
        </p:nvSpPr>
        <p:spPr bwMode="auto">
          <a:xfrm>
            <a:off x="7079488" y="37274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8" name="Line 16">
            <a:extLst>
              <a:ext uri="{FF2B5EF4-FFF2-40B4-BE49-F238E27FC236}">
                <a16:creationId xmlns:a16="http://schemas.microsoft.com/office/drawing/2014/main" id="{8368B5F6-0ACA-BE41-B9CA-A1CA3D673B1B}"/>
              </a:ext>
            </a:extLst>
          </p:cNvPr>
          <p:cNvSpPr>
            <a:spLocks noChangeShapeType="1"/>
          </p:cNvSpPr>
          <p:nvPr>
            <p:custDataLst>
              <p:tags r:id="rId15"/>
            </p:custDataLst>
          </p:nvPr>
        </p:nvSpPr>
        <p:spPr bwMode="auto">
          <a:xfrm>
            <a:off x="7079488" y="38798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9" name="Line 17">
            <a:extLst>
              <a:ext uri="{FF2B5EF4-FFF2-40B4-BE49-F238E27FC236}">
                <a16:creationId xmlns:a16="http://schemas.microsoft.com/office/drawing/2014/main" id="{FFCAC535-7991-E344-A4BE-444F5FADFDA8}"/>
              </a:ext>
            </a:extLst>
          </p:cNvPr>
          <p:cNvSpPr>
            <a:spLocks noChangeShapeType="1"/>
          </p:cNvSpPr>
          <p:nvPr>
            <p:custDataLst>
              <p:tags r:id="rId16"/>
            </p:custDataLst>
          </p:nvPr>
        </p:nvSpPr>
        <p:spPr bwMode="auto">
          <a:xfrm>
            <a:off x="7079488" y="40322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0" name="Line 18">
            <a:extLst>
              <a:ext uri="{FF2B5EF4-FFF2-40B4-BE49-F238E27FC236}">
                <a16:creationId xmlns:a16="http://schemas.microsoft.com/office/drawing/2014/main" id="{33F114D9-3B7B-8848-842E-672C0A616940}"/>
              </a:ext>
            </a:extLst>
          </p:cNvPr>
          <p:cNvSpPr>
            <a:spLocks noChangeShapeType="1"/>
          </p:cNvSpPr>
          <p:nvPr>
            <p:custDataLst>
              <p:tags r:id="rId17"/>
            </p:custDataLst>
          </p:nvPr>
        </p:nvSpPr>
        <p:spPr bwMode="auto">
          <a:xfrm>
            <a:off x="7384288" y="2279651"/>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1" name="Line 19">
            <a:extLst>
              <a:ext uri="{FF2B5EF4-FFF2-40B4-BE49-F238E27FC236}">
                <a16:creationId xmlns:a16="http://schemas.microsoft.com/office/drawing/2014/main" id="{58E11257-D934-2A4E-A39F-0923E49A6496}"/>
              </a:ext>
            </a:extLst>
          </p:cNvPr>
          <p:cNvSpPr>
            <a:spLocks noChangeShapeType="1"/>
          </p:cNvSpPr>
          <p:nvPr>
            <p:custDataLst>
              <p:tags r:id="rId18"/>
            </p:custDataLst>
          </p:nvPr>
        </p:nvSpPr>
        <p:spPr bwMode="auto">
          <a:xfrm>
            <a:off x="7536688" y="2279651"/>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2" name="Line 20">
            <a:extLst>
              <a:ext uri="{FF2B5EF4-FFF2-40B4-BE49-F238E27FC236}">
                <a16:creationId xmlns:a16="http://schemas.microsoft.com/office/drawing/2014/main" id="{6E182DCB-D996-2A4F-B739-8B81B083D7D8}"/>
              </a:ext>
            </a:extLst>
          </p:cNvPr>
          <p:cNvSpPr>
            <a:spLocks noChangeShapeType="1"/>
          </p:cNvSpPr>
          <p:nvPr>
            <p:custDataLst>
              <p:tags r:id="rId19"/>
            </p:custDataLst>
          </p:nvPr>
        </p:nvSpPr>
        <p:spPr bwMode="auto">
          <a:xfrm>
            <a:off x="7231888" y="3270251"/>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3" name="Line 21">
            <a:extLst>
              <a:ext uri="{FF2B5EF4-FFF2-40B4-BE49-F238E27FC236}">
                <a16:creationId xmlns:a16="http://schemas.microsoft.com/office/drawing/2014/main" id="{D0B5A843-6087-B24A-85B2-817A13A85042}"/>
              </a:ext>
            </a:extLst>
          </p:cNvPr>
          <p:cNvSpPr>
            <a:spLocks noChangeShapeType="1"/>
          </p:cNvSpPr>
          <p:nvPr>
            <p:custDataLst>
              <p:tags r:id="rId20"/>
            </p:custDataLst>
          </p:nvPr>
        </p:nvSpPr>
        <p:spPr bwMode="auto">
          <a:xfrm>
            <a:off x="7384288" y="3270251"/>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 name="Rectangle 22">
            <a:extLst>
              <a:ext uri="{FF2B5EF4-FFF2-40B4-BE49-F238E27FC236}">
                <a16:creationId xmlns:a16="http://schemas.microsoft.com/office/drawing/2014/main" id="{396CB522-66FD-C049-BF58-EC1E34B8F79C}"/>
              </a:ext>
            </a:extLst>
          </p:cNvPr>
          <p:cNvSpPr>
            <a:spLocks noChangeArrowheads="1"/>
          </p:cNvSpPr>
          <p:nvPr>
            <p:custDataLst>
              <p:tags r:id="rId21"/>
            </p:custDataLst>
          </p:nvPr>
        </p:nvSpPr>
        <p:spPr bwMode="auto">
          <a:xfrm>
            <a:off x="7390639" y="2438402"/>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45" name="Rectangle 23">
            <a:extLst>
              <a:ext uri="{FF2B5EF4-FFF2-40B4-BE49-F238E27FC236}">
                <a16:creationId xmlns:a16="http://schemas.microsoft.com/office/drawing/2014/main" id="{1AC515DA-AC50-6E42-A477-DC37DAAF6E18}"/>
              </a:ext>
            </a:extLst>
          </p:cNvPr>
          <p:cNvSpPr>
            <a:spLocks noChangeArrowheads="1"/>
          </p:cNvSpPr>
          <p:nvPr>
            <p:custDataLst>
              <p:tags r:id="rId22"/>
            </p:custDataLst>
          </p:nvPr>
        </p:nvSpPr>
        <p:spPr bwMode="auto">
          <a:xfrm>
            <a:off x="7238239" y="3581402"/>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Tree>
    <p:extLst>
      <p:ext uri="{BB962C8B-B14F-4D97-AF65-F5344CB8AC3E}">
        <p14:creationId xmlns:p14="http://schemas.microsoft.com/office/powerpoint/2010/main" val="1143459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A0161C8C-75D1-4140-BAD2-87F3A738A9F8}"/>
              </a:ext>
            </a:extLst>
          </p:cNvPr>
          <p:cNvSpPr>
            <a:spLocks noGrp="1" noChangeArrowheads="1"/>
          </p:cNvSpPr>
          <p:nvPr>
            <p:ph type="title"/>
            <p:custDataLst>
              <p:tags r:id="rId1"/>
            </p:custDataLst>
          </p:nvPr>
        </p:nvSpPr>
        <p:spPr/>
        <p:txBody>
          <a:bodyPr/>
          <a:lstStyle/>
          <a:p>
            <a:r>
              <a:rPr lang="en-US" altLang="en-US"/>
              <a:t>Cache Fundamentals, cont.</a:t>
            </a:r>
          </a:p>
        </p:txBody>
      </p:sp>
      <p:sp>
        <p:nvSpPr>
          <p:cNvPr id="41987" name="Rectangle 3">
            <a:extLst>
              <a:ext uri="{FF2B5EF4-FFF2-40B4-BE49-F238E27FC236}">
                <a16:creationId xmlns:a16="http://schemas.microsoft.com/office/drawing/2014/main" id="{67FBEBFB-7B81-DC41-BCB9-84ECA1EA0230}"/>
              </a:ext>
            </a:extLst>
          </p:cNvPr>
          <p:cNvSpPr>
            <a:spLocks noGrp="1" noChangeArrowheads="1"/>
          </p:cNvSpPr>
          <p:nvPr>
            <p:ph type="body" idx="1"/>
            <p:custDataLst>
              <p:tags r:id="rId2"/>
            </p:custDataLst>
          </p:nvPr>
        </p:nvSpPr>
        <p:spPr>
          <a:xfrm>
            <a:off x="609601" y="1600201"/>
            <a:ext cx="6165089" cy="4525963"/>
          </a:xfrm>
        </p:spPr>
        <p:txBody>
          <a:bodyPr/>
          <a:lstStyle/>
          <a:p>
            <a:r>
              <a:rPr lang="en-US" altLang="en-US" i="1" dirty="0"/>
              <a:t>cache block size</a:t>
            </a:r>
            <a:r>
              <a:rPr lang="en-US" altLang="en-US" dirty="0"/>
              <a:t> or </a:t>
            </a:r>
            <a:r>
              <a:rPr lang="en-US" altLang="en-US" i="1" dirty="0"/>
              <a:t>cache line size </a:t>
            </a:r>
            <a:r>
              <a:rPr lang="en-US" altLang="en-US" dirty="0"/>
              <a:t>– the amount of data that gets transferred on a  cache miss.</a:t>
            </a:r>
          </a:p>
          <a:p>
            <a:r>
              <a:rPr lang="en-US" altLang="en-US" i="1" dirty="0"/>
              <a:t>instruction cache</a:t>
            </a:r>
            <a:r>
              <a:rPr lang="en-US" altLang="en-US" dirty="0"/>
              <a:t> – cache that only holds instructions.</a:t>
            </a:r>
          </a:p>
          <a:p>
            <a:r>
              <a:rPr lang="en-US" altLang="en-US" i="1" dirty="0"/>
              <a:t>data cache</a:t>
            </a:r>
            <a:r>
              <a:rPr lang="en-US" altLang="en-US" dirty="0"/>
              <a:t> – cache that only caches data.</a:t>
            </a:r>
          </a:p>
          <a:p>
            <a:r>
              <a:rPr lang="en-US" altLang="en-US" b="1" i="1" dirty="0">
                <a:solidFill>
                  <a:srgbClr val="7030A0"/>
                </a:solidFill>
              </a:rPr>
              <a:t>unified cache </a:t>
            </a:r>
            <a:r>
              <a:rPr lang="en-US" altLang="en-US" dirty="0"/>
              <a:t>– cache that holds both.</a:t>
            </a:r>
          </a:p>
        </p:txBody>
      </p:sp>
      <p:sp>
        <p:nvSpPr>
          <p:cNvPr id="26" name="Rectangle 4">
            <a:extLst>
              <a:ext uri="{FF2B5EF4-FFF2-40B4-BE49-F238E27FC236}">
                <a16:creationId xmlns:a16="http://schemas.microsoft.com/office/drawing/2014/main" id="{66CBC7AC-FAE8-C64C-950E-7283BE51898E}"/>
              </a:ext>
            </a:extLst>
          </p:cNvPr>
          <p:cNvSpPr>
            <a:spLocks noChangeArrowheads="1"/>
          </p:cNvSpPr>
          <p:nvPr>
            <p:custDataLst>
              <p:tags r:id="rId3"/>
            </p:custDataLst>
          </p:nvPr>
        </p:nvSpPr>
        <p:spPr bwMode="auto">
          <a:xfrm>
            <a:off x="7924039" y="1600202"/>
            <a:ext cx="596900" cy="368300"/>
          </a:xfrm>
          <a:prstGeom prst="rect">
            <a:avLst/>
          </a:prstGeom>
          <a:solidFill>
            <a:schemeClr val="bg2"/>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dirty="0" err="1">
                <a:solidFill>
                  <a:srgbClr val="1F497D"/>
                </a:solidFill>
              </a:rPr>
              <a:t>cpu</a:t>
            </a:r>
            <a:endParaRPr lang="en-US" altLang="en-US" sz="1600" dirty="0">
              <a:solidFill>
                <a:srgbClr val="1F497D"/>
              </a:solidFill>
            </a:endParaRPr>
          </a:p>
        </p:txBody>
      </p:sp>
      <p:sp>
        <p:nvSpPr>
          <p:cNvPr id="27" name="Rectangle 5">
            <a:extLst>
              <a:ext uri="{FF2B5EF4-FFF2-40B4-BE49-F238E27FC236}">
                <a16:creationId xmlns:a16="http://schemas.microsoft.com/office/drawing/2014/main" id="{3A48071E-77B6-A344-9F96-DAE19A57B852}"/>
              </a:ext>
            </a:extLst>
          </p:cNvPr>
          <p:cNvSpPr>
            <a:spLocks noChangeArrowheads="1"/>
          </p:cNvSpPr>
          <p:nvPr>
            <p:custDataLst>
              <p:tags r:id="rId4"/>
            </p:custDataLst>
          </p:nvPr>
        </p:nvSpPr>
        <p:spPr bwMode="auto">
          <a:xfrm>
            <a:off x="7238239" y="2286002"/>
            <a:ext cx="1892300" cy="596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lowest-level</a:t>
            </a:r>
          </a:p>
          <a:p>
            <a:pPr algn="ctr" defTabSz="609585">
              <a:spcBef>
                <a:spcPct val="0"/>
              </a:spcBef>
              <a:buClrTx/>
              <a:buSzTx/>
              <a:buNone/>
            </a:pPr>
            <a:r>
              <a:rPr lang="en-US" altLang="en-US" sz="1600">
                <a:solidFill>
                  <a:srgbClr val="1F497D"/>
                </a:solidFill>
              </a:rPr>
              <a:t>cache</a:t>
            </a:r>
          </a:p>
        </p:txBody>
      </p:sp>
      <p:sp>
        <p:nvSpPr>
          <p:cNvPr id="28" name="Rectangle 6">
            <a:extLst>
              <a:ext uri="{FF2B5EF4-FFF2-40B4-BE49-F238E27FC236}">
                <a16:creationId xmlns:a16="http://schemas.microsoft.com/office/drawing/2014/main" id="{2A0D11B3-022B-4047-BDA3-C5647C3D9785}"/>
              </a:ext>
            </a:extLst>
          </p:cNvPr>
          <p:cNvSpPr>
            <a:spLocks noChangeArrowheads="1"/>
          </p:cNvSpPr>
          <p:nvPr>
            <p:custDataLst>
              <p:tags r:id="rId5"/>
            </p:custDataLst>
          </p:nvPr>
        </p:nvSpPr>
        <p:spPr bwMode="auto">
          <a:xfrm>
            <a:off x="7085839" y="3276602"/>
            <a:ext cx="2425700" cy="901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next-level</a:t>
            </a:r>
          </a:p>
          <a:p>
            <a:pPr algn="ctr" defTabSz="609585">
              <a:spcBef>
                <a:spcPct val="0"/>
              </a:spcBef>
              <a:buClrTx/>
              <a:buSzTx/>
              <a:buNone/>
            </a:pPr>
            <a:r>
              <a:rPr lang="en-US" altLang="en-US" sz="1600">
                <a:solidFill>
                  <a:srgbClr val="1F497D"/>
                </a:solidFill>
              </a:rPr>
              <a:t>memory/cache</a:t>
            </a:r>
          </a:p>
        </p:txBody>
      </p:sp>
      <p:sp>
        <p:nvSpPr>
          <p:cNvPr id="29" name="Line 7">
            <a:extLst>
              <a:ext uri="{FF2B5EF4-FFF2-40B4-BE49-F238E27FC236}">
                <a16:creationId xmlns:a16="http://schemas.microsoft.com/office/drawing/2014/main" id="{0AF3F104-C5FC-5F48-9195-08C80D002119}"/>
              </a:ext>
            </a:extLst>
          </p:cNvPr>
          <p:cNvSpPr>
            <a:spLocks noChangeShapeType="1"/>
          </p:cNvSpPr>
          <p:nvPr>
            <p:custDataLst>
              <p:tags r:id="rId6"/>
            </p:custDataLst>
          </p:nvPr>
        </p:nvSpPr>
        <p:spPr bwMode="auto">
          <a:xfrm>
            <a:off x="8222488" y="1974851"/>
            <a:ext cx="0" cy="304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0" name="Line 8">
            <a:extLst>
              <a:ext uri="{FF2B5EF4-FFF2-40B4-BE49-F238E27FC236}">
                <a16:creationId xmlns:a16="http://schemas.microsoft.com/office/drawing/2014/main" id="{B6CF8752-6D60-4749-937D-D9A3E13FB5DC}"/>
              </a:ext>
            </a:extLst>
          </p:cNvPr>
          <p:cNvSpPr>
            <a:spLocks noChangeShapeType="1"/>
          </p:cNvSpPr>
          <p:nvPr>
            <p:custDataLst>
              <p:tags r:id="rId7"/>
            </p:custDataLst>
          </p:nvPr>
        </p:nvSpPr>
        <p:spPr bwMode="auto">
          <a:xfrm>
            <a:off x="8222488" y="2889251"/>
            <a:ext cx="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1" name="Line 9">
            <a:extLst>
              <a:ext uri="{FF2B5EF4-FFF2-40B4-BE49-F238E27FC236}">
                <a16:creationId xmlns:a16="http://schemas.microsoft.com/office/drawing/2014/main" id="{9BBF6B9D-BD76-404F-A4EA-7D26B5061C4F}"/>
              </a:ext>
            </a:extLst>
          </p:cNvPr>
          <p:cNvSpPr>
            <a:spLocks noChangeShapeType="1"/>
          </p:cNvSpPr>
          <p:nvPr>
            <p:custDataLst>
              <p:tags r:id="rId8"/>
            </p:custDataLst>
          </p:nvPr>
        </p:nvSpPr>
        <p:spPr bwMode="auto">
          <a:xfrm>
            <a:off x="7231888" y="24320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2" name="Line 10">
            <a:extLst>
              <a:ext uri="{FF2B5EF4-FFF2-40B4-BE49-F238E27FC236}">
                <a16:creationId xmlns:a16="http://schemas.microsoft.com/office/drawing/2014/main" id="{4D941036-CF34-2A46-BCA7-67AD72643421}"/>
              </a:ext>
            </a:extLst>
          </p:cNvPr>
          <p:cNvSpPr>
            <a:spLocks noChangeShapeType="1"/>
          </p:cNvSpPr>
          <p:nvPr>
            <p:custDataLst>
              <p:tags r:id="rId9"/>
            </p:custDataLst>
          </p:nvPr>
        </p:nvSpPr>
        <p:spPr bwMode="auto">
          <a:xfrm>
            <a:off x="7231888" y="25844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3" name="Line 11">
            <a:extLst>
              <a:ext uri="{FF2B5EF4-FFF2-40B4-BE49-F238E27FC236}">
                <a16:creationId xmlns:a16="http://schemas.microsoft.com/office/drawing/2014/main" id="{F3E40CD7-50AF-9E46-890D-3BDE481049DB}"/>
              </a:ext>
            </a:extLst>
          </p:cNvPr>
          <p:cNvSpPr>
            <a:spLocks noChangeShapeType="1"/>
          </p:cNvSpPr>
          <p:nvPr>
            <p:custDataLst>
              <p:tags r:id="rId10"/>
            </p:custDataLst>
          </p:nvPr>
        </p:nvSpPr>
        <p:spPr bwMode="auto">
          <a:xfrm>
            <a:off x="7460488" y="28892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4" name="Line 12">
            <a:extLst>
              <a:ext uri="{FF2B5EF4-FFF2-40B4-BE49-F238E27FC236}">
                <a16:creationId xmlns:a16="http://schemas.microsoft.com/office/drawing/2014/main" id="{E6196FC5-9022-E245-8731-1FB1FB4500C3}"/>
              </a:ext>
            </a:extLst>
          </p:cNvPr>
          <p:cNvSpPr>
            <a:spLocks noChangeShapeType="1"/>
          </p:cNvSpPr>
          <p:nvPr>
            <p:custDataLst>
              <p:tags r:id="rId11"/>
            </p:custDataLst>
          </p:nvPr>
        </p:nvSpPr>
        <p:spPr bwMode="auto">
          <a:xfrm>
            <a:off x="7231888" y="27368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5" name="Line 13">
            <a:extLst>
              <a:ext uri="{FF2B5EF4-FFF2-40B4-BE49-F238E27FC236}">
                <a16:creationId xmlns:a16="http://schemas.microsoft.com/office/drawing/2014/main" id="{35E474A8-C36C-1144-86F8-5A2BE12B565E}"/>
              </a:ext>
            </a:extLst>
          </p:cNvPr>
          <p:cNvSpPr>
            <a:spLocks noChangeShapeType="1"/>
          </p:cNvSpPr>
          <p:nvPr>
            <p:custDataLst>
              <p:tags r:id="rId12"/>
            </p:custDataLst>
          </p:nvPr>
        </p:nvSpPr>
        <p:spPr bwMode="auto">
          <a:xfrm>
            <a:off x="7079488" y="34226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6" name="Line 14">
            <a:extLst>
              <a:ext uri="{FF2B5EF4-FFF2-40B4-BE49-F238E27FC236}">
                <a16:creationId xmlns:a16="http://schemas.microsoft.com/office/drawing/2014/main" id="{35582B7D-17BB-1C4A-989D-DEE128EDB165}"/>
              </a:ext>
            </a:extLst>
          </p:cNvPr>
          <p:cNvSpPr>
            <a:spLocks noChangeShapeType="1"/>
          </p:cNvSpPr>
          <p:nvPr>
            <p:custDataLst>
              <p:tags r:id="rId13"/>
            </p:custDataLst>
          </p:nvPr>
        </p:nvSpPr>
        <p:spPr bwMode="auto">
          <a:xfrm>
            <a:off x="7079488" y="35750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7" name="Line 15">
            <a:extLst>
              <a:ext uri="{FF2B5EF4-FFF2-40B4-BE49-F238E27FC236}">
                <a16:creationId xmlns:a16="http://schemas.microsoft.com/office/drawing/2014/main" id="{786A51C7-80E5-9B46-822C-D1D6E4910E5F}"/>
              </a:ext>
            </a:extLst>
          </p:cNvPr>
          <p:cNvSpPr>
            <a:spLocks noChangeShapeType="1"/>
          </p:cNvSpPr>
          <p:nvPr>
            <p:custDataLst>
              <p:tags r:id="rId14"/>
            </p:custDataLst>
          </p:nvPr>
        </p:nvSpPr>
        <p:spPr bwMode="auto">
          <a:xfrm>
            <a:off x="7079488" y="37274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8" name="Line 16">
            <a:extLst>
              <a:ext uri="{FF2B5EF4-FFF2-40B4-BE49-F238E27FC236}">
                <a16:creationId xmlns:a16="http://schemas.microsoft.com/office/drawing/2014/main" id="{C255AA25-96B6-684A-A581-9D530C38A2D0}"/>
              </a:ext>
            </a:extLst>
          </p:cNvPr>
          <p:cNvSpPr>
            <a:spLocks noChangeShapeType="1"/>
          </p:cNvSpPr>
          <p:nvPr>
            <p:custDataLst>
              <p:tags r:id="rId15"/>
            </p:custDataLst>
          </p:nvPr>
        </p:nvSpPr>
        <p:spPr bwMode="auto">
          <a:xfrm>
            <a:off x="7079488" y="38798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9" name="Line 17">
            <a:extLst>
              <a:ext uri="{FF2B5EF4-FFF2-40B4-BE49-F238E27FC236}">
                <a16:creationId xmlns:a16="http://schemas.microsoft.com/office/drawing/2014/main" id="{CB9D33BF-89C6-FB47-BC75-59EF0B7748EA}"/>
              </a:ext>
            </a:extLst>
          </p:cNvPr>
          <p:cNvSpPr>
            <a:spLocks noChangeShapeType="1"/>
          </p:cNvSpPr>
          <p:nvPr>
            <p:custDataLst>
              <p:tags r:id="rId16"/>
            </p:custDataLst>
          </p:nvPr>
        </p:nvSpPr>
        <p:spPr bwMode="auto">
          <a:xfrm>
            <a:off x="7079488" y="4032251"/>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0" name="Line 18">
            <a:extLst>
              <a:ext uri="{FF2B5EF4-FFF2-40B4-BE49-F238E27FC236}">
                <a16:creationId xmlns:a16="http://schemas.microsoft.com/office/drawing/2014/main" id="{DA972AD8-9B7B-0C49-A9BA-99E8816A10F6}"/>
              </a:ext>
            </a:extLst>
          </p:cNvPr>
          <p:cNvSpPr>
            <a:spLocks noChangeShapeType="1"/>
          </p:cNvSpPr>
          <p:nvPr>
            <p:custDataLst>
              <p:tags r:id="rId17"/>
            </p:custDataLst>
          </p:nvPr>
        </p:nvSpPr>
        <p:spPr bwMode="auto">
          <a:xfrm>
            <a:off x="7384288" y="2279651"/>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1" name="Line 19">
            <a:extLst>
              <a:ext uri="{FF2B5EF4-FFF2-40B4-BE49-F238E27FC236}">
                <a16:creationId xmlns:a16="http://schemas.microsoft.com/office/drawing/2014/main" id="{8E6C0E91-A926-1C4E-AAF6-B541F6EE5097}"/>
              </a:ext>
            </a:extLst>
          </p:cNvPr>
          <p:cNvSpPr>
            <a:spLocks noChangeShapeType="1"/>
          </p:cNvSpPr>
          <p:nvPr>
            <p:custDataLst>
              <p:tags r:id="rId18"/>
            </p:custDataLst>
          </p:nvPr>
        </p:nvSpPr>
        <p:spPr bwMode="auto">
          <a:xfrm>
            <a:off x="7536688" y="2279651"/>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2" name="Line 20">
            <a:extLst>
              <a:ext uri="{FF2B5EF4-FFF2-40B4-BE49-F238E27FC236}">
                <a16:creationId xmlns:a16="http://schemas.microsoft.com/office/drawing/2014/main" id="{15789249-795C-1645-8246-926066C6A2C7}"/>
              </a:ext>
            </a:extLst>
          </p:cNvPr>
          <p:cNvSpPr>
            <a:spLocks noChangeShapeType="1"/>
          </p:cNvSpPr>
          <p:nvPr>
            <p:custDataLst>
              <p:tags r:id="rId19"/>
            </p:custDataLst>
          </p:nvPr>
        </p:nvSpPr>
        <p:spPr bwMode="auto">
          <a:xfrm>
            <a:off x="7231888" y="3270251"/>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3" name="Line 21">
            <a:extLst>
              <a:ext uri="{FF2B5EF4-FFF2-40B4-BE49-F238E27FC236}">
                <a16:creationId xmlns:a16="http://schemas.microsoft.com/office/drawing/2014/main" id="{1B542B7D-020F-0D44-A644-76EAC369EFC5}"/>
              </a:ext>
            </a:extLst>
          </p:cNvPr>
          <p:cNvSpPr>
            <a:spLocks noChangeShapeType="1"/>
          </p:cNvSpPr>
          <p:nvPr>
            <p:custDataLst>
              <p:tags r:id="rId20"/>
            </p:custDataLst>
          </p:nvPr>
        </p:nvSpPr>
        <p:spPr bwMode="auto">
          <a:xfrm>
            <a:off x="7384288" y="3270251"/>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 name="Rectangle 22">
            <a:extLst>
              <a:ext uri="{FF2B5EF4-FFF2-40B4-BE49-F238E27FC236}">
                <a16:creationId xmlns:a16="http://schemas.microsoft.com/office/drawing/2014/main" id="{BF328A3A-06C9-0246-AF67-17A3F9B31BFC}"/>
              </a:ext>
            </a:extLst>
          </p:cNvPr>
          <p:cNvSpPr>
            <a:spLocks noChangeArrowheads="1"/>
          </p:cNvSpPr>
          <p:nvPr>
            <p:custDataLst>
              <p:tags r:id="rId21"/>
            </p:custDataLst>
          </p:nvPr>
        </p:nvSpPr>
        <p:spPr bwMode="auto">
          <a:xfrm>
            <a:off x="7390639" y="2438402"/>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45" name="Rectangle 23">
            <a:extLst>
              <a:ext uri="{FF2B5EF4-FFF2-40B4-BE49-F238E27FC236}">
                <a16:creationId xmlns:a16="http://schemas.microsoft.com/office/drawing/2014/main" id="{B1A82AB1-DF97-E846-AF7A-C744F2EF1E6F}"/>
              </a:ext>
            </a:extLst>
          </p:cNvPr>
          <p:cNvSpPr>
            <a:spLocks noChangeArrowheads="1"/>
          </p:cNvSpPr>
          <p:nvPr>
            <p:custDataLst>
              <p:tags r:id="rId22"/>
            </p:custDataLst>
          </p:nvPr>
        </p:nvSpPr>
        <p:spPr bwMode="auto">
          <a:xfrm>
            <a:off x="7238239" y="3581402"/>
            <a:ext cx="139700" cy="139700"/>
          </a:xfrm>
          <a:prstGeom prst="rect">
            <a:avLst/>
          </a:prstGeom>
          <a:solidFill>
            <a:schemeClr val="bg2"/>
          </a:solidFill>
          <a:ln w="12700">
            <a:no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Tree>
    <p:extLst>
      <p:ext uri="{BB962C8B-B14F-4D97-AF65-F5344CB8AC3E}">
        <p14:creationId xmlns:p14="http://schemas.microsoft.com/office/powerpoint/2010/main" val="191373652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F41FEF0-6817-E149-990B-1E2887C0B17E}"/>
              </a:ext>
            </a:extLst>
          </p:cNvPr>
          <p:cNvSpPr>
            <a:spLocks noGrp="1" noChangeArrowheads="1"/>
          </p:cNvSpPr>
          <p:nvPr>
            <p:ph type="title"/>
            <p:custDataLst>
              <p:tags r:id="rId1"/>
            </p:custDataLst>
          </p:nvPr>
        </p:nvSpPr>
        <p:spPr/>
        <p:txBody>
          <a:bodyPr/>
          <a:lstStyle/>
          <a:p>
            <a:r>
              <a:rPr lang="en-US" altLang="en-US"/>
              <a:t>Cacheing Issues</a:t>
            </a:r>
          </a:p>
        </p:txBody>
      </p:sp>
      <p:sp>
        <p:nvSpPr>
          <p:cNvPr id="44035" name="Rectangle 3">
            <a:extLst>
              <a:ext uri="{FF2B5EF4-FFF2-40B4-BE49-F238E27FC236}">
                <a16:creationId xmlns:a16="http://schemas.microsoft.com/office/drawing/2014/main" id="{77C954FD-0F9F-CC42-A6F8-3ED14AC57C9B}"/>
              </a:ext>
            </a:extLst>
          </p:cNvPr>
          <p:cNvSpPr>
            <a:spLocks noGrp="1" noChangeArrowheads="1"/>
          </p:cNvSpPr>
          <p:nvPr>
            <p:ph type="body" idx="1"/>
            <p:custDataLst>
              <p:tags r:id="rId2"/>
            </p:custDataLst>
          </p:nvPr>
        </p:nvSpPr>
        <p:spPr/>
        <p:txBody>
          <a:bodyPr/>
          <a:lstStyle/>
          <a:p>
            <a:r>
              <a:rPr lang="en-US" altLang="en-US" dirty="0"/>
              <a:t>On a memory access -</a:t>
            </a:r>
          </a:p>
          <a:p>
            <a:pPr lvl="1"/>
            <a:r>
              <a:rPr lang="en-US" altLang="en-US" dirty="0"/>
              <a:t>How do I know if this is a hit or miss?</a:t>
            </a:r>
          </a:p>
          <a:p>
            <a:endParaRPr lang="en-US" altLang="en-US" dirty="0"/>
          </a:p>
          <a:p>
            <a:r>
              <a:rPr lang="en-US" altLang="en-US" dirty="0"/>
              <a:t>On a cache miss -</a:t>
            </a:r>
          </a:p>
          <a:p>
            <a:pPr lvl="1"/>
            <a:r>
              <a:rPr lang="en-US" altLang="en-US" dirty="0"/>
              <a:t>where to put the new data?</a:t>
            </a:r>
          </a:p>
          <a:p>
            <a:pPr lvl="1"/>
            <a:r>
              <a:rPr lang="en-US" altLang="en-US" dirty="0"/>
              <a:t>what data to throw out?</a:t>
            </a:r>
          </a:p>
          <a:p>
            <a:pPr lvl="1"/>
            <a:r>
              <a:rPr lang="en-US" altLang="en-US" dirty="0"/>
              <a:t>how to remember what data this is?</a:t>
            </a:r>
          </a:p>
        </p:txBody>
      </p:sp>
      <p:sp>
        <p:nvSpPr>
          <p:cNvPr id="44036" name="Rectangle 4">
            <a:extLst>
              <a:ext uri="{FF2B5EF4-FFF2-40B4-BE49-F238E27FC236}">
                <a16:creationId xmlns:a16="http://schemas.microsoft.com/office/drawing/2014/main" id="{21E3F4CB-E139-5E4D-8FD2-82789BC802D2}"/>
              </a:ext>
            </a:extLst>
          </p:cNvPr>
          <p:cNvSpPr>
            <a:spLocks noChangeArrowheads="1"/>
          </p:cNvSpPr>
          <p:nvPr>
            <p:custDataLst>
              <p:tags r:id="rId3"/>
            </p:custDataLst>
          </p:nvPr>
        </p:nvSpPr>
        <p:spPr bwMode="auto">
          <a:xfrm>
            <a:off x="8616951" y="920751"/>
            <a:ext cx="596900" cy="368300"/>
          </a:xfrm>
          <a:prstGeom prst="rect">
            <a:avLst/>
          </a:prstGeom>
          <a:solidFill>
            <a:schemeClr val="bg2"/>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cpu</a:t>
            </a:r>
          </a:p>
        </p:txBody>
      </p:sp>
      <p:sp>
        <p:nvSpPr>
          <p:cNvPr id="44037" name="Rectangle 5">
            <a:extLst>
              <a:ext uri="{FF2B5EF4-FFF2-40B4-BE49-F238E27FC236}">
                <a16:creationId xmlns:a16="http://schemas.microsoft.com/office/drawing/2014/main" id="{0FEF7541-FB7E-B24B-B74A-6FAE899DBFF8}"/>
              </a:ext>
            </a:extLst>
          </p:cNvPr>
          <p:cNvSpPr>
            <a:spLocks noChangeArrowheads="1"/>
          </p:cNvSpPr>
          <p:nvPr>
            <p:custDataLst>
              <p:tags r:id="rId4"/>
            </p:custDataLst>
          </p:nvPr>
        </p:nvSpPr>
        <p:spPr bwMode="auto">
          <a:xfrm>
            <a:off x="7931151" y="1606551"/>
            <a:ext cx="1892300" cy="596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lowest-level</a:t>
            </a:r>
          </a:p>
          <a:p>
            <a:pPr algn="ctr" defTabSz="609585">
              <a:spcBef>
                <a:spcPct val="0"/>
              </a:spcBef>
              <a:buClrTx/>
              <a:buSzTx/>
              <a:buNone/>
            </a:pPr>
            <a:r>
              <a:rPr lang="en-US" altLang="en-US" sz="1600">
                <a:solidFill>
                  <a:srgbClr val="1F497D"/>
                </a:solidFill>
              </a:rPr>
              <a:t>cache</a:t>
            </a:r>
          </a:p>
        </p:txBody>
      </p:sp>
      <p:sp>
        <p:nvSpPr>
          <p:cNvPr id="44038" name="Rectangle 6">
            <a:extLst>
              <a:ext uri="{FF2B5EF4-FFF2-40B4-BE49-F238E27FC236}">
                <a16:creationId xmlns:a16="http://schemas.microsoft.com/office/drawing/2014/main" id="{B3EBA741-2438-2A49-857A-A08C18C8E192}"/>
              </a:ext>
            </a:extLst>
          </p:cNvPr>
          <p:cNvSpPr>
            <a:spLocks noChangeArrowheads="1"/>
          </p:cNvSpPr>
          <p:nvPr>
            <p:custDataLst>
              <p:tags r:id="rId5"/>
            </p:custDataLst>
          </p:nvPr>
        </p:nvSpPr>
        <p:spPr bwMode="auto">
          <a:xfrm>
            <a:off x="7778751" y="2597151"/>
            <a:ext cx="2425700" cy="901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next-level</a:t>
            </a:r>
          </a:p>
          <a:p>
            <a:pPr algn="ctr" defTabSz="609585">
              <a:spcBef>
                <a:spcPct val="0"/>
              </a:spcBef>
              <a:buClrTx/>
              <a:buSzTx/>
              <a:buNone/>
            </a:pPr>
            <a:r>
              <a:rPr lang="en-US" altLang="en-US" sz="1600">
                <a:solidFill>
                  <a:srgbClr val="1F497D"/>
                </a:solidFill>
              </a:rPr>
              <a:t>memory/cache</a:t>
            </a:r>
          </a:p>
        </p:txBody>
      </p:sp>
      <p:sp>
        <p:nvSpPr>
          <p:cNvPr id="44039" name="Line 7">
            <a:extLst>
              <a:ext uri="{FF2B5EF4-FFF2-40B4-BE49-F238E27FC236}">
                <a16:creationId xmlns:a16="http://schemas.microsoft.com/office/drawing/2014/main" id="{C106281B-B969-234C-942B-A5C14BF0A8BC}"/>
              </a:ext>
            </a:extLst>
          </p:cNvPr>
          <p:cNvSpPr>
            <a:spLocks noChangeShapeType="1"/>
          </p:cNvSpPr>
          <p:nvPr>
            <p:custDataLst>
              <p:tags r:id="rId6"/>
            </p:custDataLst>
          </p:nvPr>
        </p:nvSpPr>
        <p:spPr bwMode="auto">
          <a:xfrm>
            <a:off x="8915400" y="1295400"/>
            <a:ext cx="0" cy="304800"/>
          </a:xfrm>
          <a:prstGeom prst="line">
            <a:avLst/>
          </a:prstGeom>
          <a:noFill/>
          <a:ln w="127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040" name="Line 8">
            <a:extLst>
              <a:ext uri="{FF2B5EF4-FFF2-40B4-BE49-F238E27FC236}">
                <a16:creationId xmlns:a16="http://schemas.microsoft.com/office/drawing/2014/main" id="{2F1D2DDB-8386-054B-A0F9-E2718C58CAF3}"/>
              </a:ext>
            </a:extLst>
          </p:cNvPr>
          <p:cNvSpPr>
            <a:spLocks noChangeShapeType="1"/>
          </p:cNvSpPr>
          <p:nvPr>
            <p:custDataLst>
              <p:tags r:id="rId7"/>
            </p:custDataLst>
          </p:nvPr>
        </p:nvSpPr>
        <p:spPr bwMode="auto">
          <a:xfrm>
            <a:off x="9067800" y="1295400"/>
            <a:ext cx="0" cy="129540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041" name="Line 9">
            <a:extLst>
              <a:ext uri="{FF2B5EF4-FFF2-40B4-BE49-F238E27FC236}">
                <a16:creationId xmlns:a16="http://schemas.microsoft.com/office/drawing/2014/main" id="{BB110CB6-7423-BC4C-90E2-672D7138C4EA}"/>
              </a:ext>
            </a:extLst>
          </p:cNvPr>
          <p:cNvSpPr>
            <a:spLocks noChangeShapeType="1"/>
          </p:cNvSpPr>
          <p:nvPr>
            <p:custDataLst>
              <p:tags r:id="rId8"/>
            </p:custDataLst>
          </p:nvPr>
        </p:nvSpPr>
        <p:spPr bwMode="auto">
          <a:xfrm>
            <a:off x="7924800" y="17526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042" name="Line 10">
            <a:extLst>
              <a:ext uri="{FF2B5EF4-FFF2-40B4-BE49-F238E27FC236}">
                <a16:creationId xmlns:a16="http://schemas.microsoft.com/office/drawing/2014/main" id="{4A77C23C-72FA-F242-B818-6EB8944FBE1F}"/>
              </a:ext>
            </a:extLst>
          </p:cNvPr>
          <p:cNvSpPr>
            <a:spLocks noChangeShapeType="1"/>
          </p:cNvSpPr>
          <p:nvPr>
            <p:custDataLst>
              <p:tags r:id="rId9"/>
            </p:custDataLst>
          </p:nvPr>
        </p:nvSpPr>
        <p:spPr bwMode="auto">
          <a:xfrm>
            <a:off x="7924800" y="19050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043" name="Line 11">
            <a:extLst>
              <a:ext uri="{FF2B5EF4-FFF2-40B4-BE49-F238E27FC236}">
                <a16:creationId xmlns:a16="http://schemas.microsoft.com/office/drawing/2014/main" id="{14AD40FE-5CFE-7C49-A05E-F142FCE32917}"/>
              </a:ext>
            </a:extLst>
          </p:cNvPr>
          <p:cNvSpPr>
            <a:spLocks noChangeShapeType="1"/>
          </p:cNvSpPr>
          <p:nvPr>
            <p:custDataLst>
              <p:tags r:id="rId10"/>
            </p:custDataLst>
          </p:nvPr>
        </p:nvSpPr>
        <p:spPr bwMode="auto">
          <a:xfrm>
            <a:off x="8153400" y="22098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044" name="Line 12">
            <a:extLst>
              <a:ext uri="{FF2B5EF4-FFF2-40B4-BE49-F238E27FC236}">
                <a16:creationId xmlns:a16="http://schemas.microsoft.com/office/drawing/2014/main" id="{AAAE633E-7EB5-C44F-9ED4-5B95066570EA}"/>
              </a:ext>
            </a:extLst>
          </p:cNvPr>
          <p:cNvSpPr>
            <a:spLocks noChangeShapeType="1"/>
          </p:cNvSpPr>
          <p:nvPr>
            <p:custDataLst>
              <p:tags r:id="rId11"/>
            </p:custDataLst>
          </p:nvPr>
        </p:nvSpPr>
        <p:spPr bwMode="auto">
          <a:xfrm>
            <a:off x="7924800" y="20574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045" name="Line 13">
            <a:extLst>
              <a:ext uri="{FF2B5EF4-FFF2-40B4-BE49-F238E27FC236}">
                <a16:creationId xmlns:a16="http://schemas.microsoft.com/office/drawing/2014/main" id="{E801E5AC-D836-6647-8681-3A4A4A0849E4}"/>
              </a:ext>
            </a:extLst>
          </p:cNvPr>
          <p:cNvSpPr>
            <a:spLocks noChangeShapeType="1"/>
          </p:cNvSpPr>
          <p:nvPr>
            <p:custDataLst>
              <p:tags r:id="rId12"/>
            </p:custDataLst>
          </p:nvPr>
        </p:nvSpPr>
        <p:spPr bwMode="auto">
          <a:xfrm>
            <a:off x="7772400" y="27432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046" name="Line 14">
            <a:extLst>
              <a:ext uri="{FF2B5EF4-FFF2-40B4-BE49-F238E27FC236}">
                <a16:creationId xmlns:a16="http://schemas.microsoft.com/office/drawing/2014/main" id="{E7CF7204-9271-504E-864F-ADFB6B614A4C}"/>
              </a:ext>
            </a:extLst>
          </p:cNvPr>
          <p:cNvSpPr>
            <a:spLocks noChangeShapeType="1"/>
          </p:cNvSpPr>
          <p:nvPr>
            <p:custDataLst>
              <p:tags r:id="rId13"/>
            </p:custDataLst>
          </p:nvPr>
        </p:nvSpPr>
        <p:spPr bwMode="auto">
          <a:xfrm>
            <a:off x="7772400" y="28956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047" name="Line 15">
            <a:extLst>
              <a:ext uri="{FF2B5EF4-FFF2-40B4-BE49-F238E27FC236}">
                <a16:creationId xmlns:a16="http://schemas.microsoft.com/office/drawing/2014/main" id="{41495DA5-3325-6541-8AF0-FA3121AB66B0}"/>
              </a:ext>
            </a:extLst>
          </p:cNvPr>
          <p:cNvSpPr>
            <a:spLocks noChangeShapeType="1"/>
          </p:cNvSpPr>
          <p:nvPr>
            <p:custDataLst>
              <p:tags r:id="rId14"/>
            </p:custDataLst>
          </p:nvPr>
        </p:nvSpPr>
        <p:spPr bwMode="auto">
          <a:xfrm>
            <a:off x="7772400" y="30480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048" name="Line 16">
            <a:extLst>
              <a:ext uri="{FF2B5EF4-FFF2-40B4-BE49-F238E27FC236}">
                <a16:creationId xmlns:a16="http://schemas.microsoft.com/office/drawing/2014/main" id="{1839E0D4-B280-AF4E-9340-4C1D0985A8D1}"/>
              </a:ext>
            </a:extLst>
          </p:cNvPr>
          <p:cNvSpPr>
            <a:spLocks noChangeShapeType="1"/>
          </p:cNvSpPr>
          <p:nvPr>
            <p:custDataLst>
              <p:tags r:id="rId15"/>
            </p:custDataLst>
          </p:nvPr>
        </p:nvSpPr>
        <p:spPr bwMode="auto">
          <a:xfrm>
            <a:off x="7772400" y="32004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049" name="Line 17">
            <a:extLst>
              <a:ext uri="{FF2B5EF4-FFF2-40B4-BE49-F238E27FC236}">
                <a16:creationId xmlns:a16="http://schemas.microsoft.com/office/drawing/2014/main" id="{24331FFD-1F9A-5843-AA4F-C1491E8DDEF8}"/>
              </a:ext>
            </a:extLst>
          </p:cNvPr>
          <p:cNvSpPr>
            <a:spLocks noChangeShapeType="1"/>
          </p:cNvSpPr>
          <p:nvPr>
            <p:custDataLst>
              <p:tags r:id="rId16"/>
            </p:custDataLst>
          </p:nvPr>
        </p:nvSpPr>
        <p:spPr bwMode="auto">
          <a:xfrm>
            <a:off x="7772400" y="3352800"/>
            <a:ext cx="381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050" name="Line 18">
            <a:extLst>
              <a:ext uri="{FF2B5EF4-FFF2-40B4-BE49-F238E27FC236}">
                <a16:creationId xmlns:a16="http://schemas.microsoft.com/office/drawing/2014/main" id="{80F6C685-A116-AB49-8687-41285DDDADD8}"/>
              </a:ext>
            </a:extLst>
          </p:cNvPr>
          <p:cNvSpPr>
            <a:spLocks noChangeShapeType="1"/>
          </p:cNvSpPr>
          <p:nvPr>
            <p:custDataLst>
              <p:tags r:id="rId17"/>
            </p:custDataLst>
          </p:nvPr>
        </p:nvSpPr>
        <p:spPr bwMode="auto">
          <a:xfrm>
            <a:off x="8077200" y="160020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051" name="Line 19">
            <a:extLst>
              <a:ext uri="{FF2B5EF4-FFF2-40B4-BE49-F238E27FC236}">
                <a16:creationId xmlns:a16="http://schemas.microsoft.com/office/drawing/2014/main" id="{DC5457E3-6E8A-7C44-844A-575B24DA7AC7}"/>
              </a:ext>
            </a:extLst>
          </p:cNvPr>
          <p:cNvSpPr>
            <a:spLocks noChangeShapeType="1"/>
          </p:cNvSpPr>
          <p:nvPr>
            <p:custDataLst>
              <p:tags r:id="rId18"/>
            </p:custDataLst>
          </p:nvPr>
        </p:nvSpPr>
        <p:spPr bwMode="auto">
          <a:xfrm>
            <a:off x="8229600" y="160020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052" name="Line 20">
            <a:extLst>
              <a:ext uri="{FF2B5EF4-FFF2-40B4-BE49-F238E27FC236}">
                <a16:creationId xmlns:a16="http://schemas.microsoft.com/office/drawing/2014/main" id="{C5ECDA90-0941-D14C-AE91-4B4FFBDCFC76}"/>
              </a:ext>
            </a:extLst>
          </p:cNvPr>
          <p:cNvSpPr>
            <a:spLocks noChangeShapeType="1"/>
          </p:cNvSpPr>
          <p:nvPr>
            <p:custDataLst>
              <p:tags r:id="rId19"/>
            </p:custDataLst>
          </p:nvPr>
        </p:nvSpPr>
        <p:spPr bwMode="auto">
          <a:xfrm>
            <a:off x="7924800" y="2590800"/>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053" name="Line 21">
            <a:extLst>
              <a:ext uri="{FF2B5EF4-FFF2-40B4-BE49-F238E27FC236}">
                <a16:creationId xmlns:a16="http://schemas.microsoft.com/office/drawing/2014/main" id="{E6DD2E2D-F9C0-4A49-A52B-FB0C70ACA7EB}"/>
              </a:ext>
            </a:extLst>
          </p:cNvPr>
          <p:cNvSpPr>
            <a:spLocks noChangeShapeType="1"/>
          </p:cNvSpPr>
          <p:nvPr>
            <p:custDataLst>
              <p:tags r:id="rId20"/>
            </p:custDataLst>
          </p:nvPr>
        </p:nvSpPr>
        <p:spPr bwMode="auto">
          <a:xfrm>
            <a:off x="8077200" y="2590800"/>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054" name="Rectangle 22">
            <a:extLst>
              <a:ext uri="{FF2B5EF4-FFF2-40B4-BE49-F238E27FC236}">
                <a16:creationId xmlns:a16="http://schemas.microsoft.com/office/drawing/2014/main" id="{608A76C7-B7CE-2E46-AE74-4A6F9D94837B}"/>
              </a:ext>
            </a:extLst>
          </p:cNvPr>
          <p:cNvSpPr>
            <a:spLocks noChangeArrowheads="1"/>
          </p:cNvSpPr>
          <p:nvPr>
            <p:custDataLst>
              <p:tags r:id="rId21"/>
            </p:custDataLst>
          </p:nvPr>
        </p:nvSpPr>
        <p:spPr bwMode="auto">
          <a:xfrm>
            <a:off x="8083551" y="1758951"/>
            <a:ext cx="139700" cy="139700"/>
          </a:xfrm>
          <a:prstGeom prst="rect">
            <a:avLst/>
          </a:prstGeom>
          <a:solidFill>
            <a:schemeClr val="accent1"/>
          </a:solidFill>
          <a:ln w="12700">
            <a:solidFill>
              <a:schemeClr val="tx1"/>
            </a:solid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44055" name="Rectangle 23">
            <a:extLst>
              <a:ext uri="{FF2B5EF4-FFF2-40B4-BE49-F238E27FC236}">
                <a16:creationId xmlns:a16="http://schemas.microsoft.com/office/drawing/2014/main" id="{3939E499-1BBE-CC4C-9B62-9E1FAD06C19B}"/>
              </a:ext>
            </a:extLst>
          </p:cNvPr>
          <p:cNvSpPr>
            <a:spLocks noChangeArrowheads="1"/>
          </p:cNvSpPr>
          <p:nvPr>
            <p:custDataLst>
              <p:tags r:id="rId22"/>
            </p:custDataLst>
          </p:nvPr>
        </p:nvSpPr>
        <p:spPr bwMode="auto">
          <a:xfrm>
            <a:off x="7931151" y="2901951"/>
            <a:ext cx="139700" cy="139700"/>
          </a:xfrm>
          <a:prstGeom prst="rect">
            <a:avLst/>
          </a:prstGeom>
          <a:solidFill>
            <a:schemeClr val="accent1"/>
          </a:solidFill>
          <a:ln w="12700">
            <a:solidFill>
              <a:schemeClr val="tx1"/>
            </a:solid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44056" name="Rectangle 24">
            <a:extLst>
              <a:ext uri="{FF2B5EF4-FFF2-40B4-BE49-F238E27FC236}">
                <a16:creationId xmlns:a16="http://schemas.microsoft.com/office/drawing/2014/main" id="{DE2CD5D7-2D9E-FD44-96EF-47592468B24A}"/>
              </a:ext>
            </a:extLst>
          </p:cNvPr>
          <p:cNvSpPr>
            <a:spLocks noChangeArrowheads="1"/>
          </p:cNvSpPr>
          <p:nvPr>
            <p:custDataLst>
              <p:tags r:id="rId23"/>
            </p:custDataLst>
          </p:nvPr>
        </p:nvSpPr>
        <p:spPr bwMode="auto">
          <a:xfrm>
            <a:off x="8139114" y="1295400"/>
            <a:ext cx="708528"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access</a:t>
            </a:r>
          </a:p>
        </p:txBody>
      </p:sp>
      <p:sp>
        <p:nvSpPr>
          <p:cNvPr id="44057" name="Rectangle 25">
            <a:extLst>
              <a:ext uri="{FF2B5EF4-FFF2-40B4-BE49-F238E27FC236}">
                <a16:creationId xmlns:a16="http://schemas.microsoft.com/office/drawing/2014/main" id="{795E526E-508C-2041-902A-0667CA447989}"/>
              </a:ext>
            </a:extLst>
          </p:cNvPr>
          <p:cNvSpPr>
            <a:spLocks noChangeArrowheads="1"/>
          </p:cNvSpPr>
          <p:nvPr>
            <p:custDataLst>
              <p:tags r:id="rId24"/>
            </p:custDataLst>
          </p:nvPr>
        </p:nvSpPr>
        <p:spPr bwMode="auto">
          <a:xfrm>
            <a:off x="9053513" y="2209800"/>
            <a:ext cx="561052"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miss</a:t>
            </a:r>
          </a:p>
        </p:txBody>
      </p:sp>
    </p:spTree>
    <p:extLst>
      <p:ext uri="{BB962C8B-B14F-4D97-AF65-F5344CB8AC3E}">
        <p14:creationId xmlns:p14="http://schemas.microsoft.com/office/powerpoint/2010/main" val="8130034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3E48-93B7-AB49-B0D9-FD2733299CB2}"/>
              </a:ext>
            </a:extLst>
          </p:cNvPr>
          <p:cNvSpPr>
            <a:spLocks noGrp="1"/>
          </p:cNvSpPr>
          <p:nvPr>
            <p:ph type="title"/>
          </p:nvPr>
        </p:nvSpPr>
        <p:spPr/>
        <p:txBody>
          <a:bodyPr/>
          <a:lstStyle/>
          <a:p>
            <a:r>
              <a:rPr lang="en-US" dirty="0"/>
              <a:t>Hardware implications on cache design</a:t>
            </a:r>
          </a:p>
        </p:txBody>
      </p:sp>
      <p:sp>
        <p:nvSpPr>
          <p:cNvPr id="3" name="Content Placeholder 2">
            <a:extLst>
              <a:ext uri="{FF2B5EF4-FFF2-40B4-BE49-F238E27FC236}">
                <a16:creationId xmlns:a16="http://schemas.microsoft.com/office/drawing/2014/main" id="{ED360547-BFBF-3647-9631-CCB3481E7959}"/>
              </a:ext>
            </a:extLst>
          </p:cNvPr>
          <p:cNvSpPr>
            <a:spLocks noGrp="1"/>
          </p:cNvSpPr>
          <p:nvPr>
            <p:ph idx="1"/>
          </p:nvPr>
        </p:nvSpPr>
        <p:spPr/>
        <p:txBody>
          <a:bodyPr/>
          <a:lstStyle/>
          <a:p>
            <a:r>
              <a:rPr lang="en-US" dirty="0"/>
              <a:t>Caches are basically </a:t>
            </a:r>
            <a:r>
              <a:rPr lang="en-US" i="1" dirty="0"/>
              <a:t>the</a:t>
            </a:r>
            <a:r>
              <a:rPr lang="en-US" dirty="0"/>
              <a:t> thing that make real workloads fast</a:t>
            </a:r>
          </a:p>
          <a:p>
            <a:r>
              <a:rPr lang="en-US" dirty="0"/>
              <a:t>The size of a cache is inversely proportional to its speed</a:t>
            </a:r>
          </a:p>
          <a:p>
            <a:pPr lvl="1"/>
            <a:r>
              <a:rPr lang="en-US" dirty="0"/>
              <a:t>Smaller caches are faster</a:t>
            </a:r>
          </a:p>
          <a:p>
            <a:r>
              <a:rPr lang="en-US" dirty="0"/>
              <a:t>And </a:t>
            </a:r>
            <a:r>
              <a:rPr lang="en-US" b="1" dirty="0">
                <a:solidFill>
                  <a:srgbClr val="7030A0"/>
                </a:solidFill>
              </a:rPr>
              <a:t>every bit counts</a:t>
            </a:r>
          </a:p>
          <a:p>
            <a:endParaRPr lang="en-US" b="1" dirty="0"/>
          </a:p>
          <a:p>
            <a:r>
              <a:rPr lang="en-US" dirty="0"/>
              <a:t>This is why caches use as few </a:t>
            </a:r>
            <a:r>
              <a:rPr lang="en-US" b="1" dirty="0"/>
              <a:t>bits</a:t>
            </a:r>
            <a:r>
              <a:rPr lang="en-US" dirty="0"/>
              <a:t> as possible to do their work</a:t>
            </a:r>
          </a:p>
          <a:p>
            <a:pPr lvl="1"/>
            <a:r>
              <a:rPr lang="en-US" dirty="0"/>
              <a:t>This makes caches tricky to walk through as a human</a:t>
            </a:r>
          </a:p>
        </p:txBody>
      </p:sp>
    </p:spTree>
    <p:extLst>
      <p:ext uri="{BB962C8B-B14F-4D97-AF65-F5344CB8AC3E}">
        <p14:creationId xmlns:p14="http://schemas.microsoft.com/office/powerpoint/2010/main" val="65376233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C779B5D2-242D-7F45-AE00-AFEF226A1EE1}"/>
              </a:ext>
            </a:extLst>
          </p:cNvPr>
          <p:cNvSpPr>
            <a:spLocks noGrp="1" noChangeArrowheads="1"/>
          </p:cNvSpPr>
          <p:nvPr>
            <p:ph type="title"/>
            <p:custDataLst>
              <p:tags r:id="rId1"/>
            </p:custDataLst>
          </p:nvPr>
        </p:nvSpPr>
        <p:spPr>
          <a:noFill/>
        </p:spPr>
        <p:txBody>
          <a:bodyPr/>
          <a:lstStyle/>
          <a:p>
            <a:r>
              <a:rPr lang="en-US" altLang="en-US"/>
              <a:t>A simple cache</a:t>
            </a:r>
          </a:p>
        </p:txBody>
      </p:sp>
      <p:sp>
        <p:nvSpPr>
          <p:cNvPr id="46083" name="Rectangle 3">
            <a:extLst>
              <a:ext uri="{FF2B5EF4-FFF2-40B4-BE49-F238E27FC236}">
                <a16:creationId xmlns:a16="http://schemas.microsoft.com/office/drawing/2014/main" id="{92E8BC81-4F0E-4D49-87C5-A3038E5A6B0C}"/>
              </a:ext>
            </a:extLst>
          </p:cNvPr>
          <p:cNvSpPr>
            <a:spLocks noGrp="1" noChangeArrowheads="1"/>
          </p:cNvSpPr>
          <p:nvPr>
            <p:ph type="body" idx="1"/>
            <p:custDataLst>
              <p:tags r:id="rId2"/>
            </p:custDataLst>
          </p:nvPr>
        </p:nvSpPr>
        <p:spPr>
          <a:xfrm>
            <a:off x="1295400" y="5156201"/>
            <a:ext cx="9601200" cy="1295400"/>
          </a:xfrm>
          <a:noFill/>
        </p:spPr>
        <p:txBody>
          <a:bodyPr/>
          <a:lstStyle/>
          <a:p>
            <a:r>
              <a:rPr lang="en-US" altLang="en-US" sz="2000" dirty="0"/>
              <a:t>A cache that can put a line of data anywhere is called </a:t>
            </a:r>
            <a:r>
              <a:rPr lang="en-US" altLang="en-US" sz="2000" i="1" dirty="0">
                <a:solidFill>
                  <a:srgbClr val="FF0000"/>
                </a:solidFill>
              </a:rPr>
              <a:t>__________________________</a:t>
            </a:r>
            <a:endParaRPr lang="en-US" altLang="en-US" sz="2000" dirty="0">
              <a:solidFill>
                <a:srgbClr val="FF0000"/>
              </a:solidFill>
            </a:endParaRPr>
          </a:p>
          <a:p>
            <a:r>
              <a:rPr lang="en-US" altLang="en-US" sz="2000" dirty="0"/>
              <a:t>The most popular replacement strategy is </a:t>
            </a:r>
            <a:r>
              <a:rPr lang="en-US" altLang="en-US" sz="2000" i="1" dirty="0">
                <a:solidFill>
                  <a:srgbClr val="FF0000"/>
                </a:solidFill>
              </a:rPr>
              <a:t>LRU</a:t>
            </a:r>
            <a:r>
              <a:rPr lang="en-US" altLang="en-US" sz="2000" dirty="0"/>
              <a:t> (                                                        ).</a:t>
            </a:r>
          </a:p>
        </p:txBody>
      </p:sp>
      <p:sp>
        <p:nvSpPr>
          <p:cNvPr id="46084" name="Rectangle 4">
            <a:extLst>
              <a:ext uri="{FF2B5EF4-FFF2-40B4-BE49-F238E27FC236}">
                <a16:creationId xmlns:a16="http://schemas.microsoft.com/office/drawing/2014/main" id="{E93C3AB6-91BD-BB4D-AE9F-A438D268BB19}"/>
              </a:ext>
            </a:extLst>
          </p:cNvPr>
          <p:cNvSpPr>
            <a:spLocks noChangeArrowheads="1"/>
          </p:cNvSpPr>
          <p:nvPr>
            <p:custDataLst>
              <p:tags r:id="rId3"/>
            </p:custDataLst>
          </p:nvPr>
        </p:nvSpPr>
        <p:spPr bwMode="auto">
          <a:xfrm>
            <a:off x="5555471" y="2744195"/>
            <a:ext cx="2654300" cy="151765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46085" name="Line 5">
            <a:extLst>
              <a:ext uri="{FF2B5EF4-FFF2-40B4-BE49-F238E27FC236}">
                <a16:creationId xmlns:a16="http://schemas.microsoft.com/office/drawing/2014/main" id="{D6EA6F53-7E37-3546-A11E-27CDEDAF2904}"/>
              </a:ext>
            </a:extLst>
          </p:cNvPr>
          <p:cNvSpPr>
            <a:spLocks noChangeShapeType="1"/>
          </p:cNvSpPr>
          <p:nvPr>
            <p:custDataLst>
              <p:tags r:id="rId4"/>
            </p:custDataLst>
          </p:nvPr>
        </p:nvSpPr>
        <p:spPr bwMode="auto">
          <a:xfrm>
            <a:off x="5549120" y="3125195"/>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6086" name="Line 6">
            <a:extLst>
              <a:ext uri="{FF2B5EF4-FFF2-40B4-BE49-F238E27FC236}">
                <a16:creationId xmlns:a16="http://schemas.microsoft.com/office/drawing/2014/main" id="{000BCCC2-52E5-384E-B54F-67A380EE879A}"/>
              </a:ext>
            </a:extLst>
          </p:cNvPr>
          <p:cNvSpPr>
            <a:spLocks noChangeShapeType="1"/>
          </p:cNvSpPr>
          <p:nvPr>
            <p:custDataLst>
              <p:tags r:id="rId5"/>
            </p:custDataLst>
          </p:nvPr>
        </p:nvSpPr>
        <p:spPr bwMode="auto">
          <a:xfrm>
            <a:off x="5549120" y="3506195"/>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6087" name="Line 7">
            <a:extLst>
              <a:ext uri="{FF2B5EF4-FFF2-40B4-BE49-F238E27FC236}">
                <a16:creationId xmlns:a16="http://schemas.microsoft.com/office/drawing/2014/main" id="{E60E5BCB-4F14-A843-BF10-7B888E28E15B}"/>
              </a:ext>
            </a:extLst>
          </p:cNvPr>
          <p:cNvSpPr>
            <a:spLocks noChangeShapeType="1"/>
          </p:cNvSpPr>
          <p:nvPr>
            <p:custDataLst>
              <p:tags r:id="rId6"/>
            </p:custDataLst>
          </p:nvPr>
        </p:nvSpPr>
        <p:spPr bwMode="auto">
          <a:xfrm>
            <a:off x="5549120" y="3887195"/>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6088" name="Line 8">
            <a:extLst>
              <a:ext uri="{FF2B5EF4-FFF2-40B4-BE49-F238E27FC236}">
                <a16:creationId xmlns:a16="http://schemas.microsoft.com/office/drawing/2014/main" id="{DDB26643-54E6-3B43-8684-5D7F3F9701E4}"/>
              </a:ext>
            </a:extLst>
          </p:cNvPr>
          <p:cNvSpPr>
            <a:spLocks noChangeShapeType="1"/>
          </p:cNvSpPr>
          <p:nvPr>
            <p:custDataLst>
              <p:tags r:id="rId7"/>
            </p:custDataLst>
          </p:nvPr>
        </p:nvSpPr>
        <p:spPr bwMode="auto">
          <a:xfrm>
            <a:off x="6463520" y="2744195"/>
            <a:ext cx="0" cy="1524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6089" name="Rectangle 9">
            <a:extLst>
              <a:ext uri="{FF2B5EF4-FFF2-40B4-BE49-F238E27FC236}">
                <a16:creationId xmlns:a16="http://schemas.microsoft.com/office/drawing/2014/main" id="{158A0F9D-6B7D-5042-B5D7-4DF69319A491}"/>
              </a:ext>
            </a:extLst>
          </p:cNvPr>
          <p:cNvSpPr>
            <a:spLocks noChangeArrowheads="1"/>
          </p:cNvSpPr>
          <p:nvPr>
            <p:custDataLst>
              <p:tags r:id="rId8"/>
            </p:custDataLst>
          </p:nvPr>
        </p:nvSpPr>
        <p:spPr bwMode="auto">
          <a:xfrm>
            <a:off x="5687234" y="2439395"/>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46090" name="Rectangle 10">
            <a:extLst>
              <a:ext uri="{FF2B5EF4-FFF2-40B4-BE49-F238E27FC236}">
                <a16:creationId xmlns:a16="http://schemas.microsoft.com/office/drawing/2014/main" id="{3C475D37-2EB9-4C47-AC39-ABE0E32D9DFA}"/>
              </a:ext>
            </a:extLst>
          </p:cNvPr>
          <p:cNvSpPr>
            <a:spLocks noChangeArrowheads="1"/>
          </p:cNvSpPr>
          <p:nvPr>
            <p:custDataLst>
              <p:tags r:id="rId9"/>
            </p:custDataLst>
          </p:nvPr>
        </p:nvSpPr>
        <p:spPr bwMode="auto">
          <a:xfrm>
            <a:off x="6982634" y="2439395"/>
            <a:ext cx="52578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data</a:t>
            </a:r>
          </a:p>
        </p:txBody>
      </p:sp>
      <p:sp>
        <p:nvSpPr>
          <p:cNvPr id="46091" name="Line 11">
            <a:extLst>
              <a:ext uri="{FF2B5EF4-FFF2-40B4-BE49-F238E27FC236}">
                <a16:creationId xmlns:a16="http://schemas.microsoft.com/office/drawing/2014/main" id="{A0827100-862D-A14C-BA59-27D0B9CF0B5A}"/>
              </a:ext>
            </a:extLst>
          </p:cNvPr>
          <p:cNvSpPr>
            <a:spLocks noChangeShapeType="1"/>
          </p:cNvSpPr>
          <p:nvPr>
            <p:custDataLst>
              <p:tags r:id="rId10"/>
            </p:custDataLst>
          </p:nvPr>
        </p:nvSpPr>
        <p:spPr bwMode="auto">
          <a:xfrm flipV="1">
            <a:off x="6006320" y="1975845"/>
            <a:ext cx="990600" cy="533400"/>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6092" name="AutoShape 12">
            <a:extLst>
              <a:ext uri="{FF2B5EF4-FFF2-40B4-BE49-F238E27FC236}">
                <a16:creationId xmlns:a16="http://schemas.microsoft.com/office/drawing/2014/main" id="{48869E78-6D3C-3E41-998D-153D1BF5EBD3}"/>
              </a:ext>
            </a:extLst>
          </p:cNvPr>
          <p:cNvSpPr>
            <a:spLocks noChangeArrowheads="1"/>
          </p:cNvSpPr>
          <p:nvPr>
            <p:custDataLst>
              <p:tags r:id="rId11"/>
            </p:custDataLst>
          </p:nvPr>
        </p:nvSpPr>
        <p:spPr bwMode="auto">
          <a:xfrm>
            <a:off x="7003271" y="1296395"/>
            <a:ext cx="1587500" cy="749300"/>
          </a:xfrm>
          <a:prstGeom prst="roundRect">
            <a:avLst>
              <a:gd name="adj" fmla="val 12495"/>
            </a:avLst>
          </a:prstGeom>
          <a:solidFill>
            <a:schemeClr val="bg1"/>
          </a:solidFill>
          <a:ln w="12700">
            <a:solidFill>
              <a:schemeClr val="tx1"/>
            </a:solidFill>
            <a:round/>
            <a:headEnd/>
            <a:tailEnd/>
          </a:ln>
          <a:effectLst>
            <a:outerShdw dist="107763" dir="2700000" algn="ctr" rotWithShape="0">
              <a:schemeClr val="bg2"/>
            </a:outerShdw>
          </a:effec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the </a:t>
            </a:r>
            <a:r>
              <a:rPr lang="en-US" altLang="en-US" sz="1600" i="1">
                <a:solidFill>
                  <a:srgbClr val="1F497D"/>
                </a:solidFill>
              </a:rPr>
              <a:t>tag</a:t>
            </a:r>
            <a:r>
              <a:rPr lang="en-US" altLang="en-US" sz="1600">
                <a:solidFill>
                  <a:srgbClr val="1F497D"/>
                </a:solidFill>
              </a:rPr>
              <a:t> identifies</a:t>
            </a:r>
          </a:p>
          <a:p>
            <a:pPr algn="ctr" defTabSz="609585">
              <a:spcBef>
                <a:spcPct val="0"/>
              </a:spcBef>
              <a:buClrTx/>
              <a:buSzTx/>
              <a:buNone/>
            </a:pPr>
            <a:r>
              <a:rPr lang="en-US" altLang="en-US" sz="1600">
                <a:solidFill>
                  <a:srgbClr val="1F497D"/>
                </a:solidFill>
              </a:rPr>
              <a:t>the address of </a:t>
            </a:r>
          </a:p>
          <a:p>
            <a:pPr algn="ctr" defTabSz="609585">
              <a:spcBef>
                <a:spcPct val="0"/>
              </a:spcBef>
              <a:buClrTx/>
              <a:buSzTx/>
              <a:buNone/>
            </a:pPr>
            <a:r>
              <a:rPr lang="en-US" altLang="en-US" sz="1600">
                <a:solidFill>
                  <a:srgbClr val="1F497D"/>
                </a:solidFill>
              </a:rPr>
              <a:t>the cached data</a:t>
            </a:r>
          </a:p>
        </p:txBody>
      </p:sp>
      <p:sp>
        <p:nvSpPr>
          <p:cNvPr id="46093" name="Rectangle 13">
            <a:extLst>
              <a:ext uri="{FF2B5EF4-FFF2-40B4-BE49-F238E27FC236}">
                <a16:creationId xmlns:a16="http://schemas.microsoft.com/office/drawing/2014/main" id="{0B679AE0-BB49-784A-B2A4-F3EE13EEAE8E}"/>
              </a:ext>
            </a:extLst>
          </p:cNvPr>
          <p:cNvSpPr>
            <a:spLocks noChangeArrowheads="1"/>
          </p:cNvSpPr>
          <p:nvPr>
            <p:custDataLst>
              <p:tags r:id="rId12"/>
            </p:custDataLst>
          </p:nvPr>
        </p:nvSpPr>
        <p:spPr bwMode="auto">
          <a:xfrm>
            <a:off x="5396720" y="4268195"/>
            <a:ext cx="409888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4 entries, each block holds one word, any block</a:t>
            </a:r>
          </a:p>
          <a:p>
            <a:pPr defTabSz="609585">
              <a:spcBef>
                <a:spcPct val="0"/>
              </a:spcBef>
              <a:buClrTx/>
              <a:buSzTx/>
              <a:buNone/>
            </a:pPr>
            <a:r>
              <a:rPr lang="en-US" altLang="en-US" sz="1600">
                <a:solidFill>
                  <a:srgbClr val="1F497D"/>
                </a:solidFill>
              </a:rPr>
              <a:t>can hold any word.</a:t>
            </a:r>
          </a:p>
        </p:txBody>
      </p:sp>
      <p:sp>
        <p:nvSpPr>
          <p:cNvPr id="15" name="Rectangle 12">
            <a:extLst>
              <a:ext uri="{FF2B5EF4-FFF2-40B4-BE49-F238E27FC236}">
                <a16:creationId xmlns:a16="http://schemas.microsoft.com/office/drawing/2014/main" id="{690C5629-4991-0E43-A733-02D38A3E9FE6}"/>
              </a:ext>
            </a:extLst>
          </p:cNvPr>
          <p:cNvSpPr>
            <a:spLocks noChangeArrowheads="1"/>
          </p:cNvSpPr>
          <p:nvPr>
            <p:custDataLst>
              <p:tags r:id="rId13"/>
            </p:custDataLst>
          </p:nvPr>
        </p:nvSpPr>
        <p:spPr bwMode="auto">
          <a:xfrm>
            <a:off x="2100346" y="1286682"/>
            <a:ext cx="1865896" cy="353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u="sng" dirty="0">
                <a:solidFill>
                  <a:srgbClr val="1F497D"/>
                </a:solidFill>
                <a:latin typeface="Consolas" panose="020B0609020204030204" pitchFamily="49" charset="0"/>
                <a:cs typeface="Consolas" panose="020B0609020204030204" pitchFamily="49" charset="0"/>
              </a:rPr>
              <a:t>address string:</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12	00001100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20	00010100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20	00010100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24	00011000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12	00001100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p:txBody>
      </p:sp>
    </p:spTree>
    <p:extLst>
      <p:ext uri="{BB962C8B-B14F-4D97-AF65-F5344CB8AC3E}">
        <p14:creationId xmlns:p14="http://schemas.microsoft.com/office/powerpoint/2010/main" val="129961930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C779B5D2-242D-7F45-AE00-AFEF226A1EE1}"/>
              </a:ext>
            </a:extLst>
          </p:cNvPr>
          <p:cNvSpPr>
            <a:spLocks noGrp="1" noChangeArrowheads="1"/>
          </p:cNvSpPr>
          <p:nvPr>
            <p:ph type="title"/>
            <p:custDataLst>
              <p:tags r:id="rId1"/>
            </p:custDataLst>
          </p:nvPr>
        </p:nvSpPr>
        <p:spPr>
          <a:noFill/>
        </p:spPr>
        <p:txBody>
          <a:bodyPr/>
          <a:lstStyle/>
          <a:p>
            <a:r>
              <a:rPr lang="en-US" altLang="en-US" dirty="0"/>
              <a:t>A simple cache</a:t>
            </a:r>
          </a:p>
        </p:txBody>
      </p:sp>
      <p:sp>
        <p:nvSpPr>
          <p:cNvPr id="46083" name="Rectangle 3">
            <a:extLst>
              <a:ext uri="{FF2B5EF4-FFF2-40B4-BE49-F238E27FC236}">
                <a16:creationId xmlns:a16="http://schemas.microsoft.com/office/drawing/2014/main" id="{92E8BC81-4F0E-4D49-87C5-A3038E5A6B0C}"/>
              </a:ext>
            </a:extLst>
          </p:cNvPr>
          <p:cNvSpPr>
            <a:spLocks noGrp="1" noChangeArrowheads="1"/>
          </p:cNvSpPr>
          <p:nvPr>
            <p:ph type="body" idx="1"/>
            <p:custDataLst>
              <p:tags r:id="rId2"/>
            </p:custDataLst>
          </p:nvPr>
        </p:nvSpPr>
        <p:spPr>
          <a:xfrm>
            <a:off x="1295400" y="5156201"/>
            <a:ext cx="9601200" cy="1295400"/>
          </a:xfrm>
          <a:noFill/>
        </p:spPr>
        <p:txBody>
          <a:bodyPr/>
          <a:lstStyle/>
          <a:p>
            <a:r>
              <a:rPr lang="en-US" altLang="en-US" sz="2000" dirty="0"/>
              <a:t>A cache that can put a line of data anywhere is called </a:t>
            </a:r>
            <a:r>
              <a:rPr lang="en-US" altLang="en-US" sz="2000" b="1" dirty="0"/>
              <a:t>Fully Associative</a:t>
            </a:r>
            <a:endParaRPr lang="en-US" altLang="en-US" sz="2000" dirty="0">
              <a:solidFill>
                <a:srgbClr val="FF0000"/>
              </a:solidFill>
            </a:endParaRPr>
          </a:p>
          <a:p>
            <a:r>
              <a:rPr lang="en-US" altLang="en-US" sz="2000" dirty="0"/>
              <a:t>The most popular replacement strategy is </a:t>
            </a:r>
            <a:r>
              <a:rPr lang="en-US" altLang="en-US" sz="2000" i="1" dirty="0">
                <a:solidFill>
                  <a:srgbClr val="FF0000"/>
                </a:solidFill>
              </a:rPr>
              <a:t>LRU</a:t>
            </a:r>
            <a:r>
              <a:rPr lang="en-US" altLang="en-US" sz="2000" dirty="0"/>
              <a:t> ( </a:t>
            </a:r>
            <a:r>
              <a:rPr lang="en-US" altLang="en-US" sz="2000" b="1" dirty="0"/>
              <a:t>Least Recently Used</a:t>
            </a:r>
            <a:r>
              <a:rPr lang="en-US" altLang="en-US" sz="2000" dirty="0"/>
              <a:t> ).</a:t>
            </a:r>
          </a:p>
        </p:txBody>
      </p:sp>
      <p:sp>
        <p:nvSpPr>
          <p:cNvPr id="46084" name="Rectangle 4">
            <a:extLst>
              <a:ext uri="{FF2B5EF4-FFF2-40B4-BE49-F238E27FC236}">
                <a16:creationId xmlns:a16="http://schemas.microsoft.com/office/drawing/2014/main" id="{E93C3AB6-91BD-BB4D-AE9F-A438D268BB19}"/>
              </a:ext>
            </a:extLst>
          </p:cNvPr>
          <p:cNvSpPr>
            <a:spLocks noChangeArrowheads="1"/>
          </p:cNvSpPr>
          <p:nvPr>
            <p:custDataLst>
              <p:tags r:id="rId3"/>
            </p:custDataLst>
          </p:nvPr>
        </p:nvSpPr>
        <p:spPr bwMode="auto">
          <a:xfrm>
            <a:off x="5555471" y="2744195"/>
            <a:ext cx="2654300" cy="151765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46085" name="Line 5">
            <a:extLst>
              <a:ext uri="{FF2B5EF4-FFF2-40B4-BE49-F238E27FC236}">
                <a16:creationId xmlns:a16="http://schemas.microsoft.com/office/drawing/2014/main" id="{D6EA6F53-7E37-3546-A11E-27CDEDAF2904}"/>
              </a:ext>
            </a:extLst>
          </p:cNvPr>
          <p:cNvSpPr>
            <a:spLocks noChangeShapeType="1"/>
          </p:cNvSpPr>
          <p:nvPr>
            <p:custDataLst>
              <p:tags r:id="rId4"/>
            </p:custDataLst>
          </p:nvPr>
        </p:nvSpPr>
        <p:spPr bwMode="auto">
          <a:xfrm>
            <a:off x="5549120" y="3125195"/>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6086" name="Line 6">
            <a:extLst>
              <a:ext uri="{FF2B5EF4-FFF2-40B4-BE49-F238E27FC236}">
                <a16:creationId xmlns:a16="http://schemas.microsoft.com/office/drawing/2014/main" id="{000BCCC2-52E5-384E-B54F-67A380EE879A}"/>
              </a:ext>
            </a:extLst>
          </p:cNvPr>
          <p:cNvSpPr>
            <a:spLocks noChangeShapeType="1"/>
          </p:cNvSpPr>
          <p:nvPr>
            <p:custDataLst>
              <p:tags r:id="rId5"/>
            </p:custDataLst>
          </p:nvPr>
        </p:nvSpPr>
        <p:spPr bwMode="auto">
          <a:xfrm>
            <a:off x="5549120" y="3506195"/>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6087" name="Line 7">
            <a:extLst>
              <a:ext uri="{FF2B5EF4-FFF2-40B4-BE49-F238E27FC236}">
                <a16:creationId xmlns:a16="http://schemas.microsoft.com/office/drawing/2014/main" id="{E60E5BCB-4F14-A843-BF10-7B888E28E15B}"/>
              </a:ext>
            </a:extLst>
          </p:cNvPr>
          <p:cNvSpPr>
            <a:spLocks noChangeShapeType="1"/>
          </p:cNvSpPr>
          <p:nvPr>
            <p:custDataLst>
              <p:tags r:id="rId6"/>
            </p:custDataLst>
          </p:nvPr>
        </p:nvSpPr>
        <p:spPr bwMode="auto">
          <a:xfrm>
            <a:off x="5549120" y="3887195"/>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6088" name="Line 8">
            <a:extLst>
              <a:ext uri="{FF2B5EF4-FFF2-40B4-BE49-F238E27FC236}">
                <a16:creationId xmlns:a16="http://schemas.microsoft.com/office/drawing/2014/main" id="{DDB26643-54E6-3B43-8684-5D7F3F9701E4}"/>
              </a:ext>
            </a:extLst>
          </p:cNvPr>
          <p:cNvSpPr>
            <a:spLocks noChangeShapeType="1"/>
          </p:cNvSpPr>
          <p:nvPr>
            <p:custDataLst>
              <p:tags r:id="rId7"/>
            </p:custDataLst>
          </p:nvPr>
        </p:nvSpPr>
        <p:spPr bwMode="auto">
          <a:xfrm>
            <a:off x="6463520" y="2744195"/>
            <a:ext cx="0" cy="1524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6089" name="Rectangle 9">
            <a:extLst>
              <a:ext uri="{FF2B5EF4-FFF2-40B4-BE49-F238E27FC236}">
                <a16:creationId xmlns:a16="http://schemas.microsoft.com/office/drawing/2014/main" id="{158A0F9D-6B7D-5042-B5D7-4DF69319A491}"/>
              </a:ext>
            </a:extLst>
          </p:cNvPr>
          <p:cNvSpPr>
            <a:spLocks noChangeArrowheads="1"/>
          </p:cNvSpPr>
          <p:nvPr>
            <p:custDataLst>
              <p:tags r:id="rId8"/>
            </p:custDataLst>
          </p:nvPr>
        </p:nvSpPr>
        <p:spPr bwMode="auto">
          <a:xfrm>
            <a:off x="5687234" y="2439395"/>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46090" name="Rectangle 10">
            <a:extLst>
              <a:ext uri="{FF2B5EF4-FFF2-40B4-BE49-F238E27FC236}">
                <a16:creationId xmlns:a16="http://schemas.microsoft.com/office/drawing/2014/main" id="{3C475D37-2EB9-4C47-AC39-ABE0E32D9DFA}"/>
              </a:ext>
            </a:extLst>
          </p:cNvPr>
          <p:cNvSpPr>
            <a:spLocks noChangeArrowheads="1"/>
          </p:cNvSpPr>
          <p:nvPr>
            <p:custDataLst>
              <p:tags r:id="rId9"/>
            </p:custDataLst>
          </p:nvPr>
        </p:nvSpPr>
        <p:spPr bwMode="auto">
          <a:xfrm>
            <a:off x="6982634" y="2439395"/>
            <a:ext cx="52578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data</a:t>
            </a:r>
          </a:p>
        </p:txBody>
      </p:sp>
      <p:sp>
        <p:nvSpPr>
          <p:cNvPr id="46091" name="Line 11">
            <a:extLst>
              <a:ext uri="{FF2B5EF4-FFF2-40B4-BE49-F238E27FC236}">
                <a16:creationId xmlns:a16="http://schemas.microsoft.com/office/drawing/2014/main" id="{A0827100-862D-A14C-BA59-27D0B9CF0B5A}"/>
              </a:ext>
            </a:extLst>
          </p:cNvPr>
          <p:cNvSpPr>
            <a:spLocks noChangeShapeType="1"/>
          </p:cNvSpPr>
          <p:nvPr>
            <p:custDataLst>
              <p:tags r:id="rId10"/>
            </p:custDataLst>
          </p:nvPr>
        </p:nvSpPr>
        <p:spPr bwMode="auto">
          <a:xfrm flipV="1">
            <a:off x="6006320" y="1975845"/>
            <a:ext cx="990600" cy="533400"/>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6092" name="AutoShape 12">
            <a:extLst>
              <a:ext uri="{FF2B5EF4-FFF2-40B4-BE49-F238E27FC236}">
                <a16:creationId xmlns:a16="http://schemas.microsoft.com/office/drawing/2014/main" id="{48869E78-6D3C-3E41-998D-153D1BF5EBD3}"/>
              </a:ext>
            </a:extLst>
          </p:cNvPr>
          <p:cNvSpPr>
            <a:spLocks noChangeArrowheads="1"/>
          </p:cNvSpPr>
          <p:nvPr>
            <p:custDataLst>
              <p:tags r:id="rId11"/>
            </p:custDataLst>
          </p:nvPr>
        </p:nvSpPr>
        <p:spPr bwMode="auto">
          <a:xfrm>
            <a:off x="7003271" y="1296395"/>
            <a:ext cx="1587500" cy="749300"/>
          </a:xfrm>
          <a:prstGeom prst="roundRect">
            <a:avLst>
              <a:gd name="adj" fmla="val 12495"/>
            </a:avLst>
          </a:prstGeom>
          <a:solidFill>
            <a:schemeClr val="bg1"/>
          </a:solidFill>
          <a:ln w="12700">
            <a:solidFill>
              <a:schemeClr val="tx1"/>
            </a:solidFill>
            <a:round/>
            <a:headEnd/>
            <a:tailEnd/>
          </a:ln>
          <a:effectLst>
            <a:outerShdw dist="107763" dir="2700000" algn="ctr" rotWithShape="0">
              <a:schemeClr val="bg2"/>
            </a:outerShdw>
          </a:effec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the </a:t>
            </a:r>
            <a:r>
              <a:rPr lang="en-US" altLang="en-US" sz="1600" i="1">
                <a:solidFill>
                  <a:srgbClr val="1F497D"/>
                </a:solidFill>
              </a:rPr>
              <a:t>tag</a:t>
            </a:r>
            <a:r>
              <a:rPr lang="en-US" altLang="en-US" sz="1600">
                <a:solidFill>
                  <a:srgbClr val="1F497D"/>
                </a:solidFill>
              </a:rPr>
              <a:t> identifies</a:t>
            </a:r>
          </a:p>
          <a:p>
            <a:pPr algn="ctr" defTabSz="609585">
              <a:spcBef>
                <a:spcPct val="0"/>
              </a:spcBef>
              <a:buClrTx/>
              <a:buSzTx/>
              <a:buNone/>
            </a:pPr>
            <a:r>
              <a:rPr lang="en-US" altLang="en-US" sz="1600">
                <a:solidFill>
                  <a:srgbClr val="1F497D"/>
                </a:solidFill>
              </a:rPr>
              <a:t>the address of </a:t>
            </a:r>
          </a:p>
          <a:p>
            <a:pPr algn="ctr" defTabSz="609585">
              <a:spcBef>
                <a:spcPct val="0"/>
              </a:spcBef>
              <a:buClrTx/>
              <a:buSzTx/>
              <a:buNone/>
            </a:pPr>
            <a:r>
              <a:rPr lang="en-US" altLang="en-US" sz="1600">
                <a:solidFill>
                  <a:srgbClr val="1F497D"/>
                </a:solidFill>
              </a:rPr>
              <a:t>the cached data</a:t>
            </a:r>
          </a:p>
        </p:txBody>
      </p:sp>
      <p:sp>
        <p:nvSpPr>
          <p:cNvPr id="46093" name="Rectangle 13">
            <a:extLst>
              <a:ext uri="{FF2B5EF4-FFF2-40B4-BE49-F238E27FC236}">
                <a16:creationId xmlns:a16="http://schemas.microsoft.com/office/drawing/2014/main" id="{0B679AE0-BB49-784A-B2A4-F3EE13EEAE8E}"/>
              </a:ext>
            </a:extLst>
          </p:cNvPr>
          <p:cNvSpPr>
            <a:spLocks noChangeArrowheads="1"/>
          </p:cNvSpPr>
          <p:nvPr>
            <p:custDataLst>
              <p:tags r:id="rId12"/>
            </p:custDataLst>
          </p:nvPr>
        </p:nvSpPr>
        <p:spPr bwMode="auto">
          <a:xfrm>
            <a:off x="5396720" y="4268195"/>
            <a:ext cx="409888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4 entries, each block holds one word, any block</a:t>
            </a:r>
          </a:p>
          <a:p>
            <a:pPr defTabSz="609585">
              <a:spcBef>
                <a:spcPct val="0"/>
              </a:spcBef>
              <a:buClrTx/>
              <a:buSzTx/>
              <a:buNone/>
            </a:pPr>
            <a:r>
              <a:rPr lang="en-US" altLang="en-US" sz="1600">
                <a:solidFill>
                  <a:srgbClr val="1F497D"/>
                </a:solidFill>
              </a:rPr>
              <a:t>can hold any word.</a:t>
            </a:r>
          </a:p>
        </p:txBody>
      </p:sp>
      <p:sp>
        <p:nvSpPr>
          <p:cNvPr id="15" name="Rectangle 12">
            <a:extLst>
              <a:ext uri="{FF2B5EF4-FFF2-40B4-BE49-F238E27FC236}">
                <a16:creationId xmlns:a16="http://schemas.microsoft.com/office/drawing/2014/main" id="{690C5629-4991-0E43-A733-02D38A3E9FE6}"/>
              </a:ext>
            </a:extLst>
          </p:cNvPr>
          <p:cNvSpPr>
            <a:spLocks noChangeArrowheads="1"/>
          </p:cNvSpPr>
          <p:nvPr>
            <p:custDataLst>
              <p:tags r:id="rId13"/>
            </p:custDataLst>
          </p:nvPr>
        </p:nvSpPr>
        <p:spPr bwMode="auto">
          <a:xfrm>
            <a:off x="2100346" y="1286682"/>
            <a:ext cx="1865896" cy="353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u="sng" dirty="0">
                <a:solidFill>
                  <a:srgbClr val="1F497D"/>
                </a:solidFill>
                <a:latin typeface="Consolas" panose="020B0609020204030204" pitchFamily="49" charset="0"/>
                <a:cs typeface="Consolas" panose="020B0609020204030204" pitchFamily="49" charset="0"/>
              </a:rPr>
              <a:t>address string:</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12	000011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20	000101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20	000101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24	000110</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12	000011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a:t>
            </a:r>
            <a:r>
              <a:rPr lang="en-US" altLang="en-US" sz="1600" dirty="0">
                <a:solidFill>
                  <a:prstClr val="white">
                    <a:lumMod val="50000"/>
                  </a:prstClr>
                </a:solidFill>
                <a:latin typeface="Consolas" panose="020B0609020204030204" pitchFamily="49" charset="0"/>
                <a:cs typeface="Consolas" panose="020B0609020204030204" pitchFamily="49" charset="0"/>
              </a:rPr>
              <a:t>00</a:t>
            </a:r>
          </a:p>
        </p:txBody>
      </p:sp>
    </p:spTree>
    <p:extLst>
      <p:ext uri="{BB962C8B-B14F-4D97-AF65-F5344CB8AC3E}">
        <p14:creationId xmlns:p14="http://schemas.microsoft.com/office/powerpoint/2010/main" val="351007953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265AE1E-958C-C24A-8FA6-655428D6A191}"/>
              </a:ext>
            </a:extLst>
          </p:cNvPr>
          <p:cNvSpPr>
            <a:spLocks noGrp="1" noChangeArrowheads="1"/>
          </p:cNvSpPr>
          <p:nvPr>
            <p:ph type="title"/>
            <p:custDataLst>
              <p:tags r:id="rId1"/>
            </p:custDataLst>
          </p:nvPr>
        </p:nvSpPr>
        <p:spPr>
          <a:xfrm>
            <a:off x="609600" y="274639"/>
            <a:ext cx="10972800" cy="1143000"/>
          </a:xfrm>
          <a:noFill/>
        </p:spPr>
        <p:txBody>
          <a:bodyPr/>
          <a:lstStyle/>
          <a:p>
            <a:r>
              <a:rPr lang="en-US" altLang="en-US"/>
              <a:t>A simpler cache</a:t>
            </a:r>
          </a:p>
        </p:txBody>
      </p:sp>
      <p:sp>
        <p:nvSpPr>
          <p:cNvPr id="48131" name="Rectangle 3">
            <a:extLst>
              <a:ext uri="{FF2B5EF4-FFF2-40B4-BE49-F238E27FC236}">
                <a16:creationId xmlns:a16="http://schemas.microsoft.com/office/drawing/2014/main" id="{59BAE60E-1FA0-0F47-817A-3ED000964D24}"/>
              </a:ext>
            </a:extLst>
          </p:cNvPr>
          <p:cNvSpPr>
            <a:spLocks noGrp="1" noChangeArrowheads="1"/>
          </p:cNvSpPr>
          <p:nvPr>
            <p:ph type="body" idx="1"/>
            <p:custDataLst>
              <p:tags r:id="rId2"/>
            </p:custDataLst>
          </p:nvPr>
        </p:nvSpPr>
        <p:spPr>
          <a:xfrm>
            <a:off x="609600" y="5357811"/>
            <a:ext cx="10972800" cy="951940"/>
          </a:xfrm>
          <a:noFill/>
        </p:spPr>
        <p:txBody>
          <a:bodyPr>
            <a:normAutofit/>
          </a:bodyPr>
          <a:lstStyle/>
          <a:p>
            <a:r>
              <a:rPr lang="en-US" altLang="en-US" sz="2133" dirty="0"/>
              <a:t>A cache that can put a line of data in exactly one place is called </a:t>
            </a:r>
            <a:r>
              <a:rPr lang="en-US" altLang="en-US" sz="2133" i="1" dirty="0"/>
              <a:t>__________________.</a:t>
            </a:r>
            <a:endParaRPr lang="en-US" altLang="en-US" sz="2133" dirty="0"/>
          </a:p>
          <a:p>
            <a:r>
              <a:rPr lang="en-US" altLang="en-US" sz="2133" dirty="0"/>
              <a:t>Advantages/disadvantages vs. fully-associative?</a:t>
            </a:r>
          </a:p>
        </p:txBody>
      </p:sp>
      <p:sp>
        <p:nvSpPr>
          <p:cNvPr id="48132" name="Line 11">
            <a:extLst>
              <a:ext uri="{FF2B5EF4-FFF2-40B4-BE49-F238E27FC236}">
                <a16:creationId xmlns:a16="http://schemas.microsoft.com/office/drawing/2014/main" id="{75544AB3-726C-1541-AC39-6F53C58AC187}"/>
              </a:ext>
            </a:extLst>
          </p:cNvPr>
          <p:cNvSpPr>
            <a:spLocks noChangeShapeType="1"/>
          </p:cNvSpPr>
          <p:nvPr>
            <p:custDataLst>
              <p:tags r:id="rId3"/>
            </p:custDataLst>
          </p:nvPr>
        </p:nvSpPr>
        <p:spPr bwMode="auto">
          <a:xfrm flipV="1">
            <a:off x="5735637" y="2111417"/>
            <a:ext cx="990600" cy="533400"/>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8133" name="AutoShape 12">
            <a:extLst>
              <a:ext uri="{FF2B5EF4-FFF2-40B4-BE49-F238E27FC236}">
                <a16:creationId xmlns:a16="http://schemas.microsoft.com/office/drawing/2014/main" id="{D298EFD5-F9DF-1844-BD8A-580D6B6D4700}"/>
              </a:ext>
            </a:extLst>
          </p:cNvPr>
          <p:cNvSpPr>
            <a:spLocks noChangeArrowheads="1"/>
          </p:cNvSpPr>
          <p:nvPr>
            <p:custDataLst>
              <p:tags r:id="rId4"/>
            </p:custDataLst>
          </p:nvPr>
        </p:nvSpPr>
        <p:spPr bwMode="auto">
          <a:xfrm>
            <a:off x="6732587" y="1203367"/>
            <a:ext cx="1816100" cy="977900"/>
          </a:xfrm>
          <a:prstGeom prst="roundRect">
            <a:avLst>
              <a:gd name="adj" fmla="val 12495"/>
            </a:avLst>
          </a:prstGeom>
          <a:solidFill>
            <a:schemeClr val="bg1"/>
          </a:solidFill>
          <a:ln w="12700">
            <a:solidFill>
              <a:schemeClr val="tx1"/>
            </a:solidFill>
            <a:round/>
            <a:headEnd/>
            <a:tailEnd/>
          </a:ln>
          <a:effectLst>
            <a:outerShdw dist="107763" dir="2700000" algn="ctr" rotWithShape="0">
              <a:schemeClr val="bg2"/>
            </a:outerShdw>
          </a:effec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an index is used</a:t>
            </a:r>
          </a:p>
          <a:p>
            <a:pPr algn="ctr" defTabSz="609585">
              <a:spcBef>
                <a:spcPct val="0"/>
              </a:spcBef>
              <a:buClrTx/>
              <a:buSzTx/>
              <a:buNone/>
            </a:pPr>
            <a:r>
              <a:rPr lang="en-US" altLang="en-US" sz="1600">
                <a:solidFill>
                  <a:srgbClr val="1F497D"/>
                </a:solidFill>
              </a:rPr>
              <a:t>to determine </a:t>
            </a:r>
          </a:p>
          <a:p>
            <a:pPr algn="ctr" defTabSz="609585">
              <a:spcBef>
                <a:spcPct val="0"/>
              </a:spcBef>
              <a:buClrTx/>
              <a:buSzTx/>
              <a:buNone/>
            </a:pPr>
            <a:r>
              <a:rPr lang="en-US" altLang="en-US" sz="1600">
                <a:solidFill>
                  <a:srgbClr val="1F497D"/>
                </a:solidFill>
              </a:rPr>
              <a:t>which line an address</a:t>
            </a:r>
          </a:p>
          <a:p>
            <a:pPr algn="ctr" defTabSz="609585">
              <a:spcBef>
                <a:spcPct val="0"/>
              </a:spcBef>
              <a:buClrTx/>
              <a:buSzTx/>
              <a:buNone/>
            </a:pPr>
            <a:r>
              <a:rPr lang="en-US" altLang="en-US" sz="1600">
                <a:solidFill>
                  <a:srgbClr val="1F497D"/>
                </a:solidFill>
              </a:rPr>
              <a:t>might be found in</a:t>
            </a:r>
          </a:p>
        </p:txBody>
      </p:sp>
      <p:sp>
        <p:nvSpPr>
          <p:cNvPr id="48134" name="Rectangle 13">
            <a:extLst>
              <a:ext uri="{FF2B5EF4-FFF2-40B4-BE49-F238E27FC236}">
                <a16:creationId xmlns:a16="http://schemas.microsoft.com/office/drawing/2014/main" id="{7F1C085C-C8AE-BF45-8D3F-F2853621628B}"/>
              </a:ext>
            </a:extLst>
          </p:cNvPr>
          <p:cNvSpPr>
            <a:spLocks noChangeArrowheads="1"/>
          </p:cNvSpPr>
          <p:nvPr>
            <p:custDataLst>
              <p:tags r:id="rId5"/>
            </p:custDataLst>
          </p:nvPr>
        </p:nvSpPr>
        <p:spPr bwMode="auto">
          <a:xfrm>
            <a:off x="6096000" y="4251367"/>
            <a:ext cx="4143764"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4 entries, each block holds one word, each word</a:t>
            </a:r>
          </a:p>
          <a:p>
            <a:pPr defTabSz="609585">
              <a:spcBef>
                <a:spcPct val="0"/>
              </a:spcBef>
              <a:buClrTx/>
              <a:buSzTx/>
              <a:buNone/>
            </a:pPr>
            <a:r>
              <a:rPr lang="en-US" altLang="en-US" sz="1600">
                <a:solidFill>
                  <a:srgbClr val="1F497D"/>
                </a:solidFill>
              </a:rPr>
              <a:t>in memory maps to exactly one cache location.</a:t>
            </a:r>
          </a:p>
        </p:txBody>
      </p:sp>
      <p:sp>
        <p:nvSpPr>
          <p:cNvPr id="48136" name="Rectangle 15">
            <a:extLst>
              <a:ext uri="{FF2B5EF4-FFF2-40B4-BE49-F238E27FC236}">
                <a16:creationId xmlns:a16="http://schemas.microsoft.com/office/drawing/2014/main" id="{2606BE65-1222-C240-9D53-C94DFF8EE938}"/>
              </a:ext>
            </a:extLst>
          </p:cNvPr>
          <p:cNvSpPr>
            <a:spLocks noChangeArrowheads="1"/>
          </p:cNvSpPr>
          <p:nvPr>
            <p:custDataLst>
              <p:tags r:id="rId6"/>
            </p:custDataLst>
          </p:nvPr>
        </p:nvSpPr>
        <p:spPr bwMode="auto">
          <a:xfrm>
            <a:off x="4572001" y="2574967"/>
            <a:ext cx="1003481"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00000100</a:t>
            </a:r>
          </a:p>
        </p:txBody>
      </p:sp>
      <p:sp>
        <p:nvSpPr>
          <p:cNvPr id="48137" name="Line 16">
            <a:extLst>
              <a:ext uri="{FF2B5EF4-FFF2-40B4-BE49-F238E27FC236}">
                <a16:creationId xmlns:a16="http://schemas.microsoft.com/office/drawing/2014/main" id="{3E7106E1-1A83-D543-A1D7-46FDFB3119D8}"/>
              </a:ext>
            </a:extLst>
          </p:cNvPr>
          <p:cNvSpPr>
            <a:spLocks noChangeShapeType="1"/>
          </p:cNvSpPr>
          <p:nvPr>
            <p:custDataLst>
              <p:tags r:id="rId7"/>
            </p:custDataLst>
          </p:nvPr>
        </p:nvSpPr>
        <p:spPr bwMode="auto">
          <a:xfrm>
            <a:off x="5119687" y="3032167"/>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8138" name="Line 17">
            <a:extLst>
              <a:ext uri="{FF2B5EF4-FFF2-40B4-BE49-F238E27FC236}">
                <a16:creationId xmlns:a16="http://schemas.microsoft.com/office/drawing/2014/main" id="{A63CA1CD-7C55-8A49-8B57-F3EF5FFEF1FE}"/>
              </a:ext>
            </a:extLst>
          </p:cNvPr>
          <p:cNvSpPr>
            <a:spLocks noChangeShapeType="1"/>
          </p:cNvSpPr>
          <p:nvPr>
            <p:custDataLst>
              <p:tags r:id="rId8"/>
            </p:custDataLst>
          </p:nvPr>
        </p:nvSpPr>
        <p:spPr bwMode="auto">
          <a:xfrm>
            <a:off x="5119687" y="3260767"/>
            <a:ext cx="11430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8139" name="Rectangle 25">
            <a:extLst>
              <a:ext uri="{FF2B5EF4-FFF2-40B4-BE49-F238E27FC236}">
                <a16:creationId xmlns:a16="http://schemas.microsoft.com/office/drawing/2014/main" id="{46FA6CC7-9648-EF4E-B02A-E171D1BB0148}"/>
              </a:ext>
            </a:extLst>
          </p:cNvPr>
          <p:cNvSpPr>
            <a:spLocks noChangeArrowheads="1"/>
          </p:cNvSpPr>
          <p:nvPr>
            <p:custDataLst>
              <p:tags r:id="rId9"/>
            </p:custDataLst>
          </p:nvPr>
        </p:nvSpPr>
        <p:spPr bwMode="auto">
          <a:xfrm>
            <a:off x="6269038" y="2727367"/>
            <a:ext cx="2654300" cy="151765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48140" name="Line 26">
            <a:extLst>
              <a:ext uri="{FF2B5EF4-FFF2-40B4-BE49-F238E27FC236}">
                <a16:creationId xmlns:a16="http://schemas.microsoft.com/office/drawing/2014/main" id="{B117AFF2-D7AA-C943-9725-CDCC7FDBEDF5}"/>
              </a:ext>
            </a:extLst>
          </p:cNvPr>
          <p:cNvSpPr>
            <a:spLocks noChangeShapeType="1"/>
          </p:cNvSpPr>
          <p:nvPr>
            <p:custDataLst>
              <p:tags r:id="rId10"/>
            </p:custDataLst>
          </p:nvPr>
        </p:nvSpPr>
        <p:spPr bwMode="auto">
          <a:xfrm>
            <a:off x="6262687" y="3108367"/>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8141" name="Line 27">
            <a:extLst>
              <a:ext uri="{FF2B5EF4-FFF2-40B4-BE49-F238E27FC236}">
                <a16:creationId xmlns:a16="http://schemas.microsoft.com/office/drawing/2014/main" id="{727B4E47-B20E-1641-B023-70A19693A135}"/>
              </a:ext>
            </a:extLst>
          </p:cNvPr>
          <p:cNvSpPr>
            <a:spLocks noChangeShapeType="1"/>
          </p:cNvSpPr>
          <p:nvPr>
            <p:custDataLst>
              <p:tags r:id="rId11"/>
            </p:custDataLst>
          </p:nvPr>
        </p:nvSpPr>
        <p:spPr bwMode="auto">
          <a:xfrm>
            <a:off x="6262687" y="3489367"/>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8142" name="Line 28">
            <a:extLst>
              <a:ext uri="{FF2B5EF4-FFF2-40B4-BE49-F238E27FC236}">
                <a16:creationId xmlns:a16="http://schemas.microsoft.com/office/drawing/2014/main" id="{3F189367-D4E8-7442-9831-CD71BCF404A0}"/>
              </a:ext>
            </a:extLst>
          </p:cNvPr>
          <p:cNvSpPr>
            <a:spLocks noChangeShapeType="1"/>
          </p:cNvSpPr>
          <p:nvPr>
            <p:custDataLst>
              <p:tags r:id="rId12"/>
            </p:custDataLst>
          </p:nvPr>
        </p:nvSpPr>
        <p:spPr bwMode="auto">
          <a:xfrm>
            <a:off x="6262687" y="3870367"/>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8143" name="Line 29">
            <a:extLst>
              <a:ext uri="{FF2B5EF4-FFF2-40B4-BE49-F238E27FC236}">
                <a16:creationId xmlns:a16="http://schemas.microsoft.com/office/drawing/2014/main" id="{3EBF20E6-032A-254B-A069-9BADED6308B6}"/>
              </a:ext>
            </a:extLst>
          </p:cNvPr>
          <p:cNvSpPr>
            <a:spLocks noChangeShapeType="1"/>
          </p:cNvSpPr>
          <p:nvPr>
            <p:custDataLst>
              <p:tags r:id="rId13"/>
            </p:custDataLst>
          </p:nvPr>
        </p:nvSpPr>
        <p:spPr bwMode="auto">
          <a:xfrm>
            <a:off x="7177087" y="2727367"/>
            <a:ext cx="0" cy="1524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8144" name="Rectangle 30">
            <a:extLst>
              <a:ext uri="{FF2B5EF4-FFF2-40B4-BE49-F238E27FC236}">
                <a16:creationId xmlns:a16="http://schemas.microsoft.com/office/drawing/2014/main" id="{3A7DFC17-0489-DF45-A912-946D9366991D}"/>
              </a:ext>
            </a:extLst>
          </p:cNvPr>
          <p:cNvSpPr>
            <a:spLocks noChangeArrowheads="1"/>
          </p:cNvSpPr>
          <p:nvPr>
            <p:custDataLst>
              <p:tags r:id="rId14"/>
            </p:custDataLst>
          </p:nvPr>
        </p:nvSpPr>
        <p:spPr bwMode="auto">
          <a:xfrm>
            <a:off x="6400801" y="2422567"/>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48145" name="Rectangle 31">
            <a:extLst>
              <a:ext uri="{FF2B5EF4-FFF2-40B4-BE49-F238E27FC236}">
                <a16:creationId xmlns:a16="http://schemas.microsoft.com/office/drawing/2014/main" id="{03BEF4AD-C08C-A744-AC6B-79D6F44343C1}"/>
              </a:ext>
            </a:extLst>
          </p:cNvPr>
          <p:cNvSpPr>
            <a:spLocks noChangeArrowheads="1"/>
          </p:cNvSpPr>
          <p:nvPr>
            <p:custDataLst>
              <p:tags r:id="rId15"/>
            </p:custDataLst>
          </p:nvPr>
        </p:nvSpPr>
        <p:spPr bwMode="auto">
          <a:xfrm>
            <a:off x="7696200" y="2422567"/>
            <a:ext cx="52578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data</a:t>
            </a:r>
          </a:p>
        </p:txBody>
      </p:sp>
      <p:sp>
        <p:nvSpPr>
          <p:cNvPr id="18" name="Rectangle 12">
            <a:extLst>
              <a:ext uri="{FF2B5EF4-FFF2-40B4-BE49-F238E27FC236}">
                <a16:creationId xmlns:a16="http://schemas.microsoft.com/office/drawing/2014/main" id="{A25586C8-2B0E-B14A-A604-8D0328B622E3}"/>
              </a:ext>
            </a:extLst>
          </p:cNvPr>
          <p:cNvSpPr>
            <a:spLocks noChangeArrowheads="1"/>
          </p:cNvSpPr>
          <p:nvPr>
            <p:custDataLst>
              <p:tags r:id="rId16"/>
            </p:custDataLst>
          </p:nvPr>
        </p:nvSpPr>
        <p:spPr bwMode="auto">
          <a:xfrm>
            <a:off x="2100346" y="1286682"/>
            <a:ext cx="1865896" cy="353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u="sng" dirty="0">
                <a:solidFill>
                  <a:srgbClr val="1F497D"/>
                </a:solidFill>
                <a:latin typeface="Consolas" panose="020B0609020204030204" pitchFamily="49" charset="0"/>
                <a:cs typeface="Consolas" panose="020B0609020204030204" pitchFamily="49" charset="0"/>
              </a:rPr>
              <a:t>address string:</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12	00001100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20	00010100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20	00010100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24	00011000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12	00001100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p:txBody>
      </p:sp>
    </p:spTree>
    <p:extLst>
      <p:ext uri="{BB962C8B-B14F-4D97-AF65-F5344CB8AC3E}">
        <p14:creationId xmlns:p14="http://schemas.microsoft.com/office/powerpoint/2010/main" val="80445221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265AE1E-958C-C24A-8FA6-655428D6A191}"/>
              </a:ext>
            </a:extLst>
          </p:cNvPr>
          <p:cNvSpPr>
            <a:spLocks noGrp="1" noChangeArrowheads="1"/>
          </p:cNvSpPr>
          <p:nvPr>
            <p:ph type="title"/>
            <p:custDataLst>
              <p:tags r:id="rId1"/>
            </p:custDataLst>
          </p:nvPr>
        </p:nvSpPr>
        <p:spPr>
          <a:xfrm>
            <a:off x="609600" y="274639"/>
            <a:ext cx="10972800" cy="1143000"/>
          </a:xfrm>
          <a:noFill/>
        </p:spPr>
        <p:txBody>
          <a:bodyPr/>
          <a:lstStyle/>
          <a:p>
            <a:r>
              <a:rPr lang="en-US" altLang="en-US"/>
              <a:t>A simpler cache</a:t>
            </a:r>
          </a:p>
        </p:txBody>
      </p:sp>
      <p:sp>
        <p:nvSpPr>
          <p:cNvPr id="48131" name="Rectangle 3">
            <a:extLst>
              <a:ext uri="{FF2B5EF4-FFF2-40B4-BE49-F238E27FC236}">
                <a16:creationId xmlns:a16="http://schemas.microsoft.com/office/drawing/2014/main" id="{59BAE60E-1FA0-0F47-817A-3ED000964D24}"/>
              </a:ext>
            </a:extLst>
          </p:cNvPr>
          <p:cNvSpPr>
            <a:spLocks noGrp="1" noChangeArrowheads="1"/>
          </p:cNvSpPr>
          <p:nvPr>
            <p:ph type="body" idx="1"/>
            <p:custDataLst>
              <p:tags r:id="rId2"/>
            </p:custDataLst>
          </p:nvPr>
        </p:nvSpPr>
        <p:spPr>
          <a:xfrm>
            <a:off x="609600" y="5357811"/>
            <a:ext cx="10972800" cy="951940"/>
          </a:xfrm>
          <a:noFill/>
        </p:spPr>
        <p:txBody>
          <a:bodyPr>
            <a:normAutofit/>
          </a:bodyPr>
          <a:lstStyle/>
          <a:p>
            <a:r>
              <a:rPr lang="en-US" altLang="en-US" sz="2133" dirty="0"/>
              <a:t>A cache that can put a line of data in exactly one place is called </a:t>
            </a:r>
            <a:r>
              <a:rPr lang="en-US" altLang="en-US" sz="2133" b="1" dirty="0"/>
              <a:t>direct mapped</a:t>
            </a:r>
            <a:endParaRPr lang="en-US" altLang="en-US" sz="2133" dirty="0"/>
          </a:p>
          <a:p>
            <a:r>
              <a:rPr lang="en-US" altLang="en-US" sz="2133" dirty="0"/>
              <a:t>Advantages/disadvantages vs. fully-associative?</a:t>
            </a:r>
          </a:p>
        </p:txBody>
      </p:sp>
      <p:sp>
        <p:nvSpPr>
          <p:cNvPr id="48132" name="Line 11">
            <a:extLst>
              <a:ext uri="{FF2B5EF4-FFF2-40B4-BE49-F238E27FC236}">
                <a16:creationId xmlns:a16="http://schemas.microsoft.com/office/drawing/2014/main" id="{75544AB3-726C-1541-AC39-6F53C58AC187}"/>
              </a:ext>
            </a:extLst>
          </p:cNvPr>
          <p:cNvSpPr>
            <a:spLocks noChangeShapeType="1"/>
          </p:cNvSpPr>
          <p:nvPr>
            <p:custDataLst>
              <p:tags r:id="rId3"/>
            </p:custDataLst>
          </p:nvPr>
        </p:nvSpPr>
        <p:spPr bwMode="auto">
          <a:xfrm flipV="1">
            <a:off x="5735637" y="2111417"/>
            <a:ext cx="990600" cy="533400"/>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8133" name="AutoShape 12">
            <a:extLst>
              <a:ext uri="{FF2B5EF4-FFF2-40B4-BE49-F238E27FC236}">
                <a16:creationId xmlns:a16="http://schemas.microsoft.com/office/drawing/2014/main" id="{D298EFD5-F9DF-1844-BD8A-580D6B6D4700}"/>
              </a:ext>
            </a:extLst>
          </p:cNvPr>
          <p:cNvSpPr>
            <a:spLocks noChangeArrowheads="1"/>
          </p:cNvSpPr>
          <p:nvPr>
            <p:custDataLst>
              <p:tags r:id="rId4"/>
            </p:custDataLst>
          </p:nvPr>
        </p:nvSpPr>
        <p:spPr bwMode="auto">
          <a:xfrm>
            <a:off x="6732587" y="1203367"/>
            <a:ext cx="1816100" cy="977900"/>
          </a:xfrm>
          <a:prstGeom prst="roundRect">
            <a:avLst>
              <a:gd name="adj" fmla="val 12495"/>
            </a:avLst>
          </a:prstGeom>
          <a:solidFill>
            <a:schemeClr val="bg1"/>
          </a:solidFill>
          <a:ln w="12700">
            <a:solidFill>
              <a:schemeClr val="tx1"/>
            </a:solidFill>
            <a:round/>
            <a:headEnd/>
            <a:tailEnd/>
          </a:ln>
          <a:effectLst>
            <a:outerShdw dist="107763" dir="2700000" algn="ctr" rotWithShape="0">
              <a:schemeClr val="bg2"/>
            </a:outerShdw>
          </a:effec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an index is used</a:t>
            </a:r>
          </a:p>
          <a:p>
            <a:pPr algn="ctr" defTabSz="609585">
              <a:spcBef>
                <a:spcPct val="0"/>
              </a:spcBef>
              <a:buClrTx/>
              <a:buSzTx/>
              <a:buNone/>
            </a:pPr>
            <a:r>
              <a:rPr lang="en-US" altLang="en-US" sz="1600">
                <a:solidFill>
                  <a:srgbClr val="1F497D"/>
                </a:solidFill>
              </a:rPr>
              <a:t>to determine </a:t>
            </a:r>
          </a:p>
          <a:p>
            <a:pPr algn="ctr" defTabSz="609585">
              <a:spcBef>
                <a:spcPct val="0"/>
              </a:spcBef>
              <a:buClrTx/>
              <a:buSzTx/>
              <a:buNone/>
            </a:pPr>
            <a:r>
              <a:rPr lang="en-US" altLang="en-US" sz="1600">
                <a:solidFill>
                  <a:srgbClr val="1F497D"/>
                </a:solidFill>
              </a:rPr>
              <a:t>which line an address</a:t>
            </a:r>
          </a:p>
          <a:p>
            <a:pPr algn="ctr" defTabSz="609585">
              <a:spcBef>
                <a:spcPct val="0"/>
              </a:spcBef>
              <a:buClrTx/>
              <a:buSzTx/>
              <a:buNone/>
            </a:pPr>
            <a:r>
              <a:rPr lang="en-US" altLang="en-US" sz="1600">
                <a:solidFill>
                  <a:srgbClr val="1F497D"/>
                </a:solidFill>
              </a:rPr>
              <a:t>might be found in</a:t>
            </a:r>
          </a:p>
        </p:txBody>
      </p:sp>
      <p:sp>
        <p:nvSpPr>
          <p:cNvPr id="48134" name="Rectangle 13">
            <a:extLst>
              <a:ext uri="{FF2B5EF4-FFF2-40B4-BE49-F238E27FC236}">
                <a16:creationId xmlns:a16="http://schemas.microsoft.com/office/drawing/2014/main" id="{7F1C085C-C8AE-BF45-8D3F-F2853621628B}"/>
              </a:ext>
            </a:extLst>
          </p:cNvPr>
          <p:cNvSpPr>
            <a:spLocks noChangeArrowheads="1"/>
          </p:cNvSpPr>
          <p:nvPr>
            <p:custDataLst>
              <p:tags r:id="rId5"/>
            </p:custDataLst>
          </p:nvPr>
        </p:nvSpPr>
        <p:spPr bwMode="auto">
          <a:xfrm>
            <a:off x="6096000" y="4251367"/>
            <a:ext cx="4143764"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4 entries, each block holds one word, each word</a:t>
            </a:r>
          </a:p>
          <a:p>
            <a:pPr defTabSz="609585">
              <a:spcBef>
                <a:spcPct val="0"/>
              </a:spcBef>
              <a:buClrTx/>
              <a:buSzTx/>
              <a:buNone/>
            </a:pPr>
            <a:r>
              <a:rPr lang="en-US" altLang="en-US" sz="1600">
                <a:solidFill>
                  <a:srgbClr val="1F497D"/>
                </a:solidFill>
              </a:rPr>
              <a:t>in memory maps to exactly one cache location.</a:t>
            </a:r>
          </a:p>
        </p:txBody>
      </p:sp>
      <p:sp>
        <p:nvSpPr>
          <p:cNvPr id="48136" name="Rectangle 15">
            <a:extLst>
              <a:ext uri="{FF2B5EF4-FFF2-40B4-BE49-F238E27FC236}">
                <a16:creationId xmlns:a16="http://schemas.microsoft.com/office/drawing/2014/main" id="{2606BE65-1222-C240-9D53-C94DFF8EE938}"/>
              </a:ext>
            </a:extLst>
          </p:cNvPr>
          <p:cNvSpPr>
            <a:spLocks noChangeArrowheads="1"/>
          </p:cNvSpPr>
          <p:nvPr>
            <p:custDataLst>
              <p:tags r:id="rId6"/>
            </p:custDataLst>
          </p:nvPr>
        </p:nvSpPr>
        <p:spPr bwMode="auto">
          <a:xfrm>
            <a:off x="4572001" y="2574967"/>
            <a:ext cx="1003481"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00000100</a:t>
            </a:r>
          </a:p>
        </p:txBody>
      </p:sp>
      <p:sp>
        <p:nvSpPr>
          <p:cNvPr id="48137" name="Line 16">
            <a:extLst>
              <a:ext uri="{FF2B5EF4-FFF2-40B4-BE49-F238E27FC236}">
                <a16:creationId xmlns:a16="http://schemas.microsoft.com/office/drawing/2014/main" id="{3E7106E1-1A83-D543-A1D7-46FDFB3119D8}"/>
              </a:ext>
            </a:extLst>
          </p:cNvPr>
          <p:cNvSpPr>
            <a:spLocks noChangeShapeType="1"/>
          </p:cNvSpPr>
          <p:nvPr>
            <p:custDataLst>
              <p:tags r:id="rId7"/>
            </p:custDataLst>
          </p:nvPr>
        </p:nvSpPr>
        <p:spPr bwMode="auto">
          <a:xfrm>
            <a:off x="5119687" y="3032167"/>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8138" name="Line 17">
            <a:extLst>
              <a:ext uri="{FF2B5EF4-FFF2-40B4-BE49-F238E27FC236}">
                <a16:creationId xmlns:a16="http://schemas.microsoft.com/office/drawing/2014/main" id="{A63CA1CD-7C55-8A49-8B57-F3EF5FFEF1FE}"/>
              </a:ext>
            </a:extLst>
          </p:cNvPr>
          <p:cNvSpPr>
            <a:spLocks noChangeShapeType="1"/>
          </p:cNvSpPr>
          <p:nvPr>
            <p:custDataLst>
              <p:tags r:id="rId8"/>
            </p:custDataLst>
          </p:nvPr>
        </p:nvSpPr>
        <p:spPr bwMode="auto">
          <a:xfrm>
            <a:off x="5119687" y="3260767"/>
            <a:ext cx="11430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8139" name="Rectangle 25">
            <a:extLst>
              <a:ext uri="{FF2B5EF4-FFF2-40B4-BE49-F238E27FC236}">
                <a16:creationId xmlns:a16="http://schemas.microsoft.com/office/drawing/2014/main" id="{46FA6CC7-9648-EF4E-B02A-E171D1BB0148}"/>
              </a:ext>
            </a:extLst>
          </p:cNvPr>
          <p:cNvSpPr>
            <a:spLocks noChangeArrowheads="1"/>
          </p:cNvSpPr>
          <p:nvPr>
            <p:custDataLst>
              <p:tags r:id="rId9"/>
            </p:custDataLst>
          </p:nvPr>
        </p:nvSpPr>
        <p:spPr bwMode="auto">
          <a:xfrm>
            <a:off x="6269038" y="2727367"/>
            <a:ext cx="2654300" cy="151765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48140" name="Line 26">
            <a:extLst>
              <a:ext uri="{FF2B5EF4-FFF2-40B4-BE49-F238E27FC236}">
                <a16:creationId xmlns:a16="http://schemas.microsoft.com/office/drawing/2014/main" id="{B117AFF2-D7AA-C943-9725-CDCC7FDBEDF5}"/>
              </a:ext>
            </a:extLst>
          </p:cNvPr>
          <p:cNvSpPr>
            <a:spLocks noChangeShapeType="1"/>
          </p:cNvSpPr>
          <p:nvPr>
            <p:custDataLst>
              <p:tags r:id="rId10"/>
            </p:custDataLst>
          </p:nvPr>
        </p:nvSpPr>
        <p:spPr bwMode="auto">
          <a:xfrm>
            <a:off x="6262687" y="3108367"/>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8141" name="Line 27">
            <a:extLst>
              <a:ext uri="{FF2B5EF4-FFF2-40B4-BE49-F238E27FC236}">
                <a16:creationId xmlns:a16="http://schemas.microsoft.com/office/drawing/2014/main" id="{727B4E47-B20E-1641-B023-70A19693A135}"/>
              </a:ext>
            </a:extLst>
          </p:cNvPr>
          <p:cNvSpPr>
            <a:spLocks noChangeShapeType="1"/>
          </p:cNvSpPr>
          <p:nvPr>
            <p:custDataLst>
              <p:tags r:id="rId11"/>
            </p:custDataLst>
          </p:nvPr>
        </p:nvSpPr>
        <p:spPr bwMode="auto">
          <a:xfrm>
            <a:off x="6262687" y="3489367"/>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8142" name="Line 28">
            <a:extLst>
              <a:ext uri="{FF2B5EF4-FFF2-40B4-BE49-F238E27FC236}">
                <a16:creationId xmlns:a16="http://schemas.microsoft.com/office/drawing/2014/main" id="{3F189367-D4E8-7442-9831-CD71BCF404A0}"/>
              </a:ext>
            </a:extLst>
          </p:cNvPr>
          <p:cNvSpPr>
            <a:spLocks noChangeShapeType="1"/>
          </p:cNvSpPr>
          <p:nvPr>
            <p:custDataLst>
              <p:tags r:id="rId12"/>
            </p:custDataLst>
          </p:nvPr>
        </p:nvSpPr>
        <p:spPr bwMode="auto">
          <a:xfrm>
            <a:off x="6262687" y="3870367"/>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8143" name="Line 29">
            <a:extLst>
              <a:ext uri="{FF2B5EF4-FFF2-40B4-BE49-F238E27FC236}">
                <a16:creationId xmlns:a16="http://schemas.microsoft.com/office/drawing/2014/main" id="{3EBF20E6-032A-254B-A069-9BADED6308B6}"/>
              </a:ext>
            </a:extLst>
          </p:cNvPr>
          <p:cNvSpPr>
            <a:spLocks noChangeShapeType="1"/>
          </p:cNvSpPr>
          <p:nvPr>
            <p:custDataLst>
              <p:tags r:id="rId13"/>
            </p:custDataLst>
          </p:nvPr>
        </p:nvSpPr>
        <p:spPr bwMode="auto">
          <a:xfrm>
            <a:off x="7177087" y="2727367"/>
            <a:ext cx="0" cy="1524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8144" name="Rectangle 30">
            <a:extLst>
              <a:ext uri="{FF2B5EF4-FFF2-40B4-BE49-F238E27FC236}">
                <a16:creationId xmlns:a16="http://schemas.microsoft.com/office/drawing/2014/main" id="{3A7DFC17-0489-DF45-A912-946D9366991D}"/>
              </a:ext>
            </a:extLst>
          </p:cNvPr>
          <p:cNvSpPr>
            <a:spLocks noChangeArrowheads="1"/>
          </p:cNvSpPr>
          <p:nvPr>
            <p:custDataLst>
              <p:tags r:id="rId14"/>
            </p:custDataLst>
          </p:nvPr>
        </p:nvSpPr>
        <p:spPr bwMode="auto">
          <a:xfrm>
            <a:off x="6400801" y="2422567"/>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48145" name="Rectangle 31">
            <a:extLst>
              <a:ext uri="{FF2B5EF4-FFF2-40B4-BE49-F238E27FC236}">
                <a16:creationId xmlns:a16="http://schemas.microsoft.com/office/drawing/2014/main" id="{03BEF4AD-C08C-A744-AC6B-79D6F44343C1}"/>
              </a:ext>
            </a:extLst>
          </p:cNvPr>
          <p:cNvSpPr>
            <a:spLocks noChangeArrowheads="1"/>
          </p:cNvSpPr>
          <p:nvPr>
            <p:custDataLst>
              <p:tags r:id="rId15"/>
            </p:custDataLst>
          </p:nvPr>
        </p:nvSpPr>
        <p:spPr bwMode="auto">
          <a:xfrm>
            <a:off x="7696200" y="2422567"/>
            <a:ext cx="52578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data</a:t>
            </a:r>
          </a:p>
        </p:txBody>
      </p:sp>
      <p:sp>
        <p:nvSpPr>
          <p:cNvPr id="19" name="Rectangle 12">
            <a:extLst>
              <a:ext uri="{FF2B5EF4-FFF2-40B4-BE49-F238E27FC236}">
                <a16:creationId xmlns:a16="http://schemas.microsoft.com/office/drawing/2014/main" id="{E96EF918-F331-9E40-ABA1-828E8364436E}"/>
              </a:ext>
            </a:extLst>
          </p:cNvPr>
          <p:cNvSpPr>
            <a:spLocks noChangeArrowheads="1"/>
          </p:cNvSpPr>
          <p:nvPr>
            <p:custDataLst>
              <p:tags r:id="rId16"/>
            </p:custDataLst>
          </p:nvPr>
        </p:nvSpPr>
        <p:spPr bwMode="auto">
          <a:xfrm>
            <a:off x="2100346" y="1286682"/>
            <a:ext cx="1865896" cy="353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u="sng" dirty="0">
                <a:solidFill>
                  <a:srgbClr val="1F497D"/>
                </a:solidFill>
                <a:latin typeface="Consolas" panose="020B0609020204030204" pitchFamily="49" charset="0"/>
                <a:cs typeface="Consolas" panose="020B0609020204030204" pitchFamily="49" charset="0"/>
              </a:rPr>
              <a:t>address string:</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a:t>
            </a:r>
            <a:r>
              <a:rPr lang="en-US" altLang="en-US" sz="1600" dirty="0">
                <a:solidFill>
                  <a:srgbClr val="FF0000"/>
                </a:solidFill>
                <a:latin typeface="Consolas" panose="020B0609020204030204" pitchFamily="49" charset="0"/>
                <a:cs typeface="Consolas" panose="020B0609020204030204" pitchFamily="49" charset="0"/>
              </a:rPr>
              <a:t>01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a:t>
            </a:r>
            <a:r>
              <a:rPr lang="en-US" altLang="en-US" sz="1600" dirty="0">
                <a:solidFill>
                  <a:srgbClr val="FF0000"/>
                </a:solidFill>
                <a:latin typeface="Consolas" panose="020B0609020204030204" pitchFamily="49" charset="0"/>
                <a:cs typeface="Consolas" panose="020B0609020204030204" pitchFamily="49" charset="0"/>
              </a:rPr>
              <a:t>10</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12	0000</a:t>
            </a:r>
            <a:r>
              <a:rPr lang="en-US" altLang="en-US" sz="1600" dirty="0">
                <a:solidFill>
                  <a:srgbClr val="FF0000"/>
                </a:solidFill>
                <a:latin typeface="Consolas" panose="020B0609020204030204" pitchFamily="49" charset="0"/>
                <a:cs typeface="Consolas" panose="020B0609020204030204" pitchFamily="49" charset="0"/>
              </a:rPr>
              <a:t>11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a:t>
            </a:r>
            <a:r>
              <a:rPr lang="en-US" altLang="en-US" sz="1600" dirty="0">
                <a:solidFill>
                  <a:srgbClr val="FF0000"/>
                </a:solidFill>
                <a:latin typeface="Consolas" panose="020B0609020204030204" pitchFamily="49" charset="0"/>
                <a:cs typeface="Consolas" panose="020B0609020204030204" pitchFamily="49" charset="0"/>
              </a:rPr>
              <a:t>01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a:t>
            </a:r>
            <a:r>
              <a:rPr lang="en-US" altLang="en-US" sz="1600" dirty="0">
                <a:solidFill>
                  <a:srgbClr val="FF0000"/>
                </a:solidFill>
                <a:latin typeface="Consolas" panose="020B0609020204030204" pitchFamily="49" charset="0"/>
                <a:cs typeface="Consolas" panose="020B0609020204030204" pitchFamily="49" charset="0"/>
              </a:rPr>
              <a:t>10</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20	0001</a:t>
            </a:r>
            <a:r>
              <a:rPr lang="en-US" altLang="en-US" sz="1600" dirty="0">
                <a:solidFill>
                  <a:srgbClr val="FF0000"/>
                </a:solidFill>
                <a:latin typeface="Consolas" panose="020B0609020204030204" pitchFamily="49" charset="0"/>
                <a:cs typeface="Consolas" panose="020B0609020204030204" pitchFamily="49" charset="0"/>
              </a:rPr>
              <a:t>01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a:t>
            </a:r>
            <a:r>
              <a:rPr lang="en-US" altLang="en-US" sz="1600" dirty="0">
                <a:solidFill>
                  <a:srgbClr val="FF0000"/>
                </a:solidFill>
                <a:latin typeface="Consolas" panose="020B0609020204030204" pitchFamily="49" charset="0"/>
                <a:cs typeface="Consolas" panose="020B0609020204030204" pitchFamily="49" charset="0"/>
              </a:rPr>
              <a:t>01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a:t>
            </a:r>
            <a:r>
              <a:rPr lang="en-US" altLang="en-US" sz="1600" dirty="0">
                <a:solidFill>
                  <a:srgbClr val="FF0000"/>
                </a:solidFill>
                <a:latin typeface="Consolas" panose="020B0609020204030204" pitchFamily="49" charset="0"/>
                <a:cs typeface="Consolas" panose="020B0609020204030204" pitchFamily="49" charset="0"/>
              </a:rPr>
              <a:t>10</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20	0001</a:t>
            </a:r>
            <a:r>
              <a:rPr lang="en-US" altLang="en-US" sz="1600" dirty="0">
                <a:solidFill>
                  <a:srgbClr val="FF0000"/>
                </a:solidFill>
                <a:latin typeface="Consolas" panose="020B0609020204030204" pitchFamily="49" charset="0"/>
                <a:cs typeface="Consolas" panose="020B0609020204030204" pitchFamily="49" charset="0"/>
              </a:rPr>
              <a:t>01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24	0001</a:t>
            </a:r>
            <a:r>
              <a:rPr lang="en-US" altLang="en-US" sz="1600" dirty="0">
                <a:solidFill>
                  <a:srgbClr val="FF0000"/>
                </a:solidFill>
                <a:latin typeface="Consolas" panose="020B0609020204030204" pitchFamily="49" charset="0"/>
                <a:cs typeface="Consolas" panose="020B0609020204030204" pitchFamily="49" charset="0"/>
              </a:rPr>
              <a:t>10</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12	0000</a:t>
            </a:r>
            <a:r>
              <a:rPr lang="en-US" altLang="en-US" sz="1600" dirty="0">
                <a:solidFill>
                  <a:srgbClr val="FF0000"/>
                </a:solidFill>
                <a:latin typeface="Consolas" panose="020B0609020204030204" pitchFamily="49" charset="0"/>
                <a:cs typeface="Consolas" panose="020B0609020204030204" pitchFamily="49" charset="0"/>
              </a:rPr>
              <a:t>11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a:t>
            </a:r>
            <a:r>
              <a:rPr lang="en-US" altLang="en-US" sz="1600" dirty="0">
                <a:solidFill>
                  <a:srgbClr val="FF0000"/>
                </a:solidFill>
                <a:latin typeface="Consolas" panose="020B0609020204030204" pitchFamily="49" charset="0"/>
                <a:cs typeface="Consolas" panose="020B0609020204030204" pitchFamily="49" charset="0"/>
              </a:rPr>
              <a:t>10</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a:t>
            </a:r>
            <a:r>
              <a:rPr lang="en-US" altLang="en-US" sz="1600" dirty="0">
                <a:solidFill>
                  <a:srgbClr val="FF0000"/>
                </a:solidFill>
                <a:latin typeface="Consolas" panose="020B0609020204030204" pitchFamily="49" charset="0"/>
                <a:cs typeface="Consolas" panose="020B0609020204030204" pitchFamily="49" charset="0"/>
              </a:rPr>
              <a:t>01</a:t>
            </a:r>
            <a:r>
              <a:rPr lang="en-US" altLang="en-US" sz="1600" dirty="0">
                <a:solidFill>
                  <a:prstClr val="white">
                    <a:lumMod val="50000"/>
                  </a:prstClr>
                </a:solidFill>
                <a:latin typeface="Consolas" panose="020B0609020204030204" pitchFamily="49" charset="0"/>
                <a:cs typeface="Consolas" panose="020B0609020204030204" pitchFamily="49" charset="0"/>
              </a:rPr>
              <a:t>00</a:t>
            </a:r>
          </a:p>
        </p:txBody>
      </p:sp>
    </p:spTree>
    <p:extLst>
      <p:ext uri="{BB962C8B-B14F-4D97-AF65-F5344CB8AC3E}">
        <p14:creationId xmlns:p14="http://schemas.microsoft.com/office/powerpoint/2010/main" val="114996037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9688799-B070-154B-8998-CA3A8AAB95BC}"/>
              </a:ext>
            </a:extLst>
          </p:cNvPr>
          <p:cNvSpPr>
            <a:spLocks noGrp="1" noChangeArrowheads="1"/>
          </p:cNvSpPr>
          <p:nvPr>
            <p:ph type="title"/>
            <p:custDataLst>
              <p:tags r:id="rId1"/>
            </p:custDataLst>
          </p:nvPr>
        </p:nvSpPr>
        <p:spPr>
          <a:noFill/>
        </p:spPr>
        <p:txBody>
          <a:bodyPr/>
          <a:lstStyle/>
          <a:p>
            <a:r>
              <a:rPr lang="en-US" altLang="en-US"/>
              <a:t>A set-associative cache</a:t>
            </a:r>
          </a:p>
        </p:txBody>
      </p:sp>
      <p:sp>
        <p:nvSpPr>
          <p:cNvPr id="50179" name="Rectangle 3">
            <a:extLst>
              <a:ext uri="{FF2B5EF4-FFF2-40B4-BE49-F238E27FC236}">
                <a16:creationId xmlns:a16="http://schemas.microsoft.com/office/drawing/2014/main" id="{2FCF3E08-F456-3943-950A-FE4F4A416B25}"/>
              </a:ext>
            </a:extLst>
          </p:cNvPr>
          <p:cNvSpPr>
            <a:spLocks noGrp="1" noChangeArrowheads="1"/>
          </p:cNvSpPr>
          <p:nvPr>
            <p:ph type="body" idx="1"/>
            <p:custDataLst>
              <p:tags r:id="rId2"/>
            </p:custDataLst>
          </p:nvPr>
        </p:nvSpPr>
        <p:spPr>
          <a:xfrm>
            <a:off x="609600" y="5365667"/>
            <a:ext cx="10972800" cy="1035133"/>
          </a:xfrm>
          <a:noFill/>
        </p:spPr>
        <p:txBody>
          <a:bodyPr>
            <a:normAutofit/>
          </a:bodyPr>
          <a:lstStyle/>
          <a:p>
            <a:pPr>
              <a:lnSpc>
                <a:spcPct val="90000"/>
              </a:lnSpc>
            </a:pPr>
            <a:r>
              <a:rPr lang="en-US" altLang="en-US" sz="2133" dirty="0"/>
              <a:t>A cache that can put a line of data in exactly </a:t>
            </a:r>
            <a:r>
              <a:rPr lang="en-US" altLang="en-US" sz="2133" i="1" dirty="0"/>
              <a:t>n</a:t>
            </a:r>
            <a:r>
              <a:rPr lang="en-US" altLang="en-US" sz="2133" dirty="0"/>
              <a:t> places is called </a:t>
            </a:r>
            <a:r>
              <a:rPr lang="en-US" altLang="en-US" sz="2133" i="1" dirty="0">
                <a:solidFill>
                  <a:srgbClr val="FF0000"/>
                </a:solidFill>
              </a:rPr>
              <a:t>n-way ______________________</a:t>
            </a:r>
            <a:r>
              <a:rPr lang="en-US" altLang="en-US" sz="2133" i="1" dirty="0"/>
              <a:t>.</a:t>
            </a:r>
          </a:p>
          <a:p>
            <a:pPr>
              <a:lnSpc>
                <a:spcPct val="90000"/>
              </a:lnSpc>
            </a:pPr>
            <a:r>
              <a:rPr lang="en-US" altLang="en-US" sz="2133" dirty="0"/>
              <a:t>The cache lines/blocks that share the same index are a cache </a:t>
            </a:r>
            <a:r>
              <a:rPr lang="en-US" altLang="en-US" sz="2133" i="1" dirty="0">
                <a:solidFill>
                  <a:srgbClr val="FF0000"/>
                </a:solidFill>
              </a:rPr>
              <a:t>____________</a:t>
            </a:r>
            <a:r>
              <a:rPr lang="en-US" altLang="en-US" sz="2133" dirty="0"/>
              <a:t>.</a:t>
            </a:r>
          </a:p>
        </p:txBody>
      </p:sp>
      <p:sp>
        <p:nvSpPr>
          <p:cNvPr id="50180" name="Rectangle 4">
            <a:extLst>
              <a:ext uri="{FF2B5EF4-FFF2-40B4-BE49-F238E27FC236}">
                <a16:creationId xmlns:a16="http://schemas.microsoft.com/office/drawing/2014/main" id="{4844CE5E-46C5-4A48-958A-0DE8DD0A3A65}"/>
              </a:ext>
            </a:extLst>
          </p:cNvPr>
          <p:cNvSpPr>
            <a:spLocks noChangeArrowheads="1"/>
          </p:cNvSpPr>
          <p:nvPr>
            <p:custDataLst>
              <p:tags r:id="rId3"/>
            </p:custDataLst>
          </p:nvPr>
        </p:nvSpPr>
        <p:spPr bwMode="auto">
          <a:xfrm>
            <a:off x="5264151" y="2585781"/>
            <a:ext cx="2654300" cy="60325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50181" name="Line 5">
            <a:extLst>
              <a:ext uri="{FF2B5EF4-FFF2-40B4-BE49-F238E27FC236}">
                <a16:creationId xmlns:a16="http://schemas.microsoft.com/office/drawing/2014/main" id="{CBBF6A8E-A6B5-B341-9F7C-848C9B80096D}"/>
              </a:ext>
            </a:extLst>
          </p:cNvPr>
          <p:cNvSpPr>
            <a:spLocks noChangeShapeType="1"/>
          </p:cNvSpPr>
          <p:nvPr>
            <p:custDataLst>
              <p:tags r:id="rId4"/>
            </p:custDataLst>
          </p:nvPr>
        </p:nvSpPr>
        <p:spPr bwMode="auto">
          <a:xfrm>
            <a:off x="5257800" y="2884232"/>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0182" name="Line 6">
            <a:extLst>
              <a:ext uri="{FF2B5EF4-FFF2-40B4-BE49-F238E27FC236}">
                <a16:creationId xmlns:a16="http://schemas.microsoft.com/office/drawing/2014/main" id="{4D2B2629-CA33-FD41-AE4D-06345D3540D1}"/>
              </a:ext>
            </a:extLst>
          </p:cNvPr>
          <p:cNvSpPr>
            <a:spLocks noChangeShapeType="1"/>
          </p:cNvSpPr>
          <p:nvPr>
            <p:custDataLst>
              <p:tags r:id="rId5"/>
            </p:custDataLst>
          </p:nvPr>
        </p:nvSpPr>
        <p:spPr bwMode="auto">
          <a:xfrm>
            <a:off x="6172200" y="2579432"/>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0183" name="Rectangle 7">
            <a:extLst>
              <a:ext uri="{FF2B5EF4-FFF2-40B4-BE49-F238E27FC236}">
                <a16:creationId xmlns:a16="http://schemas.microsoft.com/office/drawing/2014/main" id="{30E01E65-9E8B-E547-9978-1D7B3377DCDE}"/>
              </a:ext>
            </a:extLst>
          </p:cNvPr>
          <p:cNvSpPr>
            <a:spLocks noChangeArrowheads="1"/>
          </p:cNvSpPr>
          <p:nvPr>
            <p:custDataLst>
              <p:tags r:id="rId6"/>
            </p:custDataLst>
          </p:nvPr>
        </p:nvSpPr>
        <p:spPr bwMode="auto">
          <a:xfrm>
            <a:off x="5395914" y="2274632"/>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50184" name="Rectangle 8">
            <a:extLst>
              <a:ext uri="{FF2B5EF4-FFF2-40B4-BE49-F238E27FC236}">
                <a16:creationId xmlns:a16="http://schemas.microsoft.com/office/drawing/2014/main" id="{244502AB-C31D-F74B-906A-003FDF4F5F6B}"/>
              </a:ext>
            </a:extLst>
          </p:cNvPr>
          <p:cNvSpPr>
            <a:spLocks noChangeArrowheads="1"/>
          </p:cNvSpPr>
          <p:nvPr>
            <p:custDataLst>
              <p:tags r:id="rId7"/>
            </p:custDataLst>
          </p:nvPr>
        </p:nvSpPr>
        <p:spPr bwMode="auto">
          <a:xfrm>
            <a:off x="6691314" y="2274632"/>
            <a:ext cx="52578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data</a:t>
            </a:r>
          </a:p>
        </p:txBody>
      </p:sp>
      <p:sp>
        <p:nvSpPr>
          <p:cNvPr id="50185" name="Rectangle 9">
            <a:extLst>
              <a:ext uri="{FF2B5EF4-FFF2-40B4-BE49-F238E27FC236}">
                <a16:creationId xmlns:a16="http://schemas.microsoft.com/office/drawing/2014/main" id="{F84F5AA6-AF55-EF4E-B4F8-1B169A70D45B}"/>
              </a:ext>
            </a:extLst>
          </p:cNvPr>
          <p:cNvSpPr>
            <a:spLocks noChangeArrowheads="1"/>
          </p:cNvSpPr>
          <p:nvPr>
            <p:custDataLst>
              <p:tags r:id="rId8"/>
            </p:custDataLst>
          </p:nvPr>
        </p:nvSpPr>
        <p:spPr bwMode="auto">
          <a:xfrm>
            <a:off x="5791201" y="3570032"/>
            <a:ext cx="4143764"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4 entries, each block holds one word, each word</a:t>
            </a:r>
          </a:p>
          <a:p>
            <a:pPr defTabSz="609585">
              <a:spcBef>
                <a:spcPct val="0"/>
              </a:spcBef>
              <a:buClrTx/>
              <a:buSzTx/>
              <a:buNone/>
            </a:pPr>
            <a:r>
              <a:rPr lang="en-US" altLang="en-US" sz="1600">
                <a:solidFill>
                  <a:srgbClr val="1F497D"/>
                </a:solidFill>
              </a:rPr>
              <a:t>in memory maps to one of a set of </a:t>
            </a:r>
            <a:r>
              <a:rPr lang="en-US" altLang="en-US" sz="1600" i="1">
                <a:solidFill>
                  <a:srgbClr val="1F497D"/>
                </a:solidFill>
              </a:rPr>
              <a:t>n</a:t>
            </a:r>
            <a:r>
              <a:rPr lang="en-US" altLang="en-US" sz="1600">
                <a:solidFill>
                  <a:srgbClr val="1F497D"/>
                </a:solidFill>
              </a:rPr>
              <a:t> cache lines</a:t>
            </a:r>
          </a:p>
        </p:txBody>
      </p:sp>
      <p:sp>
        <p:nvSpPr>
          <p:cNvPr id="50187" name="Rectangle 11">
            <a:extLst>
              <a:ext uri="{FF2B5EF4-FFF2-40B4-BE49-F238E27FC236}">
                <a16:creationId xmlns:a16="http://schemas.microsoft.com/office/drawing/2014/main" id="{C5C128FC-5AE4-F846-AC8D-07AA470402AB}"/>
              </a:ext>
            </a:extLst>
          </p:cNvPr>
          <p:cNvSpPr>
            <a:spLocks noChangeArrowheads="1"/>
          </p:cNvSpPr>
          <p:nvPr>
            <p:custDataLst>
              <p:tags r:id="rId9"/>
            </p:custDataLst>
          </p:nvPr>
        </p:nvSpPr>
        <p:spPr bwMode="auto">
          <a:xfrm>
            <a:off x="4329114" y="2122232"/>
            <a:ext cx="1003481"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00000100</a:t>
            </a:r>
          </a:p>
        </p:txBody>
      </p:sp>
      <p:sp>
        <p:nvSpPr>
          <p:cNvPr id="50188" name="Line 12">
            <a:extLst>
              <a:ext uri="{FF2B5EF4-FFF2-40B4-BE49-F238E27FC236}">
                <a16:creationId xmlns:a16="http://schemas.microsoft.com/office/drawing/2014/main" id="{13C8E8D2-0796-8748-839A-0D5452A22431}"/>
              </a:ext>
            </a:extLst>
          </p:cNvPr>
          <p:cNvSpPr>
            <a:spLocks noChangeShapeType="1"/>
          </p:cNvSpPr>
          <p:nvPr>
            <p:custDataLst>
              <p:tags r:id="rId10"/>
            </p:custDataLst>
          </p:nvPr>
        </p:nvSpPr>
        <p:spPr bwMode="auto">
          <a:xfrm>
            <a:off x="4876800" y="2579432"/>
            <a:ext cx="0" cy="457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0189" name="Line 13">
            <a:extLst>
              <a:ext uri="{FF2B5EF4-FFF2-40B4-BE49-F238E27FC236}">
                <a16:creationId xmlns:a16="http://schemas.microsoft.com/office/drawing/2014/main" id="{316F144C-B061-A247-A8A1-E45EC43491F5}"/>
              </a:ext>
            </a:extLst>
          </p:cNvPr>
          <p:cNvSpPr>
            <a:spLocks noChangeShapeType="1"/>
          </p:cNvSpPr>
          <p:nvPr>
            <p:custDataLst>
              <p:tags r:id="rId11"/>
            </p:custDataLst>
          </p:nvPr>
        </p:nvSpPr>
        <p:spPr bwMode="auto">
          <a:xfrm>
            <a:off x="4876800" y="3036632"/>
            <a:ext cx="3048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0190" name="Rectangle 14">
            <a:extLst>
              <a:ext uri="{FF2B5EF4-FFF2-40B4-BE49-F238E27FC236}">
                <a16:creationId xmlns:a16="http://schemas.microsoft.com/office/drawing/2014/main" id="{7B713FC1-857A-9F43-B9F3-FA779DE1EF33}"/>
              </a:ext>
            </a:extLst>
          </p:cNvPr>
          <p:cNvSpPr>
            <a:spLocks noChangeArrowheads="1"/>
          </p:cNvSpPr>
          <p:nvPr>
            <p:custDataLst>
              <p:tags r:id="rId12"/>
            </p:custDataLst>
          </p:nvPr>
        </p:nvSpPr>
        <p:spPr bwMode="auto">
          <a:xfrm>
            <a:off x="7924800" y="2585781"/>
            <a:ext cx="2660651" cy="60325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50191" name="Line 15">
            <a:extLst>
              <a:ext uri="{FF2B5EF4-FFF2-40B4-BE49-F238E27FC236}">
                <a16:creationId xmlns:a16="http://schemas.microsoft.com/office/drawing/2014/main" id="{401D0F1E-4B9C-DE4D-AE6B-752885A68BEA}"/>
              </a:ext>
            </a:extLst>
          </p:cNvPr>
          <p:cNvSpPr>
            <a:spLocks noChangeShapeType="1"/>
          </p:cNvSpPr>
          <p:nvPr>
            <p:custDataLst>
              <p:tags r:id="rId13"/>
            </p:custDataLst>
          </p:nvPr>
        </p:nvSpPr>
        <p:spPr bwMode="auto">
          <a:xfrm>
            <a:off x="7924800" y="2884232"/>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0192" name="Line 16">
            <a:extLst>
              <a:ext uri="{FF2B5EF4-FFF2-40B4-BE49-F238E27FC236}">
                <a16:creationId xmlns:a16="http://schemas.microsoft.com/office/drawing/2014/main" id="{1E67BDC7-A78B-3E44-A67B-87B09F7D0BB3}"/>
              </a:ext>
            </a:extLst>
          </p:cNvPr>
          <p:cNvSpPr>
            <a:spLocks noChangeShapeType="1"/>
          </p:cNvSpPr>
          <p:nvPr>
            <p:custDataLst>
              <p:tags r:id="rId14"/>
            </p:custDataLst>
          </p:nvPr>
        </p:nvSpPr>
        <p:spPr bwMode="auto">
          <a:xfrm>
            <a:off x="8839200" y="2579432"/>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0193" name="Rectangle 17">
            <a:extLst>
              <a:ext uri="{FF2B5EF4-FFF2-40B4-BE49-F238E27FC236}">
                <a16:creationId xmlns:a16="http://schemas.microsoft.com/office/drawing/2014/main" id="{14E96613-F61D-EE46-BA84-77F20AA34C14}"/>
              </a:ext>
            </a:extLst>
          </p:cNvPr>
          <p:cNvSpPr>
            <a:spLocks noChangeArrowheads="1"/>
          </p:cNvSpPr>
          <p:nvPr>
            <p:custDataLst>
              <p:tags r:id="rId15"/>
            </p:custDataLst>
          </p:nvPr>
        </p:nvSpPr>
        <p:spPr bwMode="auto">
          <a:xfrm>
            <a:off x="8062914" y="2274632"/>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50194" name="Rectangle 18">
            <a:extLst>
              <a:ext uri="{FF2B5EF4-FFF2-40B4-BE49-F238E27FC236}">
                <a16:creationId xmlns:a16="http://schemas.microsoft.com/office/drawing/2014/main" id="{17E66480-BC11-AF47-A08F-3E1E3C78F2C1}"/>
              </a:ext>
            </a:extLst>
          </p:cNvPr>
          <p:cNvSpPr>
            <a:spLocks noChangeArrowheads="1"/>
          </p:cNvSpPr>
          <p:nvPr>
            <p:custDataLst>
              <p:tags r:id="rId16"/>
            </p:custDataLst>
          </p:nvPr>
        </p:nvSpPr>
        <p:spPr bwMode="auto">
          <a:xfrm>
            <a:off x="9358314" y="2274632"/>
            <a:ext cx="52578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data</a:t>
            </a:r>
          </a:p>
        </p:txBody>
      </p:sp>
      <p:sp>
        <p:nvSpPr>
          <p:cNvPr id="19" name="Rectangle 12">
            <a:extLst>
              <a:ext uri="{FF2B5EF4-FFF2-40B4-BE49-F238E27FC236}">
                <a16:creationId xmlns:a16="http://schemas.microsoft.com/office/drawing/2014/main" id="{AE28B8CA-4C77-A64F-9402-FB3E974A2E25}"/>
              </a:ext>
            </a:extLst>
          </p:cNvPr>
          <p:cNvSpPr>
            <a:spLocks noChangeArrowheads="1"/>
          </p:cNvSpPr>
          <p:nvPr>
            <p:custDataLst>
              <p:tags r:id="rId17"/>
            </p:custDataLst>
          </p:nvPr>
        </p:nvSpPr>
        <p:spPr bwMode="auto">
          <a:xfrm>
            <a:off x="2100346" y="1286682"/>
            <a:ext cx="1865896" cy="353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u="sng" dirty="0">
                <a:solidFill>
                  <a:srgbClr val="1F497D"/>
                </a:solidFill>
                <a:latin typeface="Consolas" panose="020B0609020204030204" pitchFamily="49" charset="0"/>
                <a:cs typeface="Consolas" panose="020B0609020204030204" pitchFamily="49" charset="0"/>
              </a:rPr>
              <a:t>address string:</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12	00001100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20	00010100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20	00010100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24	00011000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12	00001100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p:txBody>
      </p:sp>
    </p:spTree>
    <p:extLst>
      <p:ext uri="{BB962C8B-B14F-4D97-AF65-F5344CB8AC3E}">
        <p14:creationId xmlns:p14="http://schemas.microsoft.com/office/powerpoint/2010/main" val="284331202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9AD7D-57A7-4CFD-99BC-F049FA571616}"/>
              </a:ext>
            </a:extLst>
          </p:cNvPr>
          <p:cNvSpPr>
            <a:spLocks noGrp="1"/>
          </p:cNvSpPr>
          <p:nvPr>
            <p:ph type="title"/>
          </p:nvPr>
        </p:nvSpPr>
        <p:spPr/>
        <p:txBody>
          <a:bodyPr/>
          <a:lstStyle/>
          <a:p>
            <a:r>
              <a:rPr lang="en-US"/>
              <a:t>Logistics</a:t>
            </a:r>
            <a:endParaRPr lang="en-US" dirty="0"/>
          </a:p>
        </p:txBody>
      </p:sp>
      <p:sp>
        <p:nvSpPr>
          <p:cNvPr id="3" name="Content Placeholder 2">
            <a:extLst>
              <a:ext uri="{FF2B5EF4-FFF2-40B4-BE49-F238E27FC236}">
                <a16:creationId xmlns:a16="http://schemas.microsoft.com/office/drawing/2014/main" id="{454CF1D0-8090-47BC-8190-DF7C81FCD869}"/>
              </a:ext>
            </a:extLst>
          </p:cNvPr>
          <p:cNvSpPr>
            <a:spLocks noGrp="1"/>
          </p:cNvSpPr>
          <p:nvPr>
            <p:ph idx="1"/>
          </p:nvPr>
        </p:nvSpPr>
        <p:spPr/>
        <p:txBody>
          <a:bodyPr/>
          <a:lstStyle/>
          <a:p>
            <a:r>
              <a:rPr lang="en-US" dirty="0"/>
              <a:t>Assignment 2 due tomorrow</a:t>
            </a:r>
          </a:p>
          <a:p>
            <a:r>
              <a:rPr lang="en-US" dirty="0"/>
              <a:t>Assignment 3 released</a:t>
            </a:r>
          </a:p>
          <a:p>
            <a:pPr lvl="1"/>
            <a:r>
              <a:rPr lang="en-US" dirty="0"/>
              <a:t>Generally: First bit of assignment is lab portion, the rest is take-home</a:t>
            </a:r>
          </a:p>
          <a:p>
            <a:pPr lvl="1"/>
            <a:r>
              <a:rPr lang="en-US" dirty="0"/>
              <a:t>Finish the lab first if needed</a:t>
            </a:r>
          </a:p>
          <a:p>
            <a:pPr lvl="1"/>
            <a:endParaRPr lang="en-US" dirty="0"/>
          </a:p>
          <a:p>
            <a:r>
              <a:rPr lang="en-US" dirty="0"/>
              <a:t>Late policy?</a:t>
            </a:r>
          </a:p>
          <a:p>
            <a:pPr lvl="1"/>
            <a:r>
              <a:rPr lang="en-US" dirty="0"/>
              <a:t>1 week: 10% off</a:t>
            </a:r>
          </a:p>
          <a:p>
            <a:pPr lvl="1"/>
            <a:r>
              <a:rPr lang="en-US" dirty="0"/>
              <a:t>2 weeks: Last chance, 30% off</a:t>
            </a:r>
          </a:p>
          <a:p>
            <a:pPr lvl="1"/>
            <a:r>
              <a:rPr lang="en-US" i="1" dirty="0"/>
              <a:t>Email with any exceptional circumstances, we’ll work it out</a:t>
            </a:r>
            <a:endParaRPr lang="en-US" dirty="0"/>
          </a:p>
        </p:txBody>
      </p:sp>
      <p:sp>
        <p:nvSpPr>
          <p:cNvPr id="29" name="Footer Placeholder 28">
            <a:extLst>
              <a:ext uri="{FF2B5EF4-FFF2-40B4-BE49-F238E27FC236}">
                <a16:creationId xmlns:a16="http://schemas.microsoft.com/office/drawing/2014/main" id="{7E766BF4-A9DF-9E47-A209-87F5E5149A0F}"/>
              </a:ext>
            </a:extLst>
          </p:cNvPr>
          <p:cNvSpPr>
            <a:spLocks noGrp="1"/>
          </p:cNvSpPr>
          <p:nvPr>
            <p:ph type="ftr" sz="quarter" idx="11"/>
          </p:nvPr>
        </p:nvSpPr>
        <p:spPr/>
        <p:txBody>
          <a:bodyPr/>
          <a:lstStyle/>
          <a:p>
            <a:r>
              <a:rPr lang="en-US"/>
              <a:t>CC BY-NC-ND Pat Pannuto – Many slides adapted from Janarbek Matai</a:t>
            </a:r>
            <a:endParaRPr lang="en-US" dirty="0"/>
          </a:p>
        </p:txBody>
      </p:sp>
    </p:spTree>
    <p:extLst>
      <p:ext uri="{BB962C8B-B14F-4D97-AF65-F5344CB8AC3E}">
        <p14:creationId xmlns:p14="http://schemas.microsoft.com/office/powerpoint/2010/main" val="955593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9688799-B070-154B-8998-CA3A8AAB95BC}"/>
              </a:ext>
            </a:extLst>
          </p:cNvPr>
          <p:cNvSpPr>
            <a:spLocks noGrp="1" noChangeArrowheads="1"/>
          </p:cNvSpPr>
          <p:nvPr>
            <p:ph type="title"/>
            <p:custDataLst>
              <p:tags r:id="rId1"/>
            </p:custDataLst>
          </p:nvPr>
        </p:nvSpPr>
        <p:spPr>
          <a:noFill/>
        </p:spPr>
        <p:txBody>
          <a:bodyPr/>
          <a:lstStyle/>
          <a:p>
            <a:r>
              <a:rPr lang="en-US" altLang="en-US"/>
              <a:t>A set-associative cache</a:t>
            </a:r>
          </a:p>
        </p:txBody>
      </p:sp>
      <p:sp>
        <p:nvSpPr>
          <p:cNvPr id="50179" name="Rectangle 3">
            <a:extLst>
              <a:ext uri="{FF2B5EF4-FFF2-40B4-BE49-F238E27FC236}">
                <a16:creationId xmlns:a16="http://schemas.microsoft.com/office/drawing/2014/main" id="{2FCF3E08-F456-3943-950A-FE4F4A416B25}"/>
              </a:ext>
            </a:extLst>
          </p:cNvPr>
          <p:cNvSpPr>
            <a:spLocks noGrp="1" noChangeArrowheads="1"/>
          </p:cNvSpPr>
          <p:nvPr>
            <p:ph type="body" idx="1"/>
            <p:custDataLst>
              <p:tags r:id="rId2"/>
            </p:custDataLst>
          </p:nvPr>
        </p:nvSpPr>
        <p:spPr>
          <a:xfrm>
            <a:off x="609600" y="5365667"/>
            <a:ext cx="10972800" cy="1035133"/>
          </a:xfrm>
          <a:noFill/>
        </p:spPr>
        <p:txBody>
          <a:bodyPr>
            <a:normAutofit/>
          </a:bodyPr>
          <a:lstStyle/>
          <a:p>
            <a:pPr>
              <a:lnSpc>
                <a:spcPct val="90000"/>
              </a:lnSpc>
            </a:pPr>
            <a:r>
              <a:rPr lang="en-US" altLang="en-US" sz="2133" dirty="0"/>
              <a:t>A cache that can put a line of data in exactly </a:t>
            </a:r>
            <a:r>
              <a:rPr lang="en-US" altLang="en-US" sz="2133" i="1" dirty="0"/>
              <a:t>n</a:t>
            </a:r>
            <a:r>
              <a:rPr lang="en-US" altLang="en-US" sz="2133" dirty="0"/>
              <a:t> places is called </a:t>
            </a:r>
            <a:r>
              <a:rPr lang="en-US" altLang="en-US" sz="2133" b="1" i="1" dirty="0"/>
              <a:t>n-way set-associative</a:t>
            </a:r>
            <a:r>
              <a:rPr lang="en-US" altLang="en-US" sz="2133" i="1" dirty="0"/>
              <a:t>.</a:t>
            </a:r>
          </a:p>
          <a:p>
            <a:pPr>
              <a:lnSpc>
                <a:spcPct val="90000"/>
              </a:lnSpc>
            </a:pPr>
            <a:r>
              <a:rPr lang="en-US" altLang="en-US" sz="2133" dirty="0"/>
              <a:t>The cache lines/blocks that share the same index are a cache </a:t>
            </a:r>
            <a:r>
              <a:rPr lang="en-US" altLang="en-US" sz="2133" b="1" dirty="0"/>
              <a:t>set</a:t>
            </a:r>
            <a:r>
              <a:rPr lang="en-US" altLang="en-US" sz="2133" dirty="0"/>
              <a:t>.</a:t>
            </a:r>
          </a:p>
        </p:txBody>
      </p:sp>
      <p:sp>
        <p:nvSpPr>
          <p:cNvPr id="50180" name="Rectangle 4">
            <a:extLst>
              <a:ext uri="{FF2B5EF4-FFF2-40B4-BE49-F238E27FC236}">
                <a16:creationId xmlns:a16="http://schemas.microsoft.com/office/drawing/2014/main" id="{4844CE5E-46C5-4A48-958A-0DE8DD0A3A65}"/>
              </a:ext>
            </a:extLst>
          </p:cNvPr>
          <p:cNvSpPr>
            <a:spLocks noChangeArrowheads="1"/>
          </p:cNvSpPr>
          <p:nvPr>
            <p:custDataLst>
              <p:tags r:id="rId3"/>
            </p:custDataLst>
          </p:nvPr>
        </p:nvSpPr>
        <p:spPr bwMode="auto">
          <a:xfrm>
            <a:off x="5264151" y="2585781"/>
            <a:ext cx="2654300" cy="60325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50181" name="Line 5">
            <a:extLst>
              <a:ext uri="{FF2B5EF4-FFF2-40B4-BE49-F238E27FC236}">
                <a16:creationId xmlns:a16="http://schemas.microsoft.com/office/drawing/2014/main" id="{CBBF6A8E-A6B5-B341-9F7C-848C9B80096D}"/>
              </a:ext>
            </a:extLst>
          </p:cNvPr>
          <p:cNvSpPr>
            <a:spLocks noChangeShapeType="1"/>
          </p:cNvSpPr>
          <p:nvPr>
            <p:custDataLst>
              <p:tags r:id="rId4"/>
            </p:custDataLst>
          </p:nvPr>
        </p:nvSpPr>
        <p:spPr bwMode="auto">
          <a:xfrm>
            <a:off x="5257800" y="2884232"/>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0182" name="Line 6">
            <a:extLst>
              <a:ext uri="{FF2B5EF4-FFF2-40B4-BE49-F238E27FC236}">
                <a16:creationId xmlns:a16="http://schemas.microsoft.com/office/drawing/2014/main" id="{4D2B2629-CA33-FD41-AE4D-06345D3540D1}"/>
              </a:ext>
            </a:extLst>
          </p:cNvPr>
          <p:cNvSpPr>
            <a:spLocks noChangeShapeType="1"/>
          </p:cNvSpPr>
          <p:nvPr>
            <p:custDataLst>
              <p:tags r:id="rId5"/>
            </p:custDataLst>
          </p:nvPr>
        </p:nvSpPr>
        <p:spPr bwMode="auto">
          <a:xfrm>
            <a:off x="6172200" y="2579432"/>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0183" name="Rectangle 7">
            <a:extLst>
              <a:ext uri="{FF2B5EF4-FFF2-40B4-BE49-F238E27FC236}">
                <a16:creationId xmlns:a16="http://schemas.microsoft.com/office/drawing/2014/main" id="{30E01E65-9E8B-E547-9978-1D7B3377DCDE}"/>
              </a:ext>
            </a:extLst>
          </p:cNvPr>
          <p:cNvSpPr>
            <a:spLocks noChangeArrowheads="1"/>
          </p:cNvSpPr>
          <p:nvPr>
            <p:custDataLst>
              <p:tags r:id="rId6"/>
            </p:custDataLst>
          </p:nvPr>
        </p:nvSpPr>
        <p:spPr bwMode="auto">
          <a:xfrm>
            <a:off x="5395914" y="2274632"/>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50184" name="Rectangle 8">
            <a:extLst>
              <a:ext uri="{FF2B5EF4-FFF2-40B4-BE49-F238E27FC236}">
                <a16:creationId xmlns:a16="http://schemas.microsoft.com/office/drawing/2014/main" id="{244502AB-C31D-F74B-906A-003FDF4F5F6B}"/>
              </a:ext>
            </a:extLst>
          </p:cNvPr>
          <p:cNvSpPr>
            <a:spLocks noChangeArrowheads="1"/>
          </p:cNvSpPr>
          <p:nvPr>
            <p:custDataLst>
              <p:tags r:id="rId7"/>
            </p:custDataLst>
          </p:nvPr>
        </p:nvSpPr>
        <p:spPr bwMode="auto">
          <a:xfrm>
            <a:off x="6691314" y="2274632"/>
            <a:ext cx="52578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data</a:t>
            </a:r>
          </a:p>
        </p:txBody>
      </p:sp>
      <p:sp>
        <p:nvSpPr>
          <p:cNvPr id="50185" name="Rectangle 9">
            <a:extLst>
              <a:ext uri="{FF2B5EF4-FFF2-40B4-BE49-F238E27FC236}">
                <a16:creationId xmlns:a16="http://schemas.microsoft.com/office/drawing/2014/main" id="{F84F5AA6-AF55-EF4E-B4F8-1B169A70D45B}"/>
              </a:ext>
            </a:extLst>
          </p:cNvPr>
          <p:cNvSpPr>
            <a:spLocks noChangeArrowheads="1"/>
          </p:cNvSpPr>
          <p:nvPr>
            <p:custDataLst>
              <p:tags r:id="rId8"/>
            </p:custDataLst>
          </p:nvPr>
        </p:nvSpPr>
        <p:spPr bwMode="auto">
          <a:xfrm>
            <a:off x="5791201" y="3570032"/>
            <a:ext cx="4143764"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4 entries, each block holds one word, each word</a:t>
            </a:r>
          </a:p>
          <a:p>
            <a:pPr defTabSz="609585">
              <a:spcBef>
                <a:spcPct val="0"/>
              </a:spcBef>
              <a:buClrTx/>
              <a:buSzTx/>
              <a:buNone/>
            </a:pPr>
            <a:r>
              <a:rPr lang="en-US" altLang="en-US" sz="1600">
                <a:solidFill>
                  <a:srgbClr val="1F497D"/>
                </a:solidFill>
              </a:rPr>
              <a:t>in memory maps to one of a set of </a:t>
            </a:r>
            <a:r>
              <a:rPr lang="en-US" altLang="en-US" sz="1600" i="1">
                <a:solidFill>
                  <a:srgbClr val="1F497D"/>
                </a:solidFill>
              </a:rPr>
              <a:t>n</a:t>
            </a:r>
            <a:r>
              <a:rPr lang="en-US" altLang="en-US" sz="1600">
                <a:solidFill>
                  <a:srgbClr val="1F497D"/>
                </a:solidFill>
              </a:rPr>
              <a:t> cache lines</a:t>
            </a:r>
          </a:p>
        </p:txBody>
      </p:sp>
      <p:sp>
        <p:nvSpPr>
          <p:cNvPr id="50187" name="Rectangle 11">
            <a:extLst>
              <a:ext uri="{FF2B5EF4-FFF2-40B4-BE49-F238E27FC236}">
                <a16:creationId xmlns:a16="http://schemas.microsoft.com/office/drawing/2014/main" id="{C5C128FC-5AE4-F846-AC8D-07AA470402AB}"/>
              </a:ext>
            </a:extLst>
          </p:cNvPr>
          <p:cNvSpPr>
            <a:spLocks noChangeArrowheads="1"/>
          </p:cNvSpPr>
          <p:nvPr>
            <p:custDataLst>
              <p:tags r:id="rId9"/>
            </p:custDataLst>
          </p:nvPr>
        </p:nvSpPr>
        <p:spPr bwMode="auto">
          <a:xfrm>
            <a:off x="4329114" y="2122232"/>
            <a:ext cx="1003481"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00000100</a:t>
            </a:r>
          </a:p>
        </p:txBody>
      </p:sp>
      <p:sp>
        <p:nvSpPr>
          <p:cNvPr id="50188" name="Line 12">
            <a:extLst>
              <a:ext uri="{FF2B5EF4-FFF2-40B4-BE49-F238E27FC236}">
                <a16:creationId xmlns:a16="http://schemas.microsoft.com/office/drawing/2014/main" id="{13C8E8D2-0796-8748-839A-0D5452A22431}"/>
              </a:ext>
            </a:extLst>
          </p:cNvPr>
          <p:cNvSpPr>
            <a:spLocks noChangeShapeType="1"/>
          </p:cNvSpPr>
          <p:nvPr>
            <p:custDataLst>
              <p:tags r:id="rId10"/>
            </p:custDataLst>
          </p:nvPr>
        </p:nvSpPr>
        <p:spPr bwMode="auto">
          <a:xfrm>
            <a:off x="4876800" y="2579432"/>
            <a:ext cx="0" cy="457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0189" name="Line 13">
            <a:extLst>
              <a:ext uri="{FF2B5EF4-FFF2-40B4-BE49-F238E27FC236}">
                <a16:creationId xmlns:a16="http://schemas.microsoft.com/office/drawing/2014/main" id="{316F144C-B061-A247-A8A1-E45EC43491F5}"/>
              </a:ext>
            </a:extLst>
          </p:cNvPr>
          <p:cNvSpPr>
            <a:spLocks noChangeShapeType="1"/>
          </p:cNvSpPr>
          <p:nvPr>
            <p:custDataLst>
              <p:tags r:id="rId11"/>
            </p:custDataLst>
          </p:nvPr>
        </p:nvSpPr>
        <p:spPr bwMode="auto">
          <a:xfrm>
            <a:off x="4876800" y="3036632"/>
            <a:ext cx="3048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0190" name="Rectangle 14">
            <a:extLst>
              <a:ext uri="{FF2B5EF4-FFF2-40B4-BE49-F238E27FC236}">
                <a16:creationId xmlns:a16="http://schemas.microsoft.com/office/drawing/2014/main" id="{7B713FC1-857A-9F43-B9F3-FA779DE1EF33}"/>
              </a:ext>
            </a:extLst>
          </p:cNvPr>
          <p:cNvSpPr>
            <a:spLocks noChangeArrowheads="1"/>
          </p:cNvSpPr>
          <p:nvPr>
            <p:custDataLst>
              <p:tags r:id="rId12"/>
            </p:custDataLst>
          </p:nvPr>
        </p:nvSpPr>
        <p:spPr bwMode="auto">
          <a:xfrm>
            <a:off x="7924800" y="2585781"/>
            <a:ext cx="2660651" cy="60325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50191" name="Line 15">
            <a:extLst>
              <a:ext uri="{FF2B5EF4-FFF2-40B4-BE49-F238E27FC236}">
                <a16:creationId xmlns:a16="http://schemas.microsoft.com/office/drawing/2014/main" id="{401D0F1E-4B9C-DE4D-AE6B-752885A68BEA}"/>
              </a:ext>
            </a:extLst>
          </p:cNvPr>
          <p:cNvSpPr>
            <a:spLocks noChangeShapeType="1"/>
          </p:cNvSpPr>
          <p:nvPr>
            <p:custDataLst>
              <p:tags r:id="rId13"/>
            </p:custDataLst>
          </p:nvPr>
        </p:nvSpPr>
        <p:spPr bwMode="auto">
          <a:xfrm>
            <a:off x="7924800" y="2884232"/>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0192" name="Line 16">
            <a:extLst>
              <a:ext uri="{FF2B5EF4-FFF2-40B4-BE49-F238E27FC236}">
                <a16:creationId xmlns:a16="http://schemas.microsoft.com/office/drawing/2014/main" id="{1E67BDC7-A78B-3E44-A67B-87B09F7D0BB3}"/>
              </a:ext>
            </a:extLst>
          </p:cNvPr>
          <p:cNvSpPr>
            <a:spLocks noChangeShapeType="1"/>
          </p:cNvSpPr>
          <p:nvPr>
            <p:custDataLst>
              <p:tags r:id="rId14"/>
            </p:custDataLst>
          </p:nvPr>
        </p:nvSpPr>
        <p:spPr bwMode="auto">
          <a:xfrm>
            <a:off x="8839200" y="2579432"/>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0193" name="Rectangle 17">
            <a:extLst>
              <a:ext uri="{FF2B5EF4-FFF2-40B4-BE49-F238E27FC236}">
                <a16:creationId xmlns:a16="http://schemas.microsoft.com/office/drawing/2014/main" id="{14E96613-F61D-EE46-BA84-77F20AA34C14}"/>
              </a:ext>
            </a:extLst>
          </p:cNvPr>
          <p:cNvSpPr>
            <a:spLocks noChangeArrowheads="1"/>
          </p:cNvSpPr>
          <p:nvPr>
            <p:custDataLst>
              <p:tags r:id="rId15"/>
            </p:custDataLst>
          </p:nvPr>
        </p:nvSpPr>
        <p:spPr bwMode="auto">
          <a:xfrm>
            <a:off x="8062914" y="2274632"/>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50194" name="Rectangle 18">
            <a:extLst>
              <a:ext uri="{FF2B5EF4-FFF2-40B4-BE49-F238E27FC236}">
                <a16:creationId xmlns:a16="http://schemas.microsoft.com/office/drawing/2014/main" id="{17E66480-BC11-AF47-A08F-3E1E3C78F2C1}"/>
              </a:ext>
            </a:extLst>
          </p:cNvPr>
          <p:cNvSpPr>
            <a:spLocks noChangeArrowheads="1"/>
          </p:cNvSpPr>
          <p:nvPr>
            <p:custDataLst>
              <p:tags r:id="rId16"/>
            </p:custDataLst>
          </p:nvPr>
        </p:nvSpPr>
        <p:spPr bwMode="auto">
          <a:xfrm>
            <a:off x="9358314" y="2274632"/>
            <a:ext cx="52578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data</a:t>
            </a:r>
          </a:p>
        </p:txBody>
      </p:sp>
      <p:sp>
        <p:nvSpPr>
          <p:cNvPr id="20" name="Rectangle 12">
            <a:extLst>
              <a:ext uri="{FF2B5EF4-FFF2-40B4-BE49-F238E27FC236}">
                <a16:creationId xmlns:a16="http://schemas.microsoft.com/office/drawing/2014/main" id="{FB1C2D30-5B9E-C94B-A464-4951D2590432}"/>
              </a:ext>
            </a:extLst>
          </p:cNvPr>
          <p:cNvSpPr>
            <a:spLocks noChangeArrowheads="1"/>
          </p:cNvSpPr>
          <p:nvPr>
            <p:custDataLst>
              <p:tags r:id="rId17"/>
            </p:custDataLst>
          </p:nvPr>
        </p:nvSpPr>
        <p:spPr bwMode="auto">
          <a:xfrm>
            <a:off x="2100346" y="1286682"/>
            <a:ext cx="1865896" cy="353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u="sng" dirty="0">
                <a:solidFill>
                  <a:srgbClr val="1F497D"/>
                </a:solidFill>
                <a:latin typeface="Consolas" panose="020B0609020204030204" pitchFamily="49" charset="0"/>
                <a:cs typeface="Consolas" panose="020B0609020204030204" pitchFamily="49" charset="0"/>
              </a:rPr>
              <a:t>address string:</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a:t>
            </a:r>
            <a:r>
              <a:rPr lang="en-US" altLang="en-US" sz="1600" dirty="0">
                <a:solidFill>
                  <a:srgbClr val="F79646"/>
                </a:solidFill>
                <a:latin typeface="Consolas" panose="020B0609020204030204" pitchFamily="49" charset="0"/>
                <a:cs typeface="Consolas" panose="020B0609020204030204" pitchFamily="49" charset="0"/>
              </a:rPr>
              <a:t>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a:t>
            </a:r>
            <a:r>
              <a:rPr lang="en-US" altLang="en-US" sz="1600" dirty="0">
                <a:solidFill>
                  <a:srgbClr val="F79646"/>
                </a:solidFill>
                <a:latin typeface="Consolas" panose="020B0609020204030204" pitchFamily="49" charset="0"/>
                <a:cs typeface="Consolas" panose="020B0609020204030204" pitchFamily="49" charset="0"/>
              </a:rPr>
              <a:t>0</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12	00001</a:t>
            </a:r>
            <a:r>
              <a:rPr lang="en-US" altLang="en-US" sz="1600" dirty="0">
                <a:solidFill>
                  <a:srgbClr val="F79646"/>
                </a:solidFill>
                <a:latin typeface="Consolas" panose="020B0609020204030204" pitchFamily="49" charset="0"/>
                <a:cs typeface="Consolas" panose="020B0609020204030204" pitchFamily="49" charset="0"/>
              </a:rPr>
              <a:t>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a:t>
            </a:r>
            <a:r>
              <a:rPr lang="en-US" altLang="en-US" sz="1600" dirty="0">
                <a:solidFill>
                  <a:srgbClr val="F79646"/>
                </a:solidFill>
                <a:latin typeface="Consolas" panose="020B0609020204030204" pitchFamily="49" charset="0"/>
                <a:cs typeface="Consolas" panose="020B0609020204030204" pitchFamily="49" charset="0"/>
              </a:rPr>
              <a:t>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a:t>
            </a:r>
            <a:r>
              <a:rPr lang="en-US" altLang="en-US" sz="1600" dirty="0">
                <a:solidFill>
                  <a:srgbClr val="F79646"/>
                </a:solidFill>
                <a:latin typeface="Consolas" panose="020B0609020204030204" pitchFamily="49" charset="0"/>
                <a:cs typeface="Consolas" panose="020B0609020204030204" pitchFamily="49" charset="0"/>
              </a:rPr>
              <a:t>0</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20	00010</a:t>
            </a:r>
            <a:r>
              <a:rPr lang="en-US" altLang="en-US" sz="1600" dirty="0">
                <a:solidFill>
                  <a:srgbClr val="F79646"/>
                </a:solidFill>
                <a:latin typeface="Consolas" panose="020B0609020204030204" pitchFamily="49" charset="0"/>
                <a:cs typeface="Consolas" panose="020B0609020204030204" pitchFamily="49" charset="0"/>
              </a:rPr>
              <a:t>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a:t>
            </a:r>
            <a:r>
              <a:rPr lang="en-US" altLang="en-US" sz="1600" dirty="0">
                <a:solidFill>
                  <a:srgbClr val="F79646"/>
                </a:solidFill>
                <a:latin typeface="Consolas" panose="020B0609020204030204" pitchFamily="49" charset="0"/>
                <a:cs typeface="Consolas" panose="020B0609020204030204" pitchFamily="49" charset="0"/>
              </a:rPr>
              <a:t>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a:t>
            </a:r>
            <a:r>
              <a:rPr lang="en-US" altLang="en-US" sz="1600" dirty="0">
                <a:solidFill>
                  <a:srgbClr val="F79646"/>
                </a:solidFill>
                <a:latin typeface="Consolas" panose="020B0609020204030204" pitchFamily="49" charset="0"/>
                <a:cs typeface="Consolas" panose="020B0609020204030204" pitchFamily="49" charset="0"/>
              </a:rPr>
              <a:t>0</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20	00010</a:t>
            </a:r>
            <a:r>
              <a:rPr lang="en-US" altLang="en-US" sz="1600" dirty="0">
                <a:solidFill>
                  <a:srgbClr val="F79646"/>
                </a:solidFill>
                <a:latin typeface="Consolas" panose="020B0609020204030204" pitchFamily="49" charset="0"/>
                <a:cs typeface="Consolas" panose="020B0609020204030204" pitchFamily="49" charset="0"/>
              </a:rPr>
              <a:t>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24	00011</a:t>
            </a:r>
            <a:r>
              <a:rPr lang="en-US" altLang="en-US" sz="1600" dirty="0">
                <a:solidFill>
                  <a:srgbClr val="F79646"/>
                </a:solidFill>
                <a:latin typeface="Consolas" panose="020B0609020204030204" pitchFamily="49" charset="0"/>
                <a:cs typeface="Consolas" panose="020B0609020204030204" pitchFamily="49" charset="0"/>
              </a:rPr>
              <a:t>0</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12	00001</a:t>
            </a:r>
            <a:r>
              <a:rPr lang="en-US" altLang="en-US" sz="1600" dirty="0">
                <a:solidFill>
                  <a:srgbClr val="F79646"/>
                </a:solidFill>
                <a:latin typeface="Consolas" panose="020B0609020204030204" pitchFamily="49" charset="0"/>
                <a:cs typeface="Consolas" panose="020B0609020204030204" pitchFamily="49" charset="0"/>
              </a:rPr>
              <a:t>1</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a:t>
            </a:r>
            <a:r>
              <a:rPr lang="en-US" altLang="en-US" sz="1600" dirty="0">
                <a:solidFill>
                  <a:srgbClr val="F79646"/>
                </a:solidFill>
                <a:latin typeface="Consolas" panose="020B0609020204030204" pitchFamily="49" charset="0"/>
                <a:cs typeface="Consolas" panose="020B0609020204030204" pitchFamily="49" charset="0"/>
              </a:rPr>
              <a:t>0</a:t>
            </a:r>
            <a:r>
              <a:rPr lang="en-US" altLang="en-US" sz="1600" dirty="0">
                <a:solidFill>
                  <a:prstClr val="white">
                    <a:lumMod val="50000"/>
                  </a:prstClr>
                </a:solidFill>
                <a:latin typeface="Consolas" panose="020B0609020204030204" pitchFamily="49" charset="0"/>
                <a:cs typeface="Consolas" panose="020B0609020204030204" pitchFamily="49" charset="0"/>
              </a:rPr>
              <a:t>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a:t>
            </a:r>
            <a:r>
              <a:rPr lang="en-US" altLang="en-US" sz="1600" dirty="0">
                <a:solidFill>
                  <a:srgbClr val="F79646"/>
                </a:solidFill>
                <a:latin typeface="Consolas" panose="020B0609020204030204" pitchFamily="49" charset="0"/>
                <a:cs typeface="Consolas" panose="020B0609020204030204" pitchFamily="49" charset="0"/>
              </a:rPr>
              <a:t>1</a:t>
            </a:r>
            <a:r>
              <a:rPr lang="en-US" altLang="en-US" sz="1600" dirty="0">
                <a:solidFill>
                  <a:prstClr val="white">
                    <a:lumMod val="50000"/>
                  </a:prstClr>
                </a:solidFill>
                <a:latin typeface="Consolas" panose="020B0609020204030204" pitchFamily="49" charset="0"/>
                <a:cs typeface="Consolas" panose="020B0609020204030204" pitchFamily="49" charset="0"/>
              </a:rPr>
              <a:t>00</a:t>
            </a:r>
          </a:p>
        </p:txBody>
      </p:sp>
    </p:spTree>
    <p:extLst>
      <p:ext uri="{BB962C8B-B14F-4D97-AF65-F5344CB8AC3E}">
        <p14:creationId xmlns:p14="http://schemas.microsoft.com/office/powerpoint/2010/main" val="88137202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06756F1-8D0A-C049-87E5-4985335F52D3}"/>
              </a:ext>
            </a:extLst>
          </p:cNvPr>
          <p:cNvSpPr>
            <a:spLocks noGrp="1" noChangeArrowheads="1"/>
          </p:cNvSpPr>
          <p:nvPr>
            <p:ph type="title"/>
            <p:custDataLst>
              <p:tags r:id="rId1"/>
            </p:custDataLst>
          </p:nvPr>
        </p:nvSpPr>
        <p:spPr>
          <a:noFill/>
        </p:spPr>
        <p:txBody>
          <a:bodyPr/>
          <a:lstStyle/>
          <a:p>
            <a:r>
              <a:rPr lang="en-US" altLang="en-US"/>
              <a:t>Longer Cache Blocks</a:t>
            </a:r>
          </a:p>
        </p:txBody>
      </p:sp>
      <p:sp>
        <p:nvSpPr>
          <p:cNvPr id="52227" name="Rectangle 3">
            <a:extLst>
              <a:ext uri="{FF2B5EF4-FFF2-40B4-BE49-F238E27FC236}">
                <a16:creationId xmlns:a16="http://schemas.microsoft.com/office/drawing/2014/main" id="{31E04B6C-8A78-D841-BC17-13DAEF92CBDE}"/>
              </a:ext>
            </a:extLst>
          </p:cNvPr>
          <p:cNvSpPr>
            <a:spLocks noGrp="1" noChangeArrowheads="1"/>
          </p:cNvSpPr>
          <p:nvPr>
            <p:ph type="body" idx="1"/>
            <p:custDataLst>
              <p:tags r:id="rId2"/>
            </p:custDataLst>
          </p:nvPr>
        </p:nvSpPr>
        <p:spPr>
          <a:xfrm>
            <a:off x="609600" y="5091030"/>
            <a:ext cx="10972800" cy="1219199"/>
          </a:xfrm>
          <a:noFill/>
        </p:spPr>
        <p:txBody>
          <a:bodyPr>
            <a:normAutofit/>
          </a:bodyPr>
          <a:lstStyle/>
          <a:p>
            <a:pPr>
              <a:lnSpc>
                <a:spcPct val="90000"/>
              </a:lnSpc>
            </a:pPr>
            <a:r>
              <a:rPr lang="en-US" altLang="en-US" sz="2133" dirty="0"/>
              <a:t>Large cache blocks take advantage of </a:t>
            </a:r>
            <a:r>
              <a:rPr lang="en-US" altLang="en-US" sz="2133" i="1" dirty="0">
                <a:solidFill>
                  <a:srgbClr val="FF0000"/>
                </a:solidFill>
              </a:rPr>
              <a:t>spatial locality</a:t>
            </a:r>
            <a:r>
              <a:rPr lang="en-US" altLang="en-US" sz="2133" dirty="0"/>
              <a:t>.</a:t>
            </a:r>
          </a:p>
          <a:p>
            <a:pPr>
              <a:lnSpc>
                <a:spcPct val="90000"/>
              </a:lnSpc>
            </a:pPr>
            <a:r>
              <a:rPr lang="en-US" altLang="en-US" sz="2133" dirty="0"/>
              <a:t>Too large of a block size can waste cache space.</a:t>
            </a:r>
          </a:p>
          <a:p>
            <a:pPr>
              <a:lnSpc>
                <a:spcPct val="90000"/>
              </a:lnSpc>
            </a:pPr>
            <a:r>
              <a:rPr lang="en-US" altLang="en-US" sz="2133" dirty="0"/>
              <a:t>Longer cache blocks require less tag space</a:t>
            </a:r>
          </a:p>
        </p:txBody>
      </p:sp>
      <p:sp>
        <p:nvSpPr>
          <p:cNvPr id="52228" name="Rectangle 4">
            <a:extLst>
              <a:ext uri="{FF2B5EF4-FFF2-40B4-BE49-F238E27FC236}">
                <a16:creationId xmlns:a16="http://schemas.microsoft.com/office/drawing/2014/main" id="{F008DEA8-59EF-4048-AC68-2CFC39332669}"/>
              </a:ext>
            </a:extLst>
          </p:cNvPr>
          <p:cNvSpPr>
            <a:spLocks noChangeArrowheads="1"/>
          </p:cNvSpPr>
          <p:nvPr>
            <p:custDataLst>
              <p:tags r:id="rId3"/>
            </p:custDataLst>
          </p:nvPr>
        </p:nvSpPr>
        <p:spPr bwMode="auto">
          <a:xfrm>
            <a:off x="5391151" y="2147064"/>
            <a:ext cx="4025900" cy="121285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52229" name="Line 5">
            <a:extLst>
              <a:ext uri="{FF2B5EF4-FFF2-40B4-BE49-F238E27FC236}">
                <a16:creationId xmlns:a16="http://schemas.microsoft.com/office/drawing/2014/main" id="{A99A4711-076A-DA4A-B473-4E60DD02913D}"/>
              </a:ext>
            </a:extLst>
          </p:cNvPr>
          <p:cNvSpPr>
            <a:spLocks noChangeShapeType="1"/>
          </p:cNvSpPr>
          <p:nvPr>
            <p:custDataLst>
              <p:tags r:id="rId4"/>
            </p:custDataLst>
          </p:nvPr>
        </p:nvSpPr>
        <p:spPr bwMode="auto">
          <a:xfrm>
            <a:off x="5384800" y="2445515"/>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2230" name="Line 6">
            <a:extLst>
              <a:ext uri="{FF2B5EF4-FFF2-40B4-BE49-F238E27FC236}">
                <a16:creationId xmlns:a16="http://schemas.microsoft.com/office/drawing/2014/main" id="{D21C5610-6AF2-1146-8EE1-6AEF1F0771F0}"/>
              </a:ext>
            </a:extLst>
          </p:cNvPr>
          <p:cNvSpPr>
            <a:spLocks noChangeShapeType="1"/>
          </p:cNvSpPr>
          <p:nvPr>
            <p:custDataLst>
              <p:tags r:id="rId5"/>
            </p:custDataLst>
          </p:nvPr>
        </p:nvSpPr>
        <p:spPr bwMode="auto">
          <a:xfrm>
            <a:off x="5384800" y="2750315"/>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2231" name="Line 7">
            <a:extLst>
              <a:ext uri="{FF2B5EF4-FFF2-40B4-BE49-F238E27FC236}">
                <a16:creationId xmlns:a16="http://schemas.microsoft.com/office/drawing/2014/main" id="{C51CD6F3-81EB-6249-95D3-A98468AB6CDA}"/>
              </a:ext>
            </a:extLst>
          </p:cNvPr>
          <p:cNvSpPr>
            <a:spLocks noChangeShapeType="1"/>
          </p:cNvSpPr>
          <p:nvPr>
            <p:custDataLst>
              <p:tags r:id="rId6"/>
            </p:custDataLst>
          </p:nvPr>
        </p:nvSpPr>
        <p:spPr bwMode="auto">
          <a:xfrm>
            <a:off x="5384800" y="3055115"/>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2232" name="Line 8">
            <a:extLst>
              <a:ext uri="{FF2B5EF4-FFF2-40B4-BE49-F238E27FC236}">
                <a16:creationId xmlns:a16="http://schemas.microsoft.com/office/drawing/2014/main" id="{7E5E50C7-0689-2D40-B766-F891FA3E5FB0}"/>
              </a:ext>
            </a:extLst>
          </p:cNvPr>
          <p:cNvSpPr>
            <a:spLocks noChangeShapeType="1"/>
          </p:cNvSpPr>
          <p:nvPr>
            <p:custDataLst>
              <p:tags r:id="rId7"/>
            </p:custDataLst>
          </p:nvPr>
        </p:nvSpPr>
        <p:spPr bwMode="auto">
          <a:xfrm>
            <a:off x="6299200" y="2140715"/>
            <a:ext cx="0" cy="1219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2233" name="Rectangle 9">
            <a:extLst>
              <a:ext uri="{FF2B5EF4-FFF2-40B4-BE49-F238E27FC236}">
                <a16:creationId xmlns:a16="http://schemas.microsoft.com/office/drawing/2014/main" id="{6E270947-BFD3-FE44-B07E-872BFE0E398B}"/>
              </a:ext>
            </a:extLst>
          </p:cNvPr>
          <p:cNvSpPr>
            <a:spLocks noChangeArrowheads="1"/>
          </p:cNvSpPr>
          <p:nvPr>
            <p:custDataLst>
              <p:tags r:id="rId8"/>
            </p:custDataLst>
          </p:nvPr>
        </p:nvSpPr>
        <p:spPr bwMode="auto">
          <a:xfrm>
            <a:off x="5599114" y="1835915"/>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52234" name="Rectangle 10">
            <a:extLst>
              <a:ext uri="{FF2B5EF4-FFF2-40B4-BE49-F238E27FC236}">
                <a16:creationId xmlns:a16="http://schemas.microsoft.com/office/drawing/2014/main" id="{2D4D36D9-C3F7-9B4E-ABB5-27EE3B24275D}"/>
              </a:ext>
            </a:extLst>
          </p:cNvPr>
          <p:cNvSpPr>
            <a:spLocks noChangeArrowheads="1"/>
          </p:cNvSpPr>
          <p:nvPr>
            <p:custDataLst>
              <p:tags r:id="rId9"/>
            </p:custDataLst>
          </p:nvPr>
        </p:nvSpPr>
        <p:spPr bwMode="auto">
          <a:xfrm>
            <a:off x="7580314" y="1835915"/>
            <a:ext cx="52578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data</a:t>
            </a:r>
          </a:p>
        </p:txBody>
      </p:sp>
      <p:sp>
        <p:nvSpPr>
          <p:cNvPr id="52235" name="Rectangle 11">
            <a:extLst>
              <a:ext uri="{FF2B5EF4-FFF2-40B4-BE49-F238E27FC236}">
                <a16:creationId xmlns:a16="http://schemas.microsoft.com/office/drawing/2014/main" id="{10A8995E-D230-B743-8714-9578290F825A}"/>
              </a:ext>
            </a:extLst>
          </p:cNvPr>
          <p:cNvSpPr>
            <a:spLocks noChangeArrowheads="1"/>
          </p:cNvSpPr>
          <p:nvPr>
            <p:custDataLst>
              <p:tags r:id="rId10"/>
            </p:custDataLst>
          </p:nvPr>
        </p:nvSpPr>
        <p:spPr bwMode="auto">
          <a:xfrm>
            <a:off x="5232402" y="3740915"/>
            <a:ext cx="4546117"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4 entries, each block holds two words, each word</a:t>
            </a:r>
          </a:p>
          <a:p>
            <a:pPr defTabSz="609585">
              <a:spcBef>
                <a:spcPct val="0"/>
              </a:spcBef>
              <a:buClrTx/>
              <a:buSzTx/>
              <a:buNone/>
            </a:pPr>
            <a:r>
              <a:rPr lang="en-US" altLang="en-US" sz="1600">
                <a:solidFill>
                  <a:srgbClr val="1F497D"/>
                </a:solidFill>
              </a:rPr>
              <a:t>in memory maps to exactly one cache location </a:t>
            </a:r>
          </a:p>
          <a:p>
            <a:pPr defTabSz="609585">
              <a:spcBef>
                <a:spcPct val="0"/>
              </a:spcBef>
              <a:buClrTx/>
              <a:buSzTx/>
              <a:buNone/>
            </a:pPr>
            <a:r>
              <a:rPr lang="en-US" altLang="en-US" sz="1600">
                <a:solidFill>
                  <a:srgbClr val="1F497D"/>
                </a:solidFill>
              </a:rPr>
              <a:t>(this cache is twice the total size of the prior caches).</a:t>
            </a:r>
          </a:p>
        </p:txBody>
      </p:sp>
      <p:sp>
        <p:nvSpPr>
          <p:cNvPr id="52236" name="Rectangle 12">
            <a:extLst>
              <a:ext uri="{FF2B5EF4-FFF2-40B4-BE49-F238E27FC236}">
                <a16:creationId xmlns:a16="http://schemas.microsoft.com/office/drawing/2014/main" id="{38FD294B-EE42-8144-829D-32A77B3A05FA}"/>
              </a:ext>
            </a:extLst>
          </p:cNvPr>
          <p:cNvSpPr>
            <a:spLocks noChangeArrowheads="1"/>
          </p:cNvSpPr>
          <p:nvPr>
            <p:custDataLst>
              <p:tags r:id="rId11"/>
            </p:custDataLst>
          </p:nvPr>
        </p:nvSpPr>
        <p:spPr bwMode="auto">
          <a:xfrm>
            <a:off x="2100346" y="1286682"/>
            <a:ext cx="1865896" cy="353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u="sng" dirty="0">
                <a:solidFill>
                  <a:srgbClr val="1F497D"/>
                </a:solidFill>
                <a:latin typeface="Consolas" panose="020B0609020204030204" pitchFamily="49" charset="0"/>
                <a:cs typeface="Consolas" panose="020B0609020204030204" pitchFamily="49" charset="0"/>
              </a:rPr>
              <a:t>address string:</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12	00001100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20	00010100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20	00010100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24	00011000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12	00001100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p:txBody>
      </p:sp>
      <p:sp>
        <p:nvSpPr>
          <p:cNvPr id="52237" name="Rectangle 13">
            <a:extLst>
              <a:ext uri="{FF2B5EF4-FFF2-40B4-BE49-F238E27FC236}">
                <a16:creationId xmlns:a16="http://schemas.microsoft.com/office/drawing/2014/main" id="{2FE22425-0FF4-D046-978B-8D5C095339E3}"/>
              </a:ext>
            </a:extLst>
          </p:cNvPr>
          <p:cNvSpPr>
            <a:spLocks noChangeArrowheads="1"/>
          </p:cNvSpPr>
          <p:nvPr>
            <p:custDataLst>
              <p:tags r:id="rId12"/>
            </p:custDataLst>
          </p:nvPr>
        </p:nvSpPr>
        <p:spPr bwMode="auto">
          <a:xfrm>
            <a:off x="4456114" y="1759715"/>
            <a:ext cx="1003481"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00000100</a:t>
            </a:r>
          </a:p>
        </p:txBody>
      </p:sp>
      <p:sp>
        <p:nvSpPr>
          <p:cNvPr id="52238" name="Line 14">
            <a:extLst>
              <a:ext uri="{FF2B5EF4-FFF2-40B4-BE49-F238E27FC236}">
                <a16:creationId xmlns:a16="http://schemas.microsoft.com/office/drawing/2014/main" id="{9AD252F1-18B5-6445-8CFB-0229293530D2}"/>
              </a:ext>
            </a:extLst>
          </p:cNvPr>
          <p:cNvSpPr>
            <a:spLocks noChangeShapeType="1"/>
          </p:cNvSpPr>
          <p:nvPr>
            <p:custDataLst>
              <p:tags r:id="rId13"/>
            </p:custDataLst>
          </p:nvPr>
        </p:nvSpPr>
        <p:spPr bwMode="auto">
          <a:xfrm>
            <a:off x="5003800" y="206451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2239" name="Line 15">
            <a:extLst>
              <a:ext uri="{FF2B5EF4-FFF2-40B4-BE49-F238E27FC236}">
                <a16:creationId xmlns:a16="http://schemas.microsoft.com/office/drawing/2014/main" id="{013D8485-3C15-AD41-A1E8-25A7AF013B9A}"/>
              </a:ext>
            </a:extLst>
          </p:cNvPr>
          <p:cNvSpPr>
            <a:spLocks noChangeShapeType="1"/>
          </p:cNvSpPr>
          <p:nvPr>
            <p:custDataLst>
              <p:tags r:id="rId14"/>
            </p:custDataLst>
          </p:nvPr>
        </p:nvSpPr>
        <p:spPr bwMode="auto">
          <a:xfrm>
            <a:off x="5003800" y="2293115"/>
            <a:ext cx="3048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Tree>
    <p:extLst>
      <p:ext uri="{BB962C8B-B14F-4D97-AF65-F5344CB8AC3E}">
        <p14:creationId xmlns:p14="http://schemas.microsoft.com/office/powerpoint/2010/main" val="286858481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06756F1-8D0A-C049-87E5-4985335F52D3}"/>
              </a:ext>
            </a:extLst>
          </p:cNvPr>
          <p:cNvSpPr>
            <a:spLocks noGrp="1" noChangeArrowheads="1"/>
          </p:cNvSpPr>
          <p:nvPr>
            <p:ph type="title"/>
            <p:custDataLst>
              <p:tags r:id="rId1"/>
            </p:custDataLst>
          </p:nvPr>
        </p:nvSpPr>
        <p:spPr>
          <a:noFill/>
        </p:spPr>
        <p:txBody>
          <a:bodyPr/>
          <a:lstStyle/>
          <a:p>
            <a:r>
              <a:rPr lang="en-US" altLang="en-US"/>
              <a:t>Longer Cache Blocks</a:t>
            </a:r>
          </a:p>
        </p:txBody>
      </p:sp>
      <p:sp>
        <p:nvSpPr>
          <p:cNvPr id="52227" name="Rectangle 3">
            <a:extLst>
              <a:ext uri="{FF2B5EF4-FFF2-40B4-BE49-F238E27FC236}">
                <a16:creationId xmlns:a16="http://schemas.microsoft.com/office/drawing/2014/main" id="{31E04B6C-8A78-D841-BC17-13DAEF92CBDE}"/>
              </a:ext>
            </a:extLst>
          </p:cNvPr>
          <p:cNvSpPr>
            <a:spLocks noGrp="1" noChangeArrowheads="1"/>
          </p:cNvSpPr>
          <p:nvPr>
            <p:ph type="body" idx="1"/>
            <p:custDataLst>
              <p:tags r:id="rId2"/>
            </p:custDataLst>
          </p:nvPr>
        </p:nvSpPr>
        <p:spPr>
          <a:xfrm>
            <a:off x="609600" y="5091030"/>
            <a:ext cx="10972800" cy="1219199"/>
          </a:xfrm>
          <a:noFill/>
        </p:spPr>
        <p:txBody>
          <a:bodyPr>
            <a:normAutofit/>
          </a:bodyPr>
          <a:lstStyle/>
          <a:p>
            <a:pPr>
              <a:lnSpc>
                <a:spcPct val="90000"/>
              </a:lnSpc>
            </a:pPr>
            <a:r>
              <a:rPr lang="en-US" altLang="en-US" sz="2133" dirty="0"/>
              <a:t>Large cache blocks take advantage of </a:t>
            </a:r>
            <a:r>
              <a:rPr lang="en-US" altLang="en-US" sz="2133" b="1" i="1" dirty="0"/>
              <a:t>spatial locality</a:t>
            </a:r>
            <a:r>
              <a:rPr lang="en-US" altLang="en-US" sz="2133" dirty="0"/>
              <a:t>.</a:t>
            </a:r>
          </a:p>
          <a:p>
            <a:pPr>
              <a:lnSpc>
                <a:spcPct val="90000"/>
              </a:lnSpc>
            </a:pPr>
            <a:r>
              <a:rPr lang="en-US" altLang="en-US" sz="2133" dirty="0"/>
              <a:t>Too large of a block size can waste cache space.</a:t>
            </a:r>
          </a:p>
          <a:p>
            <a:pPr>
              <a:lnSpc>
                <a:spcPct val="90000"/>
              </a:lnSpc>
            </a:pPr>
            <a:r>
              <a:rPr lang="en-US" altLang="en-US" sz="2133" dirty="0"/>
              <a:t>Longer cache blocks require less tag space</a:t>
            </a:r>
          </a:p>
        </p:txBody>
      </p:sp>
      <p:sp>
        <p:nvSpPr>
          <p:cNvPr id="52228" name="Rectangle 4">
            <a:extLst>
              <a:ext uri="{FF2B5EF4-FFF2-40B4-BE49-F238E27FC236}">
                <a16:creationId xmlns:a16="http://schemas.microsoft.com/office/drawing/2014/main" id="{F008DEA8-59EF-4048-AC68-2CFC39332669}"/>
              </a:ext>
            </a:extLst>
          </p:cNvPr>
          <p:cNvSpPr>
            <a:spLocks noChangeArrowheads="1"/>
          </p:cNvSpPr>
          <p:nvPr>
            <p:custDataLst>
              <p:tags r:id="rId3"/>
            </p:custDataLst>
          </p:nvPr>
        </p:nvSpPr>
        <p:spPr bwMode="auto">
          <a:xfrm>
            <a:off x="5391151" y="2147064"/>
            <a:ext cx="4025900" cy="121285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52229" name="Line 5">
            <a:extLst>
              <a:ext uri="{FF2B5EF4-FFF2-40B4-BE49-F238E27FC236}">
                <a16:creationId xmlns:a16="http://schemas.microsoft.com/office/drawing/2014/main" id="{A99A4711-076A-DA4A-B473-4E60DD02913D}"/>
              </a:ext>
            </a:extLst>
          </p:cNvPr>
          <p:cNvSpPr>
            <a:spLocks noChangeShapeType="1"/>
          </p:cNvSpPr>
          <p:nvPr>
            <p:custDataLst>
              <p:tags r:id="rId4"/>
            </p:custDataLst>
          </p:nvPr>
        </p:nvSpPr>
        <p:spPr bwMode="auto">
          <a:xfrm>
            <a:off x="5384800" y="2445515"/>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2230" name="Line 6">
            <a:extLst>
              <a:ext uri="{FF2B5EF4-FFF2-40B4-BE49-F238E27FC236}">
                <a16:creationId xmlns:a16="http://schemas.microsoft.com/office/drawing/2014/main" id="{D21C5610-6AF2-1146-8EE1-6AEF1F0771F0}"/>
              </a:ext>
            </a:extLst>
          </p:cNvPr>
          <p:cNvSpPr>
            <a:spLocks noChangeShapeType="1"/>
          </p:cNvSpPr>
          <p:nvPr>
            <p:custDataLst>
              <p:tags r:id="rId5"/>
            </p:custDataLst>
          </p:nvPr>
        </p:nvSpPr>
        <p:spPr bwMode="auto">
          <a:xfrm>
            <a:off x="5384800" y="2750315"/>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2231" name="Line 7">
            <a:extLst>
              <a:ext uri="{FF2B5EF4-FFF2-40B4-BE49-F238E27FC236}">
                <a16:creationId xmlns:a16="http://schemas.microsoft.com/office/drawing/2014/main" id="{C51CD6F3-81EB-6249-95D3-A98468AB6CDA}"/>
              </a:ext>
            </a:extLst>
          </p:cNvPr>
          <p:cNvSpPr>
            <a:spLocks noChangeShapeType="1"/>
          </p:cNvSpPr>
          <p:nvPr>
            <p:custDataLst>
              <p:tags r:id="rId6"/>
            </p:custDataLst>
          </p:nvPr>
        </p:nvSpPr>
        <p:spPr bwMode="auto">
          <a:xfrm>
            <a:off x="5384800" y="3055115"/>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2232" name="Line 8">
            <a:extLst>
              <a:ext uri="{FF2B5EF4-FFF2-40B4-BE49-F238E27FC236}">
                <a16:creationId xmlns:a16="http://schemas.microsoft.com/office/drawing/2014/main" id="{7E5E50C7-0689-2D40-B766-F891FA3E5FB0}"/>
              </a:ext>
            </a:extLst>
          </p:cNvPr>
          <p:cNvSpPr>
            <a:spLocks noChangeShapeType="1"/>
          </p:cNvSpPr>
          <p:nvPr>
            <p:custDataLst>
              <p:tags r:id="rId7"/>
            </p:custDataLst>
          </p:nvPr>
        </p:nvSpPr>
        <p:spPr bwMode="auto">
          <a:xfrm>
            <a:off x="6299200" y="2140715"/>
            <a:ext cx="0" cy="1219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2233" name="Rectangle 9">
            <a:extLst>
              <a:ext uri="{FF2B5EF4-FFF2-40B4-BE49-F238E27FC236}">
                <a16:creationId xmlns:a16="http://schemas.microsoft.com/office/drawing/2014/main" id="{6E270947-BFD3-FE44-B07E-872BFE0E398B}"/>
              </a:ext>
            </a:extLst>
          </p:cNvPr>
          <p:cNvSpPr>
            <a:spLocks noChangeArrowheads="1"/>
          </p:cNvSpPr>
          <p:nvPr>
            <p:custDataLst>
              <p:tags r:id="rId8"/>
            </p:custDataLst>
          </p:nvPr>
        </p:nvSpPr>
        <p:spPr bwMode="auto">
          <a:xfrm>
            <a:off x="5599114" y="1835915"/>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52234" name="Rectangle 10">
            <a:extLst>
              <a:ext uri="{FF2B5EF4-FFF2-40B4-BE49-F238E27FC236}">
                <a16:creationId xmlns:a16="http://schemas.microsoft.com/office/drawing/2014/main" id="{2D4D36D9-C3F7-9B4E-ABB5-27EE3B24275D}"/>
              </a:ext>
            </a:extLst>
          </p:cNvPr>
          <p:cNvSpPr>
            <a:spLocks noChangeArrowheads="1"/>
          </p:cNvSpPr>
          <p:nvPr>
            <p:custDataLst>
              <p:tags r:id="rId9"/>
            </p:custDataLst>
          </p:nvPr>
        </p:nvSpPr>
        <p:spPr bwMode="auto">
          <a:xfrm>
            <a:off x="7021892" y="1835915"/>
            <a:ext cx="167353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dirty="0">
                <a:solidFill>
                  <a:srgbClr val="1F497D"/>
                </a:solidFill>
              </a:rPr>
              <a:t>data (now 64 bits)</a:t>
            </a:r>
          </a:p>
        </p:txBody>
      </p:sp>
      <p:sp>
        <p:nvSpPr>
          <p:cNvPr id="52235" name="Rectangle 11">
            <a:extLst>
              <a:ext uri="{FF2B5EF4-FFF2-40B4-BE49-F238E27FC236}">
                <a16:creationId xmlns:a16="http://schemas.microsoft.com/office/drawing/2014/main" id="{10A8995E-D230-B743-8714-9578290F825A}"/>
              </a:ext>
            </a:extLst>
          </p:cNvPr>
          <p:cNvSpPr>
            <a:spLocks noChangeArrowheads="1"/>
          </p:cNvSpPr>
          <p:nvPr>
            <p:custDataLst>
              <p:tags r:id="rId10"/>
            </p:custDataLst>
          </p:nvPr>
        </p:nvSpPr>
        <p:spPr bwMode="auto">
          <a:xfrm>
            <a:off x="5232402" y="3740915"/>
            <a:ext cx="4546117"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4 entries, each block holds two words, each word</a:t>
            </a:r>
          </a:p>
          <a:p>
            <a:pPr defTabSz="609585">
              <a:spcBef>
                <a:spcPct val="0"/>
              </a:spcBef>
              <a:buClrTx/>
              <a:buSzTx/>
              <a:buNone/>
            </a:pPr>
            <a:r>
              <a:rPr lang="en-US" altLang="en-US" sz="1600">
                <a:solidFill>
                  <a:srgbClr val="1F497D"/>
                </a:solidFill>
              </a:rPr>
              <a:t>in memory maps to exactly one cache location </a:t>
            </a:r>
          </a:p>
          <a:p>
            <a:pPr defTabSz="609585">
              <a:spcBef>
                <a:spcPct val="0"/>
              </a:spcBef>
              <a:buClrTx/>
              <a:buSzTx/>
              <a:buNone/>
            </a:pPr>
            <a:r>
              <a:rPr lang="en-US" altLang="en-US" sz="1600">
                <a:solidFill>
                  <a:srgbClr val="1F497D"/>
                </a:solidFill>
              </a:rPr>
              <a:t>(this cache is twice the total size of the prior caches).</a:t>
            </a:r>
          </a:p>
        </p:txBody>
      </p:sp>
      <p:sp>
        <p:nvSpPr>
          <p:cNvPr id="52236" name="Rectangle 12">
            <a:extLst>
              <a:ext uri="{FF2B5EF4-FFF2-40B4-BE49-F238E27FC236}">
                <a16:creationId xmlns:a16="http://schemas.microsoft.com/office/drawing/2014/main" id="{38FD294B-EE42-8144-829D-32A77B3A05FA}"/>
              </a:ext>
            </a:extLst>
          </p:cNvPr>
          <p:cNvSpPr>
            <a:spLocks noChangeArrowheads="1"/>
          </p:cNvSpPr>
          <p:nvPr>
            <p:custDataLst>
              <p:tags r:id="rId11"/>
            </p:custDataLst>
          </p:nvPr>
        </p:nvSpPr>
        <p:spPr bwMode="auto">
          <a:xfrm>
            <a:off x="2100346" y="1286682"/>
            <a:ext cx="1865896" cy="353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u="sng" dirty="0">
                <a:solidFill>
                  <a:srgbClr val="1F497D"/>
                </a:solidFill>
                <a:latin typeface="Consolas" panose="020B0609020204030204" pitchFamily="49" charset="0"/>
                <a:cs typeface="Consolas" panose="020B0609020204030204" pitchFamily="49" charset="0"/>
              </a:rPr>
              <a:t>address string:</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a:t>
            </a:r>
            <a:r>
              <a:rPr lang="en-US" altLang="en-US" sz="1600" dirty="0">
                <a:solidFill>
                  <a:prstClr val="white">
                    <a:lumMod val="50000"/>
                  </a:prstClr>
                </a:solidFill>
                <a:latin typeface="Consolas" panose="020B0609020204030204" pitchFamily="49" charset="0"/>
                <a:cs typeface="Consolas" panose="020B0609020204030204" pitchFamily="49" charset="0"/>
              </a:rPr>
              <a:t>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a:t>
            </a:r>
            <a:r>
              <a:rPr lang="en-US" altLang="en-US" sz="1600" dirty="0">
                <a:solidFill>
                  <a:prstClr val="white">
                    <a:lumMod val="50000"/>
                  </a:prstClr>
                </a:solidFill>
                <a:latin typeface="Consolas" panose="020B0609020204030204" pitchFamily="49" charset="0"/>
                <a:cs typeface="Consolas" panose="020B0609020204030204" pitchFamily="49" charset="0"/>
              </a:rPr>
              <a:t>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12	00001</a:t>
            </a:r>
            <a:r>
              <a:rPr lang="en-US" altLang="en-US" sz="1600" dirty="0">
                <a:solidFill>
                  <a:prstClr val="white">
                    <a:lumMod val="50000"/>
                  </a:prstClr>
                </a:solidFill>
                <a:latin typeface="Consolas" panose="020B0609020204030204" pitchFamily="49" charset="0"/>
                <a:cs typeface="Consolas" panose="020B0609020204030204" pitchFamily="49" charset="0"/>
              </a:rPr>
              <a:t>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a:t>
            </a:r>
            <a:r>
              <a:rPr lang="en-US" altLang="en-US" sz="1600" dirty="0">
                <a:solidFill>
                  <a:prstClr val="white">
                    <a:lumMod val="50000"/>
                  </a:prstClr>
                </a:solidFill>
                <a:latin typeface="Consolas" panose="020B0609020204030204" pitchFamily="49" charset="0"/>
                <a:cs typeface="Consolas" panose="020B0609020204030204" pitchFamily="49" charset="0"/>
              </a:rPr>
              <a:t>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a:t>
            </a:r>
            <a:r>
              <a:rPr lang="en-US" altLang="en-US" sz="1600" dirty="0">
                <a:solidFill>
                  <a:prstClr val="white">
                    <a:lumMod val="50000"/>
                  </a:prstClr>
                </a:solidFill>
                <a:latin typeface="Consolas" panose="020B0609020204030204" pitchFamily="49" charset="0"/>
                <a:cs typeface="Consolas" panose="020B0609020204030204" pitchFamily="49" charset="0"/>
              </a:rPr>
              <a:t>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20	00010</a:t>
            </a:r>
            <a:r>
              <a:rPr lang="en-US" altLang="en-US" sz="1600" dirty="0">
                <a:solidFill>
                  <a:prstClr val="white">
                    <a:lumMod val="50000"/>
                  </a:prstClr>
                </a:solidFill>
                <a:latin typeface="Consolas" panose="020B0609020204030204" pitchFamily="49" charset="0"/>
                <a:cs typeface="Consolas" panose="020B0609020204030204" pitchFamily="49" charset="0"/>
              </a:rPr>
              <a:t>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a:t>
            </a:r>
            <a:r>
              <a:rPr lang="en-US" altLang="en-US" sz="1600" dirty="0">
                <a:solidFill>
                  <a:prstClr val="white">
                    <a:lumMod val="50000"/>
                  </a:prstClr>
                </a:solidFill>
                <a:latin typeface="Consolas" panose="020B0609020204030204" pitchFamily="49" charset="0"/>
                <a:cs typeface="Consolas" panose="020B0609020204030204" pitchFamily="49" charset="0"/>
              </a:rPr>
              <a:t>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a:t>
            </a:r>
            <a:r>
              <a:rPr lang="en-US" altLang="en-US" sz="1600" dirty="0">
                <a:solidFill>
                  <a:prstClr val="white">
                    <a:lumMod val="50000"/>
                  </a:prstClr>
                </a:solidFill>
                <a:latin typeface="Consolas" panose="020B0609020204030204" pitchFamily="49" charset="0"/>
                <a:cs typeface="Consolas" panose="020B0609020204030204" pitchFamily="49" charset="0"/>
              </a:rPr>
              <a:t>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20	00010</a:t>
            </a:r>
            <a:r>
              <a:rPr lang="en-US" altLang="en-US" sz="1600" dirty="0">
                <a:solidFill>
                  <a:prstClr val="white">
                    <a:lumMod val="50000"/>
                  </a:prstClr>
                </a:solidFill>
                <a:latin typeface="Consolas" panose="020B0609020204030204" pitchFamily="49" charset="0"/>
                <a:cs typeface="Consolas" panose="020B0609020204030204" pitchFamily="49" charset="0"/>
              </a:rPr>
              <a:t>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24	00011</a:t>
            </a:r>
            <a:r>
              <a:rPr lang="en-US" altLang="en-US" sz="1600" dirty="0">
                <a:solidFill>
                  <a:prstClr val="white">
                    <a:lumMod val="50000"/>
                  </a:prstClr>
                </a:solidFill>
                <a:latin typeface="Consolas" panose="020B0609020204030204" pitchFamily="49" charset="0"/>
                <a:cs typeface="Consolas" panose="020B0609020204030204" pitchFamily="49" charset="0"/>
              </a:rPr>
              <a:t>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12	00001</a:t>
            </a:r>
            <a:r>
              <a:rPr lang="en-US" altLang="en-US" sz="1600" dirty="0">
                <a:solidFill>
                  <a:prstClr val="white">
                    <a:lumMod val="50000"/>
                  </a:prstClr>
                </a:solidFill>
                <a:latin typeface="Consolas" panose="020B0609020204030204" pitchFamily="49" charset="0"/>
                <a:cs typeface="Consolas" panose="020B0609020204030204" pitchFamily="49" charset="0"/>
              </a:rPr>
              <a:t>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a:t>
            </a:r>
            <a:r>
              <a:rPr lang="en-US" altLang="en-US" sz="1600" dirty="0">
                <a:solidFill>
                  <a:prstClr val="white">
                    <a:lumMod val="50000"/>
                  </a:prstClr>
                </a:solidFill>
                <a:latin typeface="Consolas" panose="020B0609020204030204" pitchFamily="49" charset="0"/>
                <a:cs typeface="Consolas" panose="020B0609020204030204" pitchFamily="49" charset="0"/>
              </a:rPr>
              <a:t>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a:t>
            </a:r>
            <a:r>
              <a:rPr lang="en-US" altLang="en-US" sz="1600" dirty="0">
                <a:solidFill>
                  <a:prstClr val="white">
                    <a:lumMod val="50000"/>
                  </a:prstClr>
                </a:solidFill>
                <a:latin typeface="Consolas" panose="020B0609020204030204" pitchFamily="49" charset="0"/>
                <a:cs typeface="Consolas" panose="020B0609020204030204" pitchFamily="49" charset="0"/>
              </a:rPr>
              <a:t>100</a:t>
            </a:r>
          </a:p>
        </p:txBody>
      </p:sp>
      <p:sp>
        <p:nvSpPr>
          <p:cNvPr id="52237" name="Rectangle 13">
            <a:extLst>
              <a:ext uri="{FF2B5EF4-FFF2-40B4-BE49-F238E27FC236}">
                <a16:creationId xmlns:a16="http://schemas.microsoft.com/office/drawing/2014/main" id="{2FE22425-0FF4-D046-978B-8D5C095339E3}"/>
              </a:ext>
            </a:extLst>
          </p:cNvPr>
          <p:cNvSpPr>
            <a:spLocks noChangeArrowheads="1"/>
          </p:cNvSpPr>
          <p:nvPr>
            <p:custDataLst>
              <p:tags r:id="rId12"/>
            </p:custDataLst>
          </p:nvPr>
        </p:nvSpPr>
        <p:spPr bwMode="auto">
          <a:xfrm>
            <a:off x="4456114" y="1759715"/>
            <a:ext cx="1003481"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00000100</a:t>
            </a:r>
          </a:p>
        </p:txBody>
      </p:sp>
      <p:sp>
        <p:nvSpPr>
          <p:cNvPr id="52238" name="Line 14">
            <a:extLst>
              <a:ext uri="{FF2B5EF4-FFF2-40B4-BE49-F238E27FC236}">
                <a16:creationId xmlns:a16="http://schemas.microsoft.com/office/drawing/2014/main" id="{9AD252F1-18B5-6445-8CFB-0229293530D2}"/>
              </a:ext>
            </a:extLst>
          </p:cNvPr>
          <p:cNvSpPr>
            <a:spLocks noChangeShapeType="1"/>
          </p:cNvSpPr>
          <p:nvPr>
            <p:custDataLst>
              <p:tags r:id="rId13"/>
            </p:custDataLst>
          </p:nvPr>
        </p:nvSpPr>
        <p:spPr bwMode="auto">
          <a:xfrm>
            <a:off x="5003800" y="206451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2239" name="Line 15">
            <a:extLst>
              <a:ext uri="{FF2B5EF4-FFF2-40B4-BE49-F238E27FC236}">
                <a16:creationId xmlns:a16="http://schemas.microsoft.com/office/drawing/2014/main" id="{013D8485-3C15-AD41-A1E8-25A7AF013B9A}"/>
              </a:ext>
            </a:extLst>
          </p:cNvPr>
          <p:cNvSpPr>
            <a:spLocks noChangeShapeType="1"/>
          </p:cNvSpPr>
          <p:nvPr>
            <p:custDataLst>
              <p:tags r:id="rId14"/>
            </p:custDataLst>
          </p:nvPr>
        </p:nvSpPr>
        <p:spPr bwMode="auto">
          <a:xfrm>
            <a:off x="5003800" y="2293115"/>
            <a:ext cx="3048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Tree>
    <p:extLst>
      <p:ext uri="{BB962C8B-B14F-4D97-AF65-F5344CB8AC3E}">
        <p14:creationId xmlns:p14="http://schemas.microsoft.com/office/powerpoint/2010/main" val="253446047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142400" name="Group 64">
            <a:extLst>
              <a:ext uri="{FF2B5EF4-FFF2-40B4-BE49-F238E27FC236}">
                <a16:creationId xmlns:a16="http://schemas.microsoft.com/office/drawing/2014/main" id="{36CC8D6D-2533-E942-B094-9EEF96F20C84}"/>
              </a:ext>
            </a:extLst>
          </p:cNvPr>
          <p:cNvGraphicFramePr>
            <a:graphicFrameLocks noGrp="1"/>
          </p:cNvGraphicFramePr>
          <p:nvPr>
            <p:custDataLst>
              <p:tags r:id="rId1"/>
            </p:custDataLst>
            <p:extLst/>
          </p:nvPr>
        </p:nvGraphicFramePr>
        <p:xfrm>
          <a:off x="3206750" y="3271203"/>
          <a:ext cx="5778500" cy="2682882"/>
        </p:xfrm>
        <a:graphic>
          <a:graphicData uri="http://schemas.openxmlformats.org/drawingml/2006/table">
            <a:tbl>
              <a:tblPr/>
              <a:tblGrid>
                <a:gridCol w="1243013">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11300">
                  <a:extLst>
                    <a:ext uri="{9D8B030D-6E8A-4147-A177-3AD203B41FA5}">
                      <a16:colId xmlns:a16="http://schemas.microsoft.com/office/drawing/2014/main" val="20002"/>
                    </a:ext>
                  </a:extLst>
                </a:gridCol>
                <a:gridCol w="1512887">
                  <a:extLst>
                    <a:ext uri="{9D8B030D-6E8A-4147-A177-3AD203B41FA5}">
                      <a16:colId xmlns:a16="http://schemas.microsoft.com/office/drawing/2014/main" val="20003"/>
                    </a:ext>
                  </a:extLst>
                </a:gridCol>
              </a:tblGrid>
              <a:tr h="701207">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1" i="0" u="none" strike="noStrike" cap="none" normalizeH="0" baseline="0" dirty="0">
                          <a:ln>
                            <a:noFill/>
                          </a:ln>
                          <a:solidFill>
                            <a:srgbClr val="FFFFFF"/>
                          </a:solidFill>
                          <a:effectLst/>
                          <a:latin typeface="Times New Roman" pitchFamily="18" charset="0"/>
                        </a:rPr>
                        <a:t>Selection</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1" i="0" u="none" strike="noStrike" cap="none" normalizeH="0" baseline="0" dirty="0">
                          <a:ln>
                            <a:noFill/>
                          </a:ln>
                          <a:solidFill>
                            <a:srgbClr val="FFFFFF"/>
                          </a:solidFill>
                          <a:effectLst/>
                          <a:latin typeface="Times New Roman" pitchFamily="18" charset="0"/>
                        </a:rPr>
                        <a:t>Fully-Associative</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1" i="0" u="none" strike="noStrike" cap="none" normalizeH="0" baseline="0" dirty="0">
                          <a:ln>
                            <a:noFill/>
                          </a:ln>
                          <a:solidFill>
                            <a:srgbClr val="FFFFFF"/>
                          </a:solidFill>
                          <a:effectLst/>
                          <a:latin typeface="Times New Roman" pitchFamily="18" charset="0"/>
                        </a:rPr>
                        <a:t>4-way Set Associative</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1" i="0" u="none" strike="noStrike" cap="none" normalizeH="0" baseline="0" dirty="0">
                          <a:ln>
                            <a:noFill/>
                          </a:ln>
                          <a:solidFill>
                            <a:srgbClr val="FFFFFF"/>
                          </a:solidFill>
                          <a:effectLst/>
                          <a:latin typeface="Times New Roman" pitchFamily="18" charset="0"/>
                        </a:rPr>
                        <a:t>Direct Mapped</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396335">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A</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3</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2</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1</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1"/>
                  </a:ext>
                </a:extLst>
              </a:tr>
              <a:tr h="396335">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B</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3</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3</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2</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396335">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C</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1</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2</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3</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3"/>
                  </a:ext>
                </a:extLst>
              </a:tr>
              <a:tr h="396335">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D</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3</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2</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1</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4"/>
                  </a:ext>
                </a:extLst>
              </a:tr>
              <a:tr h="396335">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E</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gridSpan="3">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dirty="0">
                          <a:ln>
                            <a:noFill/>
                          </a:ln>
                          <a:solidFill>
                            <a:srgbClr val="000000"/>
                          </a:solidFill>
                          <a:effectLst/>
                          <a:latin typeface="Times New Roman" pitchFamily="18" charset="0"/>
                        </a:rPr>
                        <a:t>None of the above</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4" name="Title 3">
            <a:extLst>
              <a:ext uri="{FF2B5EF4-FFF2-40B4-BE49-F238E27FC236}">
                <a16:creationId xmlns:a16="http://schemas.microsoft.com/office/drawing/2014/main" id="{781D512B-2D4C-DD46-9811-5B786D65FC46}"/>
              </a:ext>
            </a:extLst>
          </p:cNvPr>
          <p:cNvSpPr>
            <a:spLocks noGrp="1"/>
          </p:cNvSpPr>
          <p:nvPr>
            <p:ph type="title"/>
          </p:nvPr>
        </p:nvSpPr>
        <p:spPr/>
        <p:txBody>
          <a:bodyPr/>
          <a:lstStyle/>
          <a:p>
            <a:r>
              <a:rPr lang="en-US" dirty="0"/>
              <a:t>Q: Describing Cache Type Tradeoffs?</a:t>
            </a:r>
          </a:p>
        </p:txBody>
      </p:sp>
      <p:sp>
        <p:nvSpPr>
          <p:cNvPr id="5" name="Content Placeholder 4">
            <a:extLst>
              <a:ext uri="{FF2B5EF4-FFF2-40B4-BE49-F238E27FC236}">
                <a16:creationId xmlns:a16="http://schemas.microsoft.com/office/drawing/2014/main" id="{4B51B879-50E1-B34D-9030-418E50776217}"/>
              </a:ext>
            </a:extLst>
          </p:cNvPr>
          <p:cNvSpPr>
            <a:spLocks noGrp="1"/>
          </p:cNvSpPr>
          <p:nvPr>
            <p:ph idx="1"/>
          </p:nvPr>
        </p:nvSpPr>
        <p:spPr>
          <a:xfrm>
            <a:off x="609600" y="1600202"/>
            <a:ext cx="10972800" cy="1488439"/>
          </a:xfrm>
        </p:spPr>
        <p:txBody>
          <a:bodyPr/>
          <a:lstStyle/>
          <a:p>
            <a:pPr>
              <a:spcBef>
                <a:spcPct val="0"/>
              </a:spcBef>
              <a:buFontTx/>
              <a:buAutoNum type="arabicPeriod"/>
            </a:pPr>
            <a:r>
              <a:rPr lang="en-US" altLang="en-US" dirty="0">
                <a:latin typeface="Calibri" panose="020F0502020204030204" pitchFamily="34" charset="0"/>
              </a:rPr>
              <a:t>Exceptional usage of the cache space in exchange for a slow hit time</a:t>
            </a:r>
          </a:p>
          <a:p>
            <a:pPr>
              <a:spcBef>
                <a:spcPct val="0"/>
              </a:spcBef>
              <a:buFontTx/>
              <a:buAutoNum type="arabicPeriod"/>
            </a:pPr>
            <a:r>
              <a:rPr lang="en-US" altLang="en-US" dirty="0">
                <a:latin typeface="Calibri" panose="020F0502020204030204" pitchFamily="34" charset="0"/>
              </a:rPr>
              <a:t>Poor usage of the cache space in exchange for an excellent hit time</a:t>
            </a:r>
          </a:p>
          <a:p>
            <a:pPr>
              <a:spcBef>
                <a:spcPct val="0"/>
              </a:spcBef>
              <a:buFontTx/>
              <a:buAutoNum type="arabicPeriod"/>
            </a:pPr>
            <a:r>
              <a:rPr lang="en-US" altLang="en-US" dirty="0">
                <a:latin typeface="Calibri" panose="020F0502020204030204" pitchFamily="34" charset="0"/>
              </a:rPr>
              <a:t>Reasonable usage of cache space in exchange for a reasonable hit time</a:t>
            </a:r>
          </a:p>
        </p:txBody>
      </p:sp>
    </p:spTree>
    <p:extLst>
      <p:ext uri="{BB962C8B-B14F-4D97-AF65-F5344CB8AC3E}">
        <p14:creationId xmlns:p14="http://schemas.microsoft.com/office/powerpoint/2010/main" val="69649298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AD2D7227-7024-3743-80BB-5DC76CB3E145}"/>
              </a:ext>
            </a:extLst>
          </p:cNvPr>
          <p:cNvSpPr>
            <a:spLocks noGrp="1" noChangeArrowheads="1"/>
          </p:cNvSpPr>
          <p:nvPr>
            <p:ph type="title"/>
            <p:custDataLst>
              <p:tags r:id="rId1"/>
            </p:custDataLst>
          </p:nvPr>
        </p:nvSpPr>
        <p:spPr/>
        <p:txBody>
          <a:bodyPr/>
          <a:lstStyle/>
          <a:p>
            <a:r>
              <a:rPr lang="en-US" altLang="en-US"/>
              <a:t>Back to Block Size</a:t>
            </a:r>
          </a:p>
        </p:txBody>
      </p:sp>
      <p:sp>
        <p:nvSpPr>
          <p:cNvPr id="61443" name="Rectangle 3">
            <a:extLst>
              <a:ext uri="{FF2B5EF4-FFF2-40B4-BE49-F238E27FC236}">
                <a16:creationId xmlns:a16="http://schemas.microsoft.com/office/drawing/2014/main" id="{80C11D99-45DA-6340-9B44-0B1EF424E766}"/>
              </a:ext>
            </a:extLst>
          </p:cNvPr>
          <p:cNvSpPr>
            <a:spLocks noGrp="1" noChangeArrowheads="1"/>
          </p:cNvSpPr>
          <p:nvPr>
            <p:ph type="body" idx="1"/>
            <p:custDataLst>
              <p:tags r:id="rId2"/>
            </p:custDataLst>
          </p:nvPr>
        </p:nvSpPr>
        <p:spPr/>
        <p:txBody>
          <a:bodyPr/>
          <a:lstStyle/>
          <a:p>
            <a:r>
              <a:rPr lang="en-US" altLang="en-US" dirty="0"/>
              <a:t>If block size increases spatial locality, should we just make the cache block size really, really big????</a:t>
            </a:r>
          </a:p>
        </p:txBody>
      </p:sp>
    </p:spTree>
    <p:extLst>
      <p:ext uri="{BB962C8B-B14F-4D97-AF65-F5344CB8AC3E}">
        <p14:creationId xmlns:p14="http://schemas.microsoft.com/office/powerpoint/2010/main" val="176104911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400DCC7A-9A1D-4B42-AF86-EB26BC69C7EF}"/>
              </a:ext>
            </a:extLst>
          </p:cNvPr>
          <p:cNvSpPr>
            <a:spLocks noGrp="1" noChangeArrowheads="1"/>
          </p:cNvSpPr>
          <p:nvPr>
            <p:ph type="title"/>
            <p:custDataLst>
              <p:tags r:id="rId1"/>
            </p:custDataLst>
          </p:nvPr>
        </p:nvSpPr>
        <p:spPr>
          <a:noFill/>
        </p:spPr>
        <p:txBody>
          <a:bodyPr/>
          <a:lstStyle/>
          <a:p>
            <a:r>
              <a:rPr lang="en-US" altLang="en-US"/>
              <a:t>Block Size and Miss Rate</a:t>
            </a:r>
          </a:p>
        </p:txBody>
      </p:sp>
      <p:pic>
        <p:nvPicPr>
          <p:cNvPr id="63491" name="Picture 4" descr="f05-08-P374493">
            <a:extLst>
              <a:ext uri="{FF2B5EF4-FFF2-40B4-BE49-F238E27FC236}">
                <a16:creationId xmlns:a16="http://schemas.microsoft.com/office/drawing/2014/main" id="{D6D44937-1FE6-784F-B92B-E652B58DA826}"/>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286000" y="1752601"/>
            <a:ext cx="7086600"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01990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F94BF07-AEF3-5347-9CF2-9A917EE2F09D}"/>
              </a:ext>
            </a:extLst>
          </p:cNvPr>
          <p:cNvSpPr>
            <a:spLocks noGrp="1" noChangeArrowheads="1"/>
          </p:cNvSpPr>
          <p:nvPr>
            <p:ph type="title"/>
            <p:custDataLst>
              <p:tags r:id="rId1"/>
            </p:custDataLst>
          </p:nvPr>
        </p:nvSpPr>
        <p:spPr>
          <a:noFill/>
        </p:spPr>
        <p:txBody>
          <a:bodyPr/>
          <a:lstStyle/>
          <a:p>
            <a:r>
              <a:rPr lang="en-US" altLang="en-US" dirty="0"/>
              <a:t>Cache Parameters</a:t>
            </a:r>
          </a:p>
        </p:txBody>
      </p:sp>
      <p:sp>
        <p:nvSpPr>
          <p:cNvPr id="65539" name="Rectangle 3">
            <a:extLst>
              <a:ext uri="{FF2B5EF4-FFF2-40B4-BE49-F238E27FC236}">
                <a16:creationId xmlns:a16="http://schemas.microsoft.com/office/drawing/2014/main" id="{A10A767B-3D2E-B742-BD47-9E597F3B989E}"/>
              </a:ext>
            </a:extLst>
          </p:cNvPr>
          <p:cNvSpPr>
            <a:spLocks noGrp="1" noChangeArrowheads="1"/>
          </p:cNvSpPr>
          <p:nvPr>
            <p:ph type="body" idx="1"/>
            <p:custDataLst>
              <p:tags r:id="rId2"/>
            </p:custDataLst>
          </p:nvPr>
        </p:nvSpPr>
        <p:spPr>
          <a:xfrm>
            <a:off x="2133600" y="1447800"/>
            <a:ext cx="8001000" cy="914400"/>
          </a:xfrm>
          <a:noFill/>
        </p:spPr>
        <p:txBody>
          <a:bodyPr/>
          <a:lstStyle/>
          <a:p>
            <a:pPr>
              <a:buFontTx/>
              <a:buNone/>
            </a:pPr>
            <a:r>
              <a:rPr lang="en-US" altLang="en-US" dirty="0"/>
              <a:t>Cache size = </a:t>
            </a:r>
            <a:r>
              <a:rPr lang="en-US" altLang="en-US" dirty="0">
                <a:solidFill>
                  <a:srgbClr val="00B050"/>
                </a:solidFill>
              </a:rPr>
              <a:t>Number of sets </a:t>
            </a:r>
            <a:r>
              <a:rPr lang="en-US" altLang="en-US" dirty="0"/>
              <a:t>* </a:t>
            </a:r>
            <a:r>
              <a:rPr lang="en-US" altLang="en-US" dirty="0">
                <a:solidFill>
                  <a:srgbClr val="7030A0"/>
                </a:solidFill>
              </a:rPr>
              <a:t>block size </a:t>
            </a:r>
            <a:r>
              <a:rPr lang="en-US" altLang="en-US" dirty="0"/>
              <a:t>* </a:t>
            </a:r>
            <a:r>
              <a:rPr lang="en-US" altLang="en-US" dirty="0">
                <a:solidFill>
                  <a:srgbClr val="0070C0"/>
                </a:solidFill>
              </a:rPr>
              <a:t>associativity</a:t>
            </a:r>
          </a:p>
          <a:p>
            <a:pPr>
              <a:buFontTx/>
              <a:buNone/>
            </a:pPr>
            <a:endParaRPr lang="en-US" altLang="en-US" dirty="0"/>
          </a:p>
        </p:txBody>
      </p:sp>
      <p:sp>
        <p:nvSpPr>
          <p:cNvPr id="65540" name="Rectangle 7">
            <a:extLst>
              <a:ext uri="{FF2B5EF4-FFF2-40B4-BE49-F238E27FC236}">
                <a16:creationId xmlns:a16="http://schemas.microsoft.com/office/drawing/2014/main" id="{480C47FB-9687-5C4D-822C-119C622B37E8}"/>
              </a:ext>
            </a:extLst>
          </p:cNvPr>
          <p:cNvSpPr>
            <a:spLocks noChangeArrowheads="1"/>
          </p:cNvSpPr>
          <p:nvPr>
            <p:custDataLst>
              <p:tags r:id="rId3"/>
            </p:custDataLst>
          </p:nvPr>
        </p:nvSpPr>
        <p:spPr bwMode="auto">
          <a:xfrm>
            <a:off x="3635948" y="1975865"/>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65541" name="Rectangle 8">
            <a:extLst>
              <a:ext uri="{FF2B5EF4-FFF2-40B4-BE49-F238E27FC236}">
                <a16:creationId xmlns:a16="http://schemas.microsoft.com/office/drawing/2014/main" id="{4A1D5298-6168-D240-9A36-FCC91344FC5D}"/>
              </a:ext>
            </a:extLst>
          </p:cNvPr>
          <p:cNvSpPr>
            <a:spLocks noChangeArrowheads="1"/>
          </p:cNvSpPr>
          <p:nvPr>
            <p:custDataLst>
              <p:tags r:id="rId4"/>
            </p:custDataLst>
          </p:nvPr>
        </p:nvSpPr>
        <p:spPr bwMode="auto">
          <a:xfrm>
            <a:off x="4931348" y="1975865"/>
            <a:ext cx="52578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data</a:t>
            </a:r>
          </a:p>
        </p:txBody>
      </p:sp>
      <p:grpSp>
        <p:nvGrpSpPr>
          <p:cNvPr id="65542" name="Group 1">
            <a:extLst>
              <a:ext uri="{FF2B5EF4-FFF2-40B4-BE49-F238E27FC236}">
                <a16:creationId xmlns:a16="http://schemas.microsoft.com/office/drawing/2014/main" id="{6AF069E5-55D3-D04C-850C-916B42E86636}"/>
              </a:ext>
            </a:extLst>
          </p:cNvPr>
          <p:cNvGrpSpPr>
            <a:grpSpLocks/>
          </p:cNvGrpSpPr>
          <p:nvPr/>
        </p:nvGrpSpPr>
        <p:grpSpPr bwMode="auto">
          <a:xfrm>
            <a:off x="3491484" y="2280667"/>
            <a:ext cx="5334000" cy="609600"/>
            <a:chOff x="1746250" y="2508250"/>
            <a:chExt cx="5334000" cy="609600"/>
          </a:xfrm>
        </p:grpSpPr>
        <p:sp>
          <p:nvSpPr>
            <p:cNvPr id="65572" name="Rectangle 4">
              <a:extLst>
                <a:ext uri="{FF2B5EF4-FFF2-40B4-BE49-F238E27FC236}">
                  <a16:creationId xmlns:a16="http://schemas.microsoft.com/office/drawing/2014/main" id="{76067247-3E47-F546-98B2-0470CDE5053C}"/>
                </a:ext>
              </a:extLst>
            </p:cNvPr>
            <p:cNvSpPr>
              <a:spLocks noChangeArrowheads="1"/>
            </p:cNvSpPr>
            <p:nvPr>
              <p:custDataLst>
                <p:tags r:id="rId26"/>
              </p:custDataLst>
            </p:nvPr>
          </p:nvSpPr>
          <p:spPr bwMode="auto">
            <a:xfrm>
              <a:off x="1752600" y="2514600"/>
              <a:ext cx="2654300" cy="603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65573" name="Line 5">
              <a:extLst>
                <a:ext uri="{FF2B5EF4-FFF2-40B4-BE49-F238E27FC236}">
                  <a16:creationId xmlns:a16="http://schemas.microsoft.com/office/drawing/2014/main" id="{7B164A98-C7D0-2342-B2F2-B3780C22A91B}"/>
                </a:ext>
              </a:extLst>
            </p:cNvPr>
            <p:cNvSpPr>
              <a:spLocks noChangeShapeType="1"/>
            </p:cNvSpPr>
            <p:nvPr>
              <p:custDataLst>
                <p:tags r:id="rId27"/>
              </p:custDataLst>
            </p:nvPr>
          </p:nvSpPr>
          <p:spPr bwMode="auto">
            <a:xfrm>
              <a:off x="1746250" y="2813050"/>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74" name="Line 6">
              <a:extLst>
                <a:ext uri="{FF2B5EF4-FFF2-40B4-BE49-F238E27FC236}">
                  <a16:creationId xmlns:a16="http://schemas.microsoft.com/office/drawing/2014/main" id="{E572F1DE-A65B-0042-837F-46FE2B9A4F1B}"/>
                </a:ext>
              </a:extLst>
            </p:cNvPr>
            <p:cNvSpPr>
              <a:spLocks noChangeShapeType="1"/>
            </p:cNvSpPr>
            <p:nvPr>
              <p:custDataLst>
                <p:tags r:id="rId28"/>
              </p:custDataLst>
            </p:nvPr>
          </p:nvSpPr>
          <p:spPr bwMode="auto">
            <a:xfrm>
              <a:off x="2660650" y="250825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75" name="Rectangle 14">
              <a:extLst>
                <a:ext uri="{FF2B5EF4-FFF2-40B4-BE49-F238E27FC236}">
                  <a16:creationId xmlns:a16="http://schemas.microsoft.com/office/drawing/2014/main" id="{2C19E982-5B0D-9F40-97B9-1E74D613243B}"/>
                </a:ext>
              </a:extLst>
            </p:cNvPr>
            <p:cNvSpPr>
              <a:spLocks noChangeArrowheads="1"/>
            </p:cNvSpPr>
            <p:nvPr>
              <p:custDataLst>
                <p:tags r:id="rId29"/>
              </p:custDataLst>
            </p:nvPr>
          </p:nvSpPr>
          <p:spPr bwMode="auto">
            <a:xfrm>
              <a:off x="4413250" y="2514600"/>
              <a:ext cx="2660650" cy="603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65576" name="Line 15">
              <a:extLst>
                <a:ext uri="{FF2B5EF4-FFF2-40B4-BE49-F238E27FC236}">
                  <a16:creationId xmlns:a16="http://schemas.microsoft.com/office/drawing/2014/main" id="{89E122CD-4732-7A42-A1CF-0FFB25CCC697}"/>
                </a:ext>
              </a:extLst>
            </p:cNvPr>
            <p:cNvSpPr>
              <a:spLocks noChangeShapeType="1"/>
            </p:cNvSpPr>
            <p:nvPr>
              <p:custDataLst>
                <p:tags r:id="rId30"/>
              </p:custDataLst>
            </p:nvPr>
          </p:nvSpPr>
          <p:spPr bwMode="auto">
            <a:xfrm>
              <a:off x="4413250" y="2813050"/>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77" name="Line 16">
              <a:extLst>
                <a:ext uri="{FF2B5EF4-FFF2-40B4-BE49-F238E27FC236}">
                  <a16:creationId xmlns:a16="http://schemas.microsoft.com/office/drawing/2014/main" id="{222F62EE-2B31-2C4D-9716-F78A3E44C9D2}"/>
                </a:ext>
              </a:extLst>
            </p:cNvPr>
            <p:cNvSpPr>
              <a:spLocks noChangeShapeType="1"/>
            </p:cNvSpPr>
            <p:nvPr>
              <p:custDataLst>
                <p:tags r:id="rId31"/>
              </p:custDataLst>
            </p:nvPr>
          </p:nvSpPr>
          <p:spPr bwMode="auto">
            <a:xfrm>
              <a:off x="5327650" y="250825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65543" name="Rectangle 17">
            <a:extLst>
              <a:ext uri="{FF2B5EF4-FFF2-40B4-BE49-F238E27FC236}">
                <a16:creationId xmlns:a16="http://schemas.microsoft.com/office/drawing/2014/main" id="{E367CDB3-B230-8045-B105-B564E8A80698}"/>
              </a:ext>
            </a:extLst>
          </p:cNvPr>
          <p:cNvSpPr>
            <a:spLocks noChangeArrowheads="1"/>
          </p:cNvSpPr>
          <p:nvPr>
            <p:custDataLst>
              <p:tags r:id="rId5"/>
            </p:custDataLst>
          </p:nvPr>
        </p:nvSpPr>
        <p:spPr bwMode="auto">
          <a:xfrm>
            <a:off x="6302948" y="1975865"/>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65544" name="Rectangle 18">
            <a:extLst>
              <a:ext uri="{FF2B5EF4-FFF2-40B4-BE49-F238E27FC236}">
                <a16:creationId xmlns:a16="http://schemas.microsoft.com/office/drawing/2014/main" id="{B23B711C-B6C8-644A-9536-685CB4132CA4}"/>
              </a:ext>
            </a:extLst>
          </p:cNvPr>
          <p:cNvSpPr>
            <a:spLocks noChangeArrowheads="1"/>
          </p:cNvSpPr>
          <p:nvPr>
            <p:custDataLst>
              <p:tags r:id="rId6"/>
            </p:custDataLst>
          </p:nvPr>
        </p:nvSpPr>
        <p:spPr bwMode="auto">
          <a:xfrm>
            <a:off x="7598348" y="1975865"/>
            <a:ext cx="52578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data</a:t>
            </a:r>
          </a:p>
        </p:txBody>
      </p:sp>
      <p:grpSp>
        <p:nvGrpSpPr>
          <p:cNvPr id="65545" name="Group 21">
            <a:extLst>
              <a:ext uri="{FF2B5EF4-FFF2-40B4-BE49-F238E27FC236}">
                <a16:creationId xmlns:a16="http://schemas.microsoft.com/office/drawing/2014/main" id="{B68791F3-F1ED-5441-B664-2FCF5CEB41ED}"/>
              </a:ext>
            </a:extLst>
          </p:cNvPr>
          <p:cNvGrpSpPr>
            <a:grpSpLocks/>
          </p:cNvGrpSpPr>
          <p:nvPr/>
        </p:nvGrpSpPr>
        <p:grpSpPr bwMode="auto">
          <a:xfrm>
            <a:off x="3491484" y="2883916"/>
            <a:ext cx="5334000" cy="609600"/>
            <a:chOff x="1746250" y="2508250"/>
            <a:chExt cx="5334000" cy="609600"/>
          </a:xfrm>
        </p:grpSpPr>
        <p:sp>
          <p:nvSpPr>
            <p:cNvPr id="65566" name="Rectangle 4">
              <a:extLst>
                <a:ext uri="{FF2B5EF4-FFF2-40B4-BE49-F238E27FC236}">
                  <a16:creationId xmlns:a16="http://schemas.microsoft.com/office/drawing/2014/main" id="{94ECDB3F-18FE-FA4C-97D7-11B7E699FC67}"/>
                </a:ext>
              </a:extLst>
            </p:cNvPr>
            <p:cNvSpPr>
              <a:spLocks noChangeArrowheads="1"/>
            </p:cNvSpPr>
            <p:nvPr>
              <p:custDataLst>
                <p:tags r:id="rId20"/>
              </p:custDataLst>
            </p:nvPr>
          </p:nvSpPr>
          <p:spPr bwMode="auto">
            <a:xfrm>
              <a:off x="1752600" y="2514600"/>
              <a:ext cx="2654300" cy="603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65567" name="Line 5">
              <a:extLst>
                <a:ext uri="{FF2B5EF4-FFF2-40B4-BE49-F238E27FC236}">
                  <a16:creationId xmlns:a16="http://schemas.microsoft.com/office/drawing/2014/main" id="{4FF80DF4-D3A5-A64A-BDC2-3C643D666FED}"/>
                </a:ext>
              </a:extLst>
            </p:cNvPr>
            <p:cNvSpPr>
              <a:spLocks noChangeShapeType="1"/>
            </p:cNvSpPr>
            <p:nvPr>
              <p:custDataLst>
                <p:tags r:id="rId21"/>
              </p:custDataLst>
            </p:nvPr>
          </p:nvSpPr>
          <p:spPr bwMode="auto">
            <a:xfrm>
              <a:off x="1746250" y="2813050"/>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68" name="Line 6">
              <a:extLst>
                <a:ext uri="{FF2B5EF4-FFF2-40B4-BE49-F238E27FC236}">
                  <a16:creationId xmlns:a16="http://schemas.microsoft.com/office/drawing/2014/main" id="{E66F840A-1D4F-A745-B15D-E63AA36D3E94}"/>
                </a:ext>
              </a:extLst>
            </p:cNvPr>
            <p:cNvSpPr>
              <a:spLocks noChangeShapeType="1"/>
            </p:cNvSpPr>
            <p:nvPr>
              <p:custDataLst>
                <p:tags r:id="rId22"/>
              </p:custDataLst>
            </p:nvPr>
          </p:nvSpPr>
          <p:spPr bwMode="auto">
            <a:xfrm>
              <a:off x="2660650" y="250825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69" name="Rectangle 14">
              <a:extLst>
                <a:ext uri="{FF2B5EF4-FFF2-40B4-BE49-F238E27FC236}">
                  <a16:creationId xmlns:a16="http://schemas.microsoft.com/office/drawing/2014/main" id="{EC438CD1-4C86-CF4D-93F2-00B8AA8EB8A6}"/>
                </a:ext>
              </a:extLst>
            </p:cNvPr>
            <p:cNvSpPr>
              <a:spLocks noChangeArrowheads="1"/>
            </p:cNvSpPr>
            <p:nvPr>
              <p:custDataLst>
                <p:tags r:id="rId23"/>
              </p:custDataLst>
            </p:nvPr>
          </p:nvSpPr>
          <p:spPr bwMode="auto">
            <a:xfrm>
              <a:off x="4413250" y="2514600"/>
              <a:ext cx="2660650" cy="603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65570" name="Line 15">
              <a:extLst>
                <a:ext uri="{FF2B5EF4-FFF2-40B4-BE49-F238E27FC236}">
                  <a16:creationId xmlns:a16="http://schemas.microsoft.com/office/drawing/2014/main" id="{7FBE7F20-BC53-C143-8799-1FDB971F72C2}"/>
                </a:ext>
              </a:extLst>
            </p:cNvPr>
            <p:cNvSpPr>
              <a:spLocks noChangeShapeType="1"/>
            </p:cNvSpPr>
            <p:nvPr>
              <p:custDataLst>
                <p:tags r:id="rId24"/>
              </p:custDataLst>
            </p:nvPr>
          </p:nvSpPr>
          <p:spPr bwMode="auto">
            <a:xfrm>
              <a:off x="4413250" y="2813050"/>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71" name="Line 16">
              <a:extLst>
                <a:ext uri="{FF2B5EF4-FFF2-40B4-BE49-F238E27FC236}">
                  <a16:creationId xmlns:a16="http://schemas.microsoft.com/office/drawing/2014/main" id="{D0DB43A0-CDBE-FD4A-8E3A-6674F8FA39E7}"/>
                </a:ext>
              </a:extLst>
            </p:cNvPr>
            <p:cNvSpPr>
              <a:spLocks noChangeShapeType="1"/>
            </p:cNvSpPr>
            <p:nvPr>
              <p:custDataLst>
                <p:tags r:id="rId25"/>
              </p:custDataLst>
            </p:nvPr>
          </p:nvSpPr>
          <p:spPr bwMode="auto">
            <a:xfrm>
              <a:off x="5327650" y="250825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grpSp>
        <p:nvGrpSpPr>
          <p:cNvPr id="65546" name="Group 28">
            <a:extLst>
              <a:ext uri="{FF2B5EF4-FFF2-40B4-BE49-F238E27FC236}">
                <a16:creationId xmlns:a16="http://schemas.microsoft.com/office/drawing/2014/main" id="{123AC300-5AB2-F442-A79A-2EA69DD1D46C}"/>
              </a:ext>
            </a:extLst>
          </p:cNvPr>
          <p:cNvGrpSpPr>
            <a:grpSpLocks/>
          </p:cNvGrpSpPr>
          <p:nvPr/>
        </p:nvGrpSpPr>
        <p:grpSpPr bwMode="auto">
          <a:xfrm>
            <a:off x="3491484" y="3487167"/>
            <a:ext cx="5334000" cy="609600"/>
            <a:chOff x="1746250" y="2508250"/>
            <a:chExt cx="5334000" cy="609600"/>
          </a:xfrm>
        </p:grpSpPr>
        <p:sp>
          <p:nvSpPr>
            <p:cNvPr id="65560" name="Rectangle 4">
              <a:extLst>
                <a:ext uri="{FF2B5EF4-FFF2-40B4-BE49-F238E27FC236}">
                  <a16:creationId xmlns:a16="http://schemas.microsoft.com/office/drawing/2014/main" id="{2A35A3D6-2B2A-6143-8E5E-8C35ED9A3C06}"/>
                </a:ext>
              </a:extLst>
            </p:cNvPr>
            <p:cNvSpPr>
              <a:spLocks noChangeArrowheads="1"/>
            </p:cNvSpPr>
            <p:nvPr>
              <p:custDataLst>
                <p:tags r:id="rId14"/>
              </p:custDataLst>
            </p:nvPr>
          </p:nvSpPr>
          <p:spPr bwMode="auto">
            <a:xfrm>
              <a:off x="1752600" y="2514600"/>
              <a:ext cx="2654300" cy="603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65561" name="Line 5">
              <a:extLst>
                <a:ext uri="{FF2B5EF4-FFF2-40B4-BE49-F238E27FC236}">
                  <a16:creationId xmlns:a16="http://schemas.microsoft.com/office/drawing/2014/main" id="{98312EB9-5D02-4A43-A0D7-FB1D130CC1AB}"/>
                </a:ext>
              </a:extLst>
            </p:cNvPr>
            <p:cNvSpPr>
              <a:spLocks noChangeShapeType="1"/>
            </p:cNvSpPr>
            <p:nvPr>
              <p:custDataLst>
                <p:tags r:id="rId15"/>
              </p:custDataLst>
            </p:nvPr>
          </p:nvSpPr>
          <p:spPr bwMode="auto">
            <a:xfrm>
              <a:off x="1746250" y="2813050"/>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62" name="Line 6">
              <a:extLst>
                <a:ext uri="{FF2B5EF4-FFF2-40B4-BE49-F238E27FC236}">
                  <a16:creationId xmlns:a16="http://schemas.microsoft.com/office/drawing/2014/main" id="{05797B2E-8D3A-5E4C-BD6E-EACADB7D70FC}"/>
                </a:ext>
              </a:extLst>
            </p:cNvPr>
            <p:cNvSpPr>
              <a:spLocks noChangeShapeType="1"/>
            </p:cNvSpPr>
            <p:nvPr>
              <p:custDataLst>
                <p:tags r:id="rId16"/>
              </p:custDataLst>
            </p:nvPr>
          </p:nvSpPr>
          <p:spPr bwMode="auto">
            <a:xfrm>
              <a:off x="2660650" y="250825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63" name="Rectangle 14">
              <a:extLst>
                <a:ext uri="{FF2B5EF4-FFF2-40B4-BE49-F238E27FC236}">
                  <a16:creationId xmlns:a16="http://schemas.microsoft.com/office/drawing/2014/main" id="{768C6ED7-63C3-684D-96ED-5BB26DABC07B}"/>
                </a:ext>
              </a:extLst>
            </p:cNvPr>
            <p:cNvSpPr>
              <a:spLocks noChangeArrowheads="1"/>
            </p:cNvSpPr>
            <p:nvPr>
              <p:custDataLst>
                <p:tags r:id="rId17"/>
              </p:custDataLst>
            </p:nvPr>
          </p:nvSpPr>
          <p:spPr bwMode="auto">
            <a:xfrm>
              <a:off x="4413250" y="2514600"/>
              <a:ext cx="2660650" cy="603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65564" name="Line 15">
              <a:extLst>
                <a:ext uri="{FF2B5EF4-FFF2-40B4-BE49-F238E27FC236}">
                  <a16:creationId xmlns:a16="http://schemas.microsoft.com/office/drawing/2014/main" id="{496E54AA-3D6E-5D4A-8659-2775F4806758}"/>
                </a:ext>
              </a:extLst>
            </p:cNvPr>
            <p:cNvSpPr>
              <a:spLocks noChangeShapeType="1"/>
            </p:cNvSpPr>
            <p:nvPr>
              <p:custDataLst>
                <p:tags r:id="rId18"/>
              </p:custDataLst>
            </p:nvPr>
          </p:nvSpPr>
          <p:spPr bwMode="auto">
            <a:xfrm>
              <a:off x="4413250" y="2813050"/>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65" name="Line 16">
              <a:extLst>
                <a:ext uri="{FF2B5EF4-FFF2-40B4-BE49-F238E27FC236}">
                  <a16:creationId xmlns:a16="http://schemas.microsoft.com/office/drawing/2014/main" id="{1A7F2EC1-FC20-0A4F-B793-15131EB4F94D}"/>
                </a:ext>
              </a:extLst>
            </p:cNvPr>
            <p:cNvSpPr>
              <a:spLocks noChangeShapeType="1"/>
            </p:cNvSpPr>
            <p:nvPr>
              <p:custDataLst>
                <p:tags r:id="rId19"/>
              </p:custDataLst>
            </p:nvPr>
          </p:nvSpPr>
          <p:spPr bwMode="auto">
            <a:xfrm>
              <a:off x="5327650" y="250825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grpSp>
        <p:nvGrpSpPr>
          <p:cNvPr id="65547" name="Group 35">
            <a:extLst>
              <a:ext uri="{FF2B5EF4-FFF2-40B4-BE49-F238E27FC236}">
                <a16:creationId xmlns:a16="http://schemas.microsoft.com/office/drawing/2014/main" id="{D2DDC10B-DE5E-5542-9E71-6514CF172435}"/>
              </a:ext>
            </a:extLst>
          </p:cNvPr>
          <p:cNvGrpSpPr>
            <a:grpSpLocks/>
          </p:cNvGrpSpPr>
          <p:nvPr/>
        </p:nvGrpSpPr>
        <p:grpSpPr bwMode="auto">
          <a:xfrm>
            <a:off x="3491484" y="4090416"/>
            <a:ext cx="5334000" cy="609600"/>
            <a:chOff x="1746250" y="2508250"/>
            <a:chExt cx="5334000" cy="609600"/>
          </a:xfrm>
        </p:grpSpPr>
        <p:sp>
          <p:nvSpPr>
            <p:cNvPr id="65554" name="Rectangle 4">
              <a:extLst>
                <a:ext uri="{FF2B5EF4-FFF2-40B4-BE49-F238E27FC236}">
                  <a16:creationId xmlns:a16="http://schemas.microsoft.com/office/drawing/2014/main" id="{F618BA8A-8A15-3244-AAC9-0C6E240FC9EB}"/>
                </a:ext>
              </a:extLst>
            </p:cNvPr>
            <p:cNvSpPr>
              <a:spLocks noChangeArrowheads="1"/>
            </p:cNvSpPr>
            <p:nvPr>
              <p:custDataLst>
                <p:tags r:id="rId8"/>
              </p:custDataLst>
            </p:nvPr>
          </p:nvSpPr>
          <p:spPr bwMode="auto">
            <a:xfrm>
              <a:off x="1752600" y="2514600"/>
              <a:ext cx="2654300" cy="603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65555" name="Line 5">
              <a:extLst>
                <a:ext uri="{FF2B5EF4-FFF2-40B4-BE49-F238E27FC236}">
                  <a16:creationId xmlns:a16="http://schemas.microsoft.com/office/drawing/2014/main" id="{C73E1E66-6B5E-BD4F-AC2B-4CDB92DA1F29}"/>
                </a:ext>
              </a:extLst>
            </p:cNvPr>
            <p:cNvSpPr>
              <a:spLocks noChangeShapeType="1"/>
            </p:cNvSpPr>
            <p:nvPr>
              <p:custDataLst>
                <p:tags r:id="rId9"/>
              </p:custDataLst>
            </p:nvPr>
          </p:nvSpPr>
          <p:spPr bwMode="auto">
            <a:xfrm>
              <a:off x="1746250" y="2813050"/>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56" name="Line 6">
              <a:extLst>
                <a:ext uri="{FF2B5EF4-FFF2-40B4-BE49-F238E27FC236}">
                  <a16:creationId xmlns:a16="http://schemas.microsoft.com/office/drawing/2014/main" id="{249FE3F1-A6CC-7947-A0C6-FC1B12879468}"/>
                </a:ext>
              </a:extLst>
            </p:cNvPr>
            <p:cNvSpPr>
              <a:spLocks noChangeShapeType="1"/>
            </p:cNvSpPr>
            <p:nvPr>
              <p:custDataLst>
                <p:tags r:id="rId10"/>
              </p:custDataLst>
            </p:nvPr>
          </p:nvSpPr>
          <p:spPr bwMode="auto">
            <a:xfrm>
              <a:off x="2660650" y="250825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57" name="Rectangle 14">
              <a:extLst>
                <a:ext uri="{FF2B5EF4-FFF2-40B4-BE49-F238E27FC236}">
                  <a16:creationId xmlns:a16="http://schemas.microsoft.com/office/drawing/2014/main" id="{24E94564-E040-7345-91AD-6AE1666AF493}"/>
                </a:ext>
              </a:extLst>
            </p:cNvPr>
            <p:cNvSpPr>
              <a:spLocks noChangeArrowheads="1"/>
            </p:cNvSpPr>
            <p:nvPr>
              <p:custDataLst>
                <p:tags r:id="rId11"/>
              </p:custDataLst>
            </p:nvPr>
          </p:nvSpPr>
          <p:spPr bwMode="auto">
            <a:xfrm>
              <a:off x="4413250" y="2514600"/>
              <a:ext cx="2660650" cy="603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65558" name="Line 15">
              <a:extLst>
                <a:ext uri="{FF2B5EF4-FFF2-40B4-BE49-F238E27FC236}">
                  <a16:creationId xmlns:a16="http://schemas.microsoft.com/office/drawing/2014/main" id="{69D7635F-468A-DD47-96F0-F8EB3A0A25B9}"/>
                </a:ext>
              </a:extLst>
            </p:cNvPr>
            <p:cNvSpPr>
              <a:spLocks noChangeShapeType="1"/>
            </p:cNvSpPr>
            <p:nvPr>
              <p:custDataLst>
                <p:tags r:id="rId12"/>
              </p:custDataLst>
            </p:nvPr>
          </p:nvSpPr>
          <p:spPr bwMode="auto">
            <a:xfrm>
              <a:off x="4413250" y="2813050"/>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59" name="Line 16">
              <a:extLst>
                <a:ext uri="{FF2B5EF4-FFF2-40B4-BE49-F238E27FC236}">
                  <a16:creationId xmlns:a16="http://schemas.microsoft.com/office/drawing/2014/main" id="{88591D3F-8B7D-7449-8ECE-79A81140DD50}"/>
                </a:ext>
              </a:extLst>
            </p:cNvPr>
            <p:cNvSpPr>
              <a:spLocks noChangeShapeType="1"/>
            </p:cNvSpPr>
            <p:nvPr>
              <p:custDataLst>
                <p:tags r:id="rId13"/>
              </p:custDataLst>
            </p:nvPr>
          </p:nvSpPr>
          <p:spPr bwMode="auto">
            <a:xfrm>
              <a:off x="5327650" y="250825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cxnSp>
        <p:nvCxnSpPr>
          <p:cNvPr id="21" name="Straight Arrow Connector 20">
            <a:extLst>
              <a:ext uri="{FF2B5EF4-FFF2-40B4-BE49-F238E27FC236}">
                <a16:creationId xmlns:a16="http://schemas.microsoft.com/office/drawing/2014/main" id="{01CF2472-3C12-BA41-86C8-29686EBF6DBB}"/>
              </a:ext>
            </a:extLst>
          </p:cNvPr>
          <p:cNvCxnSpPr>
            <a:cxnSpLocks noChangeShapeType="1"/>
          </p:cNvCxnSpPr>
          <p:nvPr/>
        </p:nvCxnSpPr>
        <p:spPr bwMode="auto">
          <a:xfrm>
            <a:off x="7072884" y="2363216"/>
            <a:ext cx="1752600" cy="0"/>
          </a:xfrm>
          <a:prstGeom prst="straightConnector1">
            <a:avLst/>
          </a:prstGeom>
          <a:noFill/>
          <a:ln w="34925" algn="ctr">
            <a:solidFill>
              <a:srgbClr val="7030A0"/>
            </a:solidFill>
            <a:round/>
            <a:headEnd type="triangle" w="med" len="med"/>
            <a:tailEnd type="triangle" w="med" len="med"/>
          </a:ln>
          <a:extLst>
            <a:ext uri="{909E8E84-426E-40DD-AFC4-6F175D3DCCD1}">
              <a14:hiddenFill xmlns:a14="http://schemas.microsoft.com/office/drawing/2010/main">
                <a:noFill/>
              </a14:hiddenFill>
            </a:ext>
          </a:extLst>
        </p:spPr>
      </p:cxnSp>
      <p:sp>
        <p:nvSpPr>
          <p:cNvPr id="43" name="TextBox 42">
            <a:extLst>
              <a:ext uri="{FF2B5EF4-FFF2-40B4-BE49-F238E27FC236}">
                <a16:creationId xmlns:a16="http://schemas.microsoft.com/office/drawing/2014/main" id="{218E775A-DF8F-7E4A-BB1A-70932402AF9F}"/>
              </a:ext>
            </a:extLst>
          </p:cNvPr>
          <p:cNvSpPr txBox="1">
            <a:spLocks noChangeArrowheads="1"/>
          </p:cNvSpPr>
          <p:nvPr/>
        </p:nvSpPr>
        <p:spPr bwMode="auto">
          <a:xfrm>
            <a:off x="7207823" y="2329880"/>
            <a:ext cx="14750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7030A0"/>
                </a:solidFill>
              </a:rPr>
              <a:t>Bytes per block</a:t>
            </a:r>
          </a:p>
        </p:txBody>
      </p:sp>
      <p:cxnSp>
        <p:nvCxnSpPr>
          <p:cNvPr id="46" name="Straight Arrow Connector 45">
            <a:extLst>
              <a:ext uri="{FF2B5EF4-FFF2-40B4-BE49-F238E27FC236}">
                <a16:creationId xmlns:a16="http://schemas.microsoft.com/office/drawing/2014/main" id="{A39618FB-B756-EA49-A6B9-EF77F7DC3B96}"/>
              </a:ext>
            </a:extLst>
          </p:cNvPr>
          <p:cNvCxnSpPr>
            <a:cxnSpLocks noChangeShapeType="1"/>
          </p:cNvCxnSpPr>
          <p:nvPr/>
        </p:nvCxnSpPr>
        <p:spPr bwMode="auto">
          <a:xfrm>
            <a:off x="3501009" y="4998467"/>
            <a:ext cx="5324475" cy="0"/>
          </a:xfrm>
          <a:prstGeom prst="straightConnector1">
            <a:avLst/>
          </a:prstGeom>
          <a:noFill/>
          <a:ln w="34925" algn="ctr">
            <a:solidFill>
              <a:srgbClr val="0066FF"/>
            </a:solidFill>
            <a:round/>
            <a:headEnd type="triangle" w="med" len="med"/>
            <a:tailEnd type="triangle" w="med" len="med"/>
          </a:ln>
          <a:extLst>
            <a:ext uri="{909E8E84-426E-40DD-AFC4-6F175D3DCCD1}">
              <a14:hiddenFill xmlns:a14="http://schemas.microsoft.com/office/drawing/2010/main">
                <a:noFill/>
              </a14:hiddenFill>
            </a:ext>
          </a:extLst>
        </p:spPr>
      </p:cxnSp>
      <p:sp>
        <p:nvSpPr>
          <p:cNvPr id="47" name="TextBox 46">
            <a:extLst>
              <a:ext uri="{FF2B5EF4-FFF2-40B4-BE49-F238E27FC236}">
                <a16:creationId xmlns:a16="http://schemas.microsoft.com/office/drawing/2014/main" id="{315D3D32-3600-7146-9DA7-BF30B8A259F3}"/>
              </a:ext>
            </a:extLst>
          </p:cNvPr>
          <p:cNvSpPr txBox="1">
            <a:spLocks noChangeArrowheads="1"/>
          </p:cNvSpPr>
          <p:nvPr/>
        </p:nvSpPr>
        <p:spPr bwMode="auto">
          <a:xfrm>
            <a:off x="5258373" y="5004818"/>
            <a:ext cx="1474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0066FF"/>
                </a:solidFill>
              </a:rPr>
              <a:t>Blocks per set</a:t>
            </a:r>
          </a:p>
        </p:txBody>
      </p:sp>
      <p:cxnSp>
        <p:nvCxnSpPr>
          <p:cNvPr id="49" name="Straight Arrow Connector 48">
            <a:extLst>
              <a:ext uri="{FF2B5EF4-FFF2-40B4-BE49-F238E27FC236}">
                <a16:creationId xmlns:a16="http://schemas.microsoft.com/office/drawing/2014/main" id="{E8D96D48-EA7C-E645-8899-8153538F8772}"/>
              </a:ext>
            </a:extLst>
          </p:cNvPr>
          <p:cNvCxnSpPr>
            <a:cxnSpLocks noChangeShapeType="1"/>
          </p:cNvCxnSpPr>
          <p:nvPr/>
        </p:nvCxnSpPr>
        <p:spPr bwMode="auto">
          <a:xfrm flipH="1" flipV="1">
            <a:off x="3196209" y="2304481"/>
            <a:ext cx="0" cy="2395537"/>
          </a:xfrm>
          <a:prstGeom prst="straightConnector1">
            <a:avLst/>
          </a:prstGeom>
          <a:noFill/>
          <a:ln w="34925" algn="ctr">
            <a:solidFill>
              <a:srgbClr val="00B050"/>
            </a:solidFill>
            <a:round/>
            <a:headEnd type="triangle" w="med" len="med"/>
            <a:tailEnd type="triangle" w="med" len="med"/>
          </a:ln>
          <a:extLst>
            <a:ext uri="{909E8E84-426E-40DD-AFC4-6F175D3DCCD1}">
              <a14:hiddenFill xmlns:a14="http://schemas.microsoft.com/office/drawing/2010/main">
                <a:noFill/>
              </a14:hiddenFill>
            </a:ext>
          </a:extLst>
        </p:spPr>
      </p:cxnSp>
      <p:sp>
        <p:nvSpPr>
          <p:cNvPr id="50" name="TextBox 49">
            <a:extLst>
              <a:ext uri="{FF2B5EF4-FFF2-40B4-BE49-F238E27FC236}">
                <a16:creationId xmlns:a16="http://schemas.microsoft.com/office/drawing/2014/main" id="{9C053167-B4F7-5D41-82CA-BAC54FE96D20}"/>
              </a:ext>
            </a:extLst>
          </p:cNvPr>
          <p:cNvSpPr txBox="1">
            <a:spLocks noChangeArrowheads="1"/>
          </p:cNvSpPr>
          <p:nvPr/>
        </p:nvSpPr>
        <p:spPr bwMode="auto">
          <a:xfrm rot="16200000">
            <a:off x="2236750" y="3317891"/>
            <a:ext cx="14061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00B050"/>
                </a:solidFill>
              </a:rPr>
              <a:t>Sets per Cache</a:t>
            </a:r>
          </a:p>
        </p:txBody>
      </p:sp>
      <p:sp>
        <p:nvSpPr>
          <p:cNvPr id="42" name="Rectangle 3">
            <a:extLst>
              <a:ext uri="{FF2B5EF4-FFF2-40B4-BE49-F238E27FC236}">
                <a16:creationId xmlns:a16="http://schemas.microsoft.com/office/drawing/2014/main" id="{EC0410A7-4044-304F-88F5-6D2A83400C14}"/>
              </a:ext>
            </a:extLst>
          </p:cNvPr>
          <p:cNvSpPr txBox="1">
            <a:spLocks noChangeArrowheads="1"/>
          </p:cNvSpPr>
          <p:nvPr>
            <p:custDataLst>
              <p:tags r:id="rId7"/>
            </p:custDataLst>
          </p:nvPr>
        </p:nvSpPr>
        <p:spPr>
          <a:xfrm>
            <a:off x="551543" y="5391152"/>
            <a:ext cx="10972800" cy="914400"/>
          </a:xfrm>
          <a:prstGeom prst="rect">
            <a:avLst/>
          </a:prstGeom>
          <a:noFill/>
        </p:spPr>
        <p:txBody>
          <a:bodyPr vert="horz" lIns="121920" tIns="60960" rIns="121920" bIns="60960" rtlCol="0">
            <a:normAutofit fontScale="92500" lnSpcReduction="10000"/>
          </a:bodyPr>
          <a:lstStyle>
            <a:lvl1pPr marL="342900" indent="-342900" algn="l" defTabSz="457200" rtl="0" eaLnBrk="1" latinLnBrk="0" hangingPunct="1">
              <a:spcBef>
                <a:spcPct val="20000"/>
              </a:spcBef>
              <a:buFont typeface="Arial"/>
              <a:buChar char="•"/>
              <a:defRPr sz="2000" kern="1200">
                <a:solidFill>
                  <a:schemeClr val="tx1"/>
                </a:solidFill>
                <a:latin typeface="Seravek Light"/>
                <a:ea typeface="+mn-ea"/>
                <a:cs typeface="Seravek Light"/>
              </a:defRPr>
            </a:lvl1pPr>
            <a:lvl2pPr marL="742950" indent="-285750" algn="l" defTabSz="457200" rtl="0" eaLnBrk="1" latinLnBrk="0" hangingPunct="1">
              <a:spcBef>
                <a:spcPct val="20000"/>
              </a:spcBef>
              <a:buFont typeface="Arial"/>
              <a:buChar char="–"/>
              <a:defRPr sz="1800" b="0" kern="1200">
                <a:solidFill>
                  <a:schemeClr val="tx1"/>
                </a:solidFill>
                <a:latin typeface="Seravek ExtraLight"/>
                <a:ea typeface="+mn-ea"/>
                <a:cs typeface="Seravek ExtraLight"/>
              </a:defRPr>
            </a:lvl2pPr>
            <a:lvl3pPr marL="1143000" indent="-228600" algn="l" defTabSz="457200" rtl="0" eaLnBrk="1" latinLnBrk="0" hangingPunct="1">
              <a:spcBef>
                <a:spcPct val="20000"/>
              </a:spcBef>
              <a:buFont typeface="Arial"/>
              <a:buChar char="•"/>
              <a:defRPr sz="1600" kern="1200">
                <a:solidFill>
                  <a:schemeClr val="tx1"/>
                </a:solidFill>
                <a:latin typeface="Seravek ExtraLight"/>
                <a:ea typeface="+mn-ea"/>
                <a:cs typeface="Seravek ExtraLight"/>
              </a:defRPr>
            </a:lvl3pPr>
            <a:lvl4pPr marL="1600200" indent="-228600" algn="l" defTabSz="457200" rtl="0" eaLnBrk="1" latinLnBrk="0" hangingPunct="1">
              <a:spcBef>
                <a:spcPct val="20000"/>
              </a:spcBef>
              <a:buFont typeface="Arial"/>
              <a:buChar char="–"/>
              <a:defRPr sz="1400" kern="1200">
                <a:solidFill>
                  <a:schemeClr val="tx1"/>
                </a:solidFill>
                <a:latin typeface="Seravek ExtraLight"/>
                <a:ea typeface="+mn-ea"/>
                <a:cs typeface="Seravek ExtraLight"/>
              </a:defRPr>
            </a:lvl4pPr>
            <a:lvl5pPr marL="2057400" indent="-228600" algn="l" defTabSz="457200" rtl="0" eaLnBrk="1" latinLnBrk="0" hangingPunct="1">
              <a:spcBef>
                <a:spcPct val="20000"/>
              </a:spcBef>
              <a:buFont typeface="Arial"/>
              <a:buChar char="»"/>
              <a:defRPr sz="1400" kern="1200">
                <a:solidFill>
                  <a:schemeClr val="tx1"/>
                </a:solidFill>
                <a:latin typeface="Seravek ExtraLight"/>
                <a:ea typeface="+mn-ea"/>
                <a:cs typeface="Seravek Extr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algn="ctr" defTabSz="609585">
              <a:buNone/>
            </a:pPr>
            <a:r>
              <a:rPr lang="en-US" altLang="en-US" sz="2667" b="1" dirty="0">
                <a:solidFill>
                  <a:srgbClr val="FF0000"/>
                </a:solidFill>
              </a:rPr>
              <a:t>Warning / Notice—</a:t>
            </a:r>
            <a:r>
              <a:rPr lang="en-US" altLang="en-US" sz="2667" dirty="0">
                <a:solidFill>
                  <a:prstClr val="black"/>
                </a:solidFill>
              </a:rPr>
              <a:t>Things that count towards </a:t>
            </a:r>
            <a:r>
              <a:rPr lang="en-US" altLang="en-US" sz="2667" u="sng" dirty="0">
                <a:solidFill>
                  <a:prstClr val="black"/>
                </a:solidFill>
              </a:rPr>
              <a:t>“cache size”: cache </a:t>
            </a:r>
            <a:r>
              <a:rPr lang="en-US" altLang="en-US" sz="2667" b="1" u="sng" dirty="0">
                <a:solidFill>
                  <a:prstClr val="black"/>
                </a:solidFill>
              </a:rPr>
              <a:t>data</a:t>
            </a:r>
            <a:endParaRPr lang="en-US" altLang="en-US" sz="2667" u="sng" dirty="0">
              <a:solidFill>
                <a:prstClr val="black"/>
              </a:solidFill>
            </a:endParaRPr>
          </a:p>
          <a:p>
            <a:pPr marL="457189" indent="-457189" algn="ctr" defTabSz="609585">
              <a:buNone/>
            </a:pPr>
            <a:r>
              <a:rPr lang="en-US" altLang="en-US" sz="2667" dirty="0">
                <a:solidFill>
                  <a:prstClr val="black"/>
                </a:solidFill>
              </a:rPr>
              <a:t>Things that </a:t>
            </a:r>
            <a:r>
              <a:rPr lang="en-US" altLang="en-US" sz="2667" b="1" dirty="0">
                <a:solidFill>
                  <a:prstClr val="black"/>
                </a:solidFill>
              </a:rPr>
              <a:t>do not count </a:t>
            </a:r>
            <a:r>
              <a:rPr lang="en-US" altLang="en-US" sz="2667" dirty="0">
                <a:solidFill>
                  <a:prstClr val="black"/>
                </a:solidFill>
              </a:rPr>
              <a:t>towards “cache size”: tags, valid bits, </a:t>
            </a:r>
            <a:r>
              <a:rPr lang="en-US" altLang="en-US" sz="2667" dirty="0" err="1">
                <a:solidFill>
                  <a:prstClr val="black"/>
                </a:solidFill>
              </a:rPr>
              <a:t>etc</a:t>
            </a:r>
            <a:r>
              <a:rPr lang="en-US" altLang="en-US" sz="2667" dirty="0">
                <a:solidFill>
                  <a:prstClr val="black"/>
                </a:solidFill>
              </a:rPr>
              <a:t>…</a:t>
            </a:r>
          </a:p>
          <a:p>
            <a:pPr marL="457189" indent="-457189" algn="ctr" defTabSz="609585">
              <a:buNone/>
            </a:pPr>
            <a:endParaRPr lang="en-US" altLang="en-US" sz="2667" dirty="0">
              <a:solidFill>
                <a:prstClr val="black"/>
              </a:solidFill>
            </a:endParaRPr>
          </a:p>
        </p:txBody>
      </p:sp>
    </p:spTree>
    <p:extLst>
      <p:ext uri="{BB962C8B-B14F-4D97-AF65-F5344CB8AC3E}">
        <p14:creationId xmlns:p14="http://schemas.microsoft.com/office/powerpoint/2010/main" val="7426267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7" grpId="0"/>
      <p:bldP spid="50" grpId="0"/>
      <p:bldP spid="4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F94BF07-AEF3-5347-9CF2-9A917EE2F09D}"/>
              </a:ext>
            </a:extLst>
          </p:cNvPr>
          <p:cNvSpPr>
            <a:spLocks noGrp="1" noChangeArrowheads="1"/>
          </p:cNvSpPr>
          <p:nvPr>
            <p:ph type="title"/>
            <p:custDataLst>
              <p:tags r:id="rId1"/>
            </p:custDataLst>
          </p:nvPr>
        </p:nvSpPr>
        <p:spPr>
          <a:xfrm>
            <a:off x="609600" y="274639"/>
            <a:ext cx="10972800" cy="1143000"/>
          </a:xfrm>
          <a:noFill/>
        </p:spPr>
        <p:txBody>
          <a:bodyPr/>
          <a:lstStyle/>
          <a:p>
            <a:r>
              <a:rPr lang="en-US" altLang="en-US" dirty="0"/>
              <a:t>Cache Parameters</a:t>
            </a:r>
          </a:p>
        </p:txBody>
      </p:sp>
      <p:sp>
        <p:nvSpPr>
          <p:cNvPr id="65539" name="Rectangle 3">
            <a:extLst>
              <a:ext uri="{FF2B5EF4-FFF2-40B4-BE49-F238E27FC236}">
                <a16:creationId xmlns:a16="http://schemas.microsoft.com/office/drawing/2014/main" id="{A10A767B-3D2E-B742-BD47-9E597F3B989E}"/>
              </a:ext>
            </a:extLst>
          </p:cNvPr>
          <p:cNvSpPr>
            <a:spLocks noGrp="1" noChangeArrowheads="1"/>
          </p:cNvSpPr>
          <p:nvPr>
            <p:ph type="body" idx="1"/>
            <p:custDataLst>
              <p:tags r:id="rId2"/>
            </p:custDataLst>
          </p:nvPr>
        </p:nvSpPr>
        <p:spPr>
          <a:xfrm>
            <a:off x="126484" y="1373155"/>
            <a:ext cx="8001000" cy="914400"/>
          </a:xfrm>
          <a:noFill/>
        </p:spPr>
        <p:txBody>
          <a:bodyPr/>
          <a:lstStyle/>
          <a:p>
            <a:pPr>
              <a:buFontTx/>
              <a:buNone/>
            </a:pPr>
            <a:r>
              <a:rPr lang="en-US" altLang="en-US" dirty="0"/>
              <a:t>Cache size = </a:t>
            </a:r>
            <a:r>
              <a:rPr lang="en-US" altLang="en-US" dirty="0">
                <a:solidFill>
                  <a:srgbClr val="00B050"/>
                </a:solidFill>
              </a:rPr>
              <a:t>Number of sets </a:t>
            </a:r>
            <a:r>
              <a:rPr lang="en-US" altLang="en-US" dirty="0"/>
              <a:t>* </a:t>
            </a:r>
            <a:r>
              <a:rPr lang="en-US" altLang="en-US" dirty="0">
                <a:solidFill>
                  <a:srgbClr val="7030A0"/>
                </a:solidFill>
              </a:rPr>
              <a:t>block size </a:t>
            </a:r>
            <a:r>
              <a:rPr lang="en-US" altLang="en-US" dirty="0"/>
              <a:t>* </a:t>
            </a:r>
            <a:r>
              <a:rPr lang="en-US" altLang="en-US" dirty="0">
                <a:solidFill>
                  <a:srgbClr val="0070C0"/>
                </a:solidFill>
              </a:rPr>
              <a:t>associativity</a:t>
            </a:r>
          </a:p>
          <a:p>
            <a:pPr>
              <a:buFontTx/>
              <a:buNone/>
            </a:pPr>
            <a:endParaRPr lang="en-US" altLang="en-US" dirty="0"/>
          </a:p>
        </p:txBody>
      </p:sp>
      <p:sp>
        <p:nvSpPr>
          <p:cNvPr id="65540" name="Rectangle 7">
            <a:extLst>
              <a:ext uri="{FF2B5EF4-FFF2-40B4-BE49-F238E27FC236}">
                <a16:creationId xmlns:a16="http://schemas.microsoft.com/office/drawing/2014/main" id="{480C47FB-9687-5C4D-822C-119C622B37E8}"/>
              </a:ext>
            </a:extLst>
          </p:cNvPr>
          <p:cNvSpPr>
            <a:spLocks noChangeArrowheads="1"/>
          </p:cNvSpPr>
          <p:nvPr>
            <p:custDataLst>
              <p:tags r:id="rId3"/>
            </p:custDataLst>
          </p:nvPr>
        </p:nvSpPr>
        <p:spPr bwMode="auto">
          <a:xfrm>
            <a:off x="1852766" y="1975865"/>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65541" name="Rectangle 8">
            <a:extLst>
              <a:ext uri="{FF2B5EF4-FFF2-40B4-BE49-F238E27FC236}">
                <a16:creationId xmlns:a16="http://schemas.microsoft.com/office/drawing/2014/main" id="{4A1D5298-6168-D240-9A36-FCC91344FC5D}"/>
              </a:ext>
            </a:extLst>
          </p:cNvPr>
          <p:cNvSpPr>
            <a:spLocks noChangeArrowheads="1"/>
          </p:cNvSpPr>
          <p:nvPr>
            <p:custDataLst>
              <p:tags r:id="rId4"/>
            </p:custDataLst>
          </p:nvPr>
        </p:nvSpPr>
        <p:spPr bwMode="auto">
          <a:xfrm>
            <a:off x="3148167" y="1975865"/>
            <a:ext cx="52578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data</a:t>
            </a:r>
          </a:p>
        </p:txBody>
      </p:sp>
      <p:grpSp>
        <p:nvGrpSpPr>
          <p:cNvPr id="65542" name="Group 1">
            <a:extLst>
              <a:ext uri="{FF2B5EF4-FFF2-40B4-BE49-F238E27FC236}">
                <a16:creationId xmlns:a16="http://schemas.microsoft.com/office/drawing/2014/main" id="{6AF069E5-55D3-D04C-850C-916B42E86636}"/>
              </a:ext>
            </a:extLst>
          </p:cNvPr>
          <p:cNvGrpSpPr>
            <a:grpSpLocks/>
          </p:cNvGrpSpPr>
          <p:nvPr/>
        </p:nvGrpSpPr>
        <p:grpSpPr bwMode="auto">
          <a:xfrm>
            <a:off x="1708303" y="2280667"/>
            <a:ext cx="5334000" cy="609600"/>
            <a:chOff x="1746250" y="2508250"/>
            <a:chExt cx="5334000" cy="609600"/>
          </a:xfrm>
        </p:grpSpPr>
        <p:sp>
          <p:nvSpPr>
            <p:cNvPr id="65572" name="Rectangle 4">
              <a:extLst>
                <a:ext uri="{FF2B5EF4-FFF2-40B4-BE49-F238E27FC236}">
                  <a16:creationId xmlns:a16="http://schemas.microsoft.com/office/drawing/2014/main" id="{76067247-3E47-F546-98B2-0470CDE5053C}"/>
                </a:ext>
              </a:extLst>
            </p:cNvPr>
            <p:cNvSpPr>
              <a:spLocks noChangeArrowheads="1"/>
            </p:cNvSpPr>
            <p:nvPr>
              <p:custDataLst>
                <p:tags r:id="rId26"/>
              </p:custDataLst>
            </p:nvPr>
          </p:nvSpPr>
          <p:spPr bwMode="auto">
            <a:xfrm>
              <a:off x="1752600" y="2514600"/>
              <a:ext cx="2654300" cy="603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65573" name="Line 5">
              <a:extLst>
                <a:ext uri="{FF2B5EF4-FFF2-40B4-BE49-F238E27FC236}">
                  <a16:creationId xmlns:a16="http://schemas.microsoft.com/office/drawing/2014/main" id="{7B164A98-C7D0-2342-B2F2-B3780C22A91B}"/>
                </a:ext>
              </a:extLst>
            </p:cNvPr>
            <p:cNvSpPr>
              <a:spLocks noChangeShapeType="1"/>
            </p:cNvSpPr>
            <p:nvPr>
              <p:custDataLst>
                <p:tags r:id="rId27"/>
              </p:custDataLst>
            </p:nvPr>
          </p:nvSpPr>
          <p:spPr bwMode="auto">
            <a:xfrm>
              <a:off x="1746250" y="2813050"/>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74" name="Line 6">
              <a:extLst>
                <a:ext uri="{FF2B5EF4-FFF2-40B4-BE49-F238E27FC236}">
                  <a16:creationId xmlns:a16="http://schemas.microsoft.com/office/drawing/2014/main" id="{E572F1DE-A65B-0042-837F-46FE2B9A4F1B}"/>
                </a:ext>
              </a:extLst>
            </p:cNvPr>
            <p:cNvSpPr>
              <a:spLocks noChangeShapeType="1"/>
            </p:cNvSpPr>
            <p:nvPr>
              <p:custDataLst>
                <p:tags r:id="rId28"/>
              </p:custDataLst>
            </p:nvPr>
          </p:nvSpPr>
          <p:spPr bwMode="auto">
            <a:xfrm>
              <a:off x="2660650" y="250825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75" name="Rectangle 14">
              <a:extLst>
                <a:ext uri="{FF2B5EF4-FFF2-40B4-BE49-F238E27FC236}">
                  <a16:creationId xmlns:a16="http://schemas.microsoft.com/office/drawing/2014/main" id="{2C19E982-5B0D-9F40-97B9-1E74D613243B}"/>
                </a:ext>
              </a:extLst>
            </p:cNvPr>
            <p:cNvSpPr>
              <a:spLocks noChangeArrowheads="1"/>
            </p:cNvSpPr>
            <p:nvPr>
              <p:custDataLst>
                <p:tags r:id="rId29"/>
              </p:custDataLst>
            </p:nvPr>
          </p:nvSpPr>
          <p:spPr bwMode="auto">
            <a:xfrm>
              <a:off x="4413250" y="2514600"/>
              <a:ext cx="2660650" cy="603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65576" name="Line 15">
              <a:extLst>
                <a:ext uri="{FF2B5EF4-FFF2-40B4-BE49-F238E27FC236}">
                  <a16:creationId xmlns:a16="http://schemas.microsoft.com/office/drawing/2014/main" id="{89E122CD-4732-7A42-A1CF-0FFB25CCC697}"/>
                </a:ext>
              </a:extLst>
            </p:cNvPr>
            <p:cNvSpPr>
              <a:spLocks noChangeShapeType="1"/>
            </p:cNvSpPr>
            <p:nvPr>
              <p:custDataLst>
                <p:tags r:id="rId30"/>
              </p:custDataLst>
            </p:nvPr>
          </p:nvSpPr>
          <p:spPr bwMode="auto">
            <a:xfrm>
              <a:off x="4413250" y="2813050"/>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77" name="Line 16">
              <a:extLst>
                <a:ext uri="{FF2B5EF4-FFF2-40B4-BE49-F238E27FC236}">
                  <a16:creationId xmlns:a16="http://schemas.microsoft.com/office/drawing/2014/main" id="{222F62EE-2B31-2C4D-9716-F78A3E44C9D2}"/>
                </a:ext>
              </a:extLst>
            </p:cNvPr>
            <p:cNvSpPr>
              <a:spLocks noChangeShapeType="1"/>
            </p:cNvSpPr>
            <p:nvPr>
              <p:custDataLst>
                <p:tags r:id="rId31"/>
              </p:custDataLst>
            </p:nvPr>
          </p:nvSpPr>
          <p:spPr bwMode="auto">
            <a:xfrm>
              <a:off x="5327650" y="250825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65543" name="Rectangle 17">
            <a:extLst>
              <a:ext uri="{FF2B5EF4-FFF2-40B4-BE49-F238E27FC236}">
                <a16:creationId xmlns:a16="http://schemas.microsoft.com/office/drawing/2014/main" id="{E367CDB3-B230-8045-B105-B564E8A80698}"/>
              </a:ext>
            </a:extLst>
          </p:cNvPr>
          <p:cNvSpPr>
            <a:spLocks noChangeArrowheads="1"/>
          </p:cNvSpPr>
          <p:nvPr>
            <p:custDataLst>
              <p:tags r:id="rId5"/>
            </p:custDataLst>
          </p:nvPr>
        </p:nvSpPr>
        <p:spPr bwMode="auto">
          <a:xfrm>
            <a:off x="4519766" y="1975865"/>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65544" name="Rectangle 18">
            <a:extLst>
              <a:ext uri="{FF2B5EF4-FFF2-40B4-BE49-F238E27FC236}">
                <a16:creationId xmlns:a16="http://schemas.microsoft.com/office/drawing/2014/main" id="{B23B711C-B6C8-644A-9536-685CB4132CA4}"/>
              </a:ext>
            </a:extLst>
          </p:cNvPr>
          <p:cNvSpPr>
            <a:spLocks noChangeArrowheads="1"/>
          </p:cNvSpPr>
          <p:nvPr>
            <p:custDataLst>
              <p:tags r:id="rId6"/>
            </p:custDataLst>
          </p:nvPr>
        </p:nvSpPr>
        <p:spPr bwMode="auto">
          <a:xfrm>
            <a:off x="5815167" y="1975865"/>
            <a:ext cx="52578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data</a:t>
            </a:r>
          </a:p>
        </p:txBody>
      </p:sp>
      <p:grpSp>
        <p:nvGrpSpPr>
          <p:cNvPr id="65545" name="Group 21">
            <a:extLst>
              <a:ext uri="{FF2B5EF4-FFF2-40B4-BE49-F238E27FC236}">
                <a16:creationId xmlns:a16="http://schemas.microsoft.com/office/drawing/2014/main" id="{B68791F3-F1ED-5441-B664-2FCF5CEB41ED}"/>
              </a:ext>
            </a:extLst>
          </p:cNvPr>
          <p:cNvGrpSpPr>
            <a:grpSpLocks/>
          </p:cNvGrpSpPr>
          <p:nvPr/>
        </p:nvGrpSpPr>
        <p:grpSpPr bwMode="auto">
          <a:xfrm>
            <a:off x="1708303" y="2883916"/>
            <a:ext cx="5334000" cy="609600"/>
            <a:chOff x="1746250" y="2508250"/>
            <a:chExt cx="5334000" cy="609600"/>
          </a:xfrm>
        </p:grpSpPr>
        <p:sp>
          <p:nvSpPr>
            <p:cNvPr id="65566" name="Rectangle 4">
              <a:extLst>
                <a:ext uri="{FF2B5EF4-FFF2-40B4-BE49-F238E27FC236}">
                  <a16:creationId xmlns:a16="http://schemas.microsoft.com/office/drawing/2014/main" id="{94ECDB3F-18FE-FA4C-97D7-11B7E699FC67}"/>
                </a:ext>
              </a:extLst>
            </p:cNvPr>
            <p:cNvSpPr>
              <a:spLocks noChangeArrowheads="1"/>
            </p:cNvSpPr>
            <p:nvPr>
              <p:custDataLst>
                <p:tags r:id="rId20"/>
              </p:custDataLst>
            </p:nvPr>
          </p:nvSpPr>
          <p:spPr bwMode="auto">
            <a:xfrm>
              <a:off x="1752600" y="2514600"/>
              <a:ext cx="2654300" cy="603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65567" name="Line 5">
              <a:extLst>
                <a:ext uri="{FF2B5EF4-FFF2-40B4-BE49-F238E27FC236}">
                  <a16:creationId xmlns:a16="http://schemas.microsoft.com/office/drawing/2014/main" id="{4FF80DF4-D3A5-A64A-BDC2-3C643D666FED}"/>
                </a:ext>
              </a:extLst>
            </p:cNvPr>
            <p:cNvSpPr>
              <a:spLocks noChangeShapeType="1"/>
            </p:cNvSpPr>
            <p:nvPr>
              <p:custDataLst>
                <p:tags r:id="rId21"/>
              </p:custDataLst>
            </p:nvPr>
          </p:nvSpPr>
          <p:spPr bwMode="auto">
            <a:xfrm>
              <a:off x="1746250" y="2813050"/>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68" name="Line 6">
              <a:extLst>
                <a:ext uri="{FF2B5EF4-FFF2-40B4-BE49-F238E27FC236}">
                  <a16:creationId xmlns:a16="http://schemas.microsoft.com/office/drawing/2014/main" id="{E66F840A-1D4F-A745-B15D-E63AA36D3E94}"/>
                </a:ext>
              </a:extLst>
            </p:cNvPr>
            <p:cNvSpPr>
              <a:spLocks noChangeShapeType="1"/>
            </p:cNvSpPr>
            <p:nvPr>
              <p:custDataLst>
                <p:tags r:id="rId22"/>
              </p:custDataLst>
            </p:nvPr>
          </p:nvSpPr>
          <p:spPr bwMode="auto">
            <a:xfrm>
              <a:off x="2660650" y="250825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69" name="Rectangle 14">
              <a:extLst>
                <a:ext uri="{FF2B5EF4-FFF2-40B4-BE49-F238E27FC236}">
                  <a16:creationId xmlns:a16="http://schemas.microsoft.com/office/drawing/2014/main" id="{EC438CD1-4C86-CF4D-93F2-00B8AA8EB8A6}"/>
                </a:ext>
              </a:extLst>
            </p:cNvPr>
            <p:cNvSpPr>
              <a:spLocks noChangeArrowheads="1"/>
            </p:cNvSpPr>
            <p:nvPr>
              <p:custDataLst>
                <p:tags r:id="rId23"/>
              </p:custDataLst>
            </p:nvPr>
          </p:nvSpPr>
          <p:spPr bwMode="auto">
            <a:xfrm>
              <a:off x="4413250" y="2514600"/>
              <a:ext cx="2660650" cy="603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65570" name="Line 15">
              <a:extLst>
                <a:ext uri="{FF2B5EF4-FFF2-40B4-BE49-F238E27FC236}">
                  <a16:creationId xmlns:a16="http://schemas.microsoft.com/office/drawing/2014/main" id="{7FBE7F20-BC53-C143-8799-1FDB971F72C2}"/>
                </a:ext>
              </a:extLst>
            </p:cNvPr>
            <p:cNvSpPr>
              <a:spLocks noChangeShapeType="1"/>
            </p:cNvSpPr>
            <p:nvPr>
              <p:custDataLst>
                <p:tags r:id="rId24"/>
              </p:custDataLst>
            </p:nvPr>
          </p:nvSpPr>
          <p:spPr bwMode="auto">
            <a:xfrm>
              <a:off x="4413250" y="2813050"/>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71" name="Line 16">
              <a:extLst>
                <a:ext uri="{FF2B5EF4-FFF2-40B4-BE49-F238E27FC236}">
                  <a16:creationId xmlns:a16="http://schemas.microsoft.com/office/drawing/2014/main" id="{D0DB43A0-CDBE-FD4A-8E3A-6674F8FA39E7}"/>
                </a:ext>
              </a:extLst>
            </p:cNvPr>
            <p:cNvSpPr>
              <a:spLocks noChangeShapeType="1"/>
            </p:cNvSpPr>
            <p:nvPr>
              <p:custDataLst>
                <p:tags r:id="rId25"/>
              </p:custDataLst>
            </p:nvPr>
          </p:nvSpPr>
          <p:spPr bwMode="auto">
            <a:xfrm>
              <a:off x="5327650" y="250825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grpSp>
        <p:nvGrpSpPr>
          <p:cNvPr id="65546" name="Group 28">
            <a:extLst>
              <a:ext uri="{FF2B5EF4-FFF2-40B4-BE49-F238E27FC236}">
                <a16:creationId xmlns:a16="http://schemas.microsoft.com/office/drawing/2014/main" id="{123AC300-5AB2-F442-A79A-2EA69DD1D46C}"/>
              </a:ext>
            </a:extLst>
          </p:cNvPr>
          <p:cNvGrpSpPr>
            <a:grpSpLocks/>
          </p:cNvGrpSpPr>
          <p:nvPr/>
        </p:nvGrpSpPr>
        <p:grpSpPr bwMode="auto">
          <a:xfrm>
            <a:off x="1708303" y="3487167"/>
            <a:ext cx="5334000" cy="609600"/>
            <a:chOff x="1746250" y="2508250"/>
            <a:chExt cx="5334000" cy="609600"/>
          </a:xfrm>
        </p:grpSpPr>
        <p:sp>
          <p:nvSpPr>
            <p:cNvPr id="65560" name="Rectangle 4">
              <a:extLst>
                <a:ext uri="{FF2B5EF4-FFF2-40B4-BE49-F238E27FC236}">
                  <a16:creationId xmlns:a16="http://schemas.microsoft.com/office/drawing/2014/main" id="{2A35A3D6-2B2A-6143-8E5E-8C35ED9A3C06}"/>
                </a:ext>
              </a:extLst>
            </p:cNvPr>
            <p:cNvSpPr>
              <a:spLocks noChangeArrowheads="1"/>
            </p:cNvSpPr>
            <p:nvPr>
              <p:custDataLst>
                <p:tags r:id="rId14"/>
              </p:custDataLst>
            </p:nvPr>
          </p:nvSpPr>
          <p:spPr bwMode="auto">
            <a:xfrm>
              <a:off x="1752600" y="2514600"/>
              <a:ext cx="2654300" cy="603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65561" name="Line 5">
              <a:extLst>
                <a:ext uri="{FF2B5EF4-FFF2-40B4-BE49-F238E27FC236}">
                  <a16:creationId xmlns:a16="http://schemas.microsoft.com/office/drawing/2014/main" id="{98312EB9-5D02-4A43-A0D7-FB1D130CC1AB}"/>
                </a:ext>
              </a:extLst>
            </p:cNvPr>
            <p:cNvSpPr>
              <a:spLocks noChangeShapeType="1"/>
            </p:cNvSpPr>
            <p:nvPr>
              <p:custDataLst>
                <p:tags r:id="rId15"/>
              </p:custDataLst>
            </p:nvPr>
          </p:nvSpPr>
          <p:spPr bwMode="auto">
            <a:xfrm>
              <a:off x="1746250" y="2813050"/>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62" name="Line 6">
              <a:extLst>
                <a:ext uri="{FF2B5EF4-FFF2-40B4-BE49-F238E27FC236}">
                  <a16:creationId xmlns:a16="http://schemas.microsoft.com/office/drawing/2014/main" id="{05797B2E-8D3A-5E4C-BD6E-EACADB7D70FC}"/>
                </a:ext>
              </a:extLst>
            </p:cNvPr>
            <p:cNvSpPr>
              <a:spLocks noChangeShapeType="1"/>
            </p:cNvSpPr>
            <p:nvPr>
              <p:custDataLst>
                <p:tags r:id="rId16"/>
              </p:custDataLst>
            </p:nvPr>
          </p:nvSpPr>
          <p:spPr bwMode="auto">
            <a:xfrm>
              <a:off x="2660650" y="250825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63" name="Rectangle 14">
              <a:extLst>
                <a:ext uri="{FF2B5EF4-FFF2-40B4-BE49-F238E27FC236}">
                  <a16:creationId xmlns:a16="http://schemas.microsoft.com/office/drawing/2014/main" id="{768C6ED7-63C3-684D-96ED-5BB26DABC07B}"/>
                </a:ext>
              </a:extLst>
            </p:cNvPr>
            <p:cNvSpPr>
              <a:spLocks noChangeArrowheads="1"/>
            </p:cNvSpPr>
            <p:nvPr>
              <p:custDataLst>
                <p:tags r:id="rId17"/>
              </p:custDataLst>
            </p:nvPr>
          </p:nvSpPr>
          <p:spPr bwMode="auto">
            <a:xfrm>
              <a:off x="4413250" y="2514600"/>
              <a:ext cx="2660650" cy="603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65564" name="Line 15">
              <a:extLst>
                <a:ext uri="{FF2B5EF4-FFF2-40B4-BE49-F238E27FC236}">
                  <a16:creationId xmlns:a16="http://schemas.microsoft.com/office/drawing/2014/main" id="{496E54AA-3D6E-5D4A-8659-2775F4806758}"/>
                </a:ext>
              </a:extLst>
            </p:cNvPr>
            <p:cNvSpPr>
              <a:spLocks noChangeShapeType="1"/>
            </p:cNvSpPr>
            <p:nvPr>
              <p:custDataLst>
                <p:tags r:id="rId18"/>
              </p:custDataLst>
            </p:nvPr>
          </p:nvSpPr>
          <p:spPr bwMode="auto">
            <a:xfrm>
              <a:off x="4413250" y="2813050"/>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65" name="Line 16">
              <a:extLst>
                <a:ext uri="{FF2B5EF4-FFF2-40B4-BE49-F238E27FC236}">
                  <a16:creationId xmlns:a16="http://schemas.microsoft.com/office/drawing/2014/main" id="{1A7F2EC1-FC20-0A4F-B793-15131EB4F94D}"/>
                </a:ext>
              </a:extLst>
            </p:cNvPr>
            <p:cNvSpPr>
              <a:spLocks noChangeShapeType="1"/>
            </p:cNvSpPr>
            <p:nvPr>
              <p:custDataLst>
                <p:tags r:id="rId19"/>
              </p:custDataLst>
            </p:nvPr>
          </p:nvSpPr>
          <p:spPr bwMode="auto">
            <a:xfrm>
              <a:off x="5327650" y="250825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grpSp>
        <p:nvGrpSpPr>
          <p:cNvPr id="65547" name="Group 35">
            <a:extLst>
              <a:ext uri="{FF2B5EF4-FFF2-40B4-BE49-F238E27FC236}">
                <a16:creationId xmlns:a16="http://schemas.microsoft.com/office/drawing/2014/main" id="{D2DDC10B-DE5E-5542-9E71-6514CF172435}"/>
              </a:ext>
            </a:extLst>
          </p:cNvPr>
          <p:cNvGrpSpPr>
            <a:grpSpLocks/>
          </p:cNvGrpSpPr>
          <p:nvPr/>
        </p:nvGrpSpPr>
        <p:grpSpPr bwMode="auto">
          <a:xfrm>
            <a:off x="1708303" y="4090416"/>
            <a:ext cx="5334000" cy="609600"/>
            <a:chOff x="1746250" y="2508250"/>
            <a:chExt cx="5334000" cy="609600"/>
          </a:xfrm>
        </p:grpSpPr>
        <p:sp>
          <p:nvSpPr>
            <p:cNvPr id="65554" name="Rectangle 4">
              <a:extLst>
                <a:ext uri="{FF2B5EF4-FFF2-40B4-BE49-F238E27FC236}">
                  <a16:creationId xmlns:a16="http://schemas.microsoft.com/office/drawing/2014/main" id="{F618BA8A-8A15-3244-AAC9-0C6E240FC9EB}"/>
                </a:ext>
              </a:extLst>
            </p:cNvPr>
            <p:cNvSpPr>
              <a:spLocks noChangeArrowheads="1"/>
            </p:cNvSpPr>
            <p:nvPr>
              <p:custDataLst>
                <p:tags r:id="rId8"/>
              </p:custDataLst>
            </p:nvPr>
          </p:nvSpPr>
          <p:spPr bwMode="auto">
            <a:xfrm>
              <a:off x="1752600" y="2514600"/>
              <a:ext cx="2654300" cy="603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65555" name="Line 5">
              <a:extLst>
                <a:ext uri="{FF2B5EF4-FFF2-40B4-BE49-F238E27FC236}">
                  <a16:creationId xmlns:a16="http://schemas.microsoft.com/office/drawing/2014/main" id="{C73E1E66-6B5E-BD4F-AC2B-4CDB92DA1F29}"/>
                </a:ext>
              </a:extLst>
            </p:cNvPr>
            <p:cNvSpPr>
              <a:spLocks noChangeShapeType="1"/>
            </p:cNvSpPr>
            <p:nvPr>
              <p:custDataLst>
                <p:tags r:id="rId9"/>
              </p:custDataLst>
            </p:nvPr>
          </p:nvSpPr>
          <p:spPr bwMode="auto">
            <a:xfrm>
              <a:off x="1746250" y="2813050"/>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56" name="Line 6">
              <a:extLst>
                <a:ext uri="{FF2B5EF4-FFF2-40B4-BE49-F238E27FC236}">
                  <a16:creationId xmlns:a16="http://schemas.microsoft.com/office/drawing/2014/main" id="{249FE3F1-A6CC-7947-A0C6-FC1B12879468}"/>
                </a:ext>
              </a:extLst>
            </p:cNvPr>
            <p:cNvSpPr>
              <a:spLocks noChangeShapeType="1"/>
            </p:cNvSpPr>
            <p:nvPr>
              <p:custDataLst>
                <p:tags r:id="rId10"/>
              </p:custDataLst>
            </p:nvPr>
          </p:nvSpPr>
          <p:spPr bwMode="auto">
            <a:xfrm>
              <a:off x="2660650" y="250825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57" name="Rectangle 14">
              <a:extLst>
                <a:ext uri="{FF2B5EF4-FFF2-40B4-BE49-F238E27FC236}">
                  <a16:creationId xmlns:a16="http://schemas.microsoft.com/office/drawing/2014/main" id="{24E94564-E040-7345-91AD-6AE1666AF493}"/>
                </a:ext>
              </a:extLst>
            </p:cNvPr>
            <p:cNvSpPr>
              <a:spLocks noChangeArrowheads="1"/>
            </p:cNvSpPr>
            <p:nvPr>
              <p:custDataLst>
                <p:tags r:id="rId11"/>
              </p:custDataLst>
            </p:nvPr>
          </p:nvSpPr>
          <p:spPr bwMode="auto">
            <a:xfrm>
              <a:off x="4413250" y="2514600"/>
              <a:ext cx="2660650" cy="603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65558" name="Line 15">
              <a:extLst>
                <a:ext uri="{FF2B5EF4-FFF2-40B4-BE49-F238E27FC236}">
                  <a16:creationId xmlns:a16="http://schemas.microsoft.com/office/drawing/2014/main" id="{69D7635F-468A-DD47-96F0-F8EB3A0A25B9}"/>
                </a:ext>
              </a:extLst>
            </p:cNvPr>
            <p:cNvSpPr>
              <a:spLocks noChangeShapeType="1"/>
            </p:cNvSpPr>
            <p:nvPr>
              <p:custDataLst>
                <p:tags r:id="rId12"/>
              </p:custDataLst>
            </p:nvPr>
          </p:nvSpPr>
          <p:spPr bwMode="auto">
            <a:xfrm>
              <a:off x="4413250" y="2813050"/>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65559" name="Line 16">
              <a:extLst>
                <a:ext uri="{FF2B5EF4-FFF2-40B4-BE49-F238E27FC236}">
                  <a16:creationId xmlns:a16="http://schemas.microsoft.com/office/drawing/2014/main" id="{88591D3F-8B7D-7449-8ECE-79A81140DD50}"/>
                </a:ext>
              </a:extLst>
            </p:cNvPr>
            <p:cNvSpPr>
              <a:spLocks noChangeShapeType="1"/>
            </p:cNvSpPr>
            <p:nvPr>
              <p:custDataLst>
                <p:tags r:id="rId13"/>
              </p:custDataLst>
            </p:nvPr>
          </p:nvSpPr>
          <p:spPr bwMode="auto">
            <a:xfrm>
              <a:off x="5327650" y="2508250"/>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cxnSp>
        <p:nvCxnSpPr>
          <p:cNvPr id="21" name="Straight Arrow Connector 20">
            <a:extLst>
              <a:ext uri="{FF2B5EF4-FFF2-40B4-BE49-F238E27FC236}">
                <a16:creationId xmlns:a16="http://schemas.microsoft.com/office/drawing/2014/main" id="{01CF2472-3C12-BA41-86C8-29686EBF6DBB}"/>
              </a:ext>
            </a:extLst>
          </p:cNvPr>
          <p:cNvCxnSpPr>
            <a:cxnSpLocks noChangeShapeType="1"/>
          </p:cNvCxnSpPr>
          <p:nvPr/>
        </p:nvCxnSpPr>
        <p:spPr bwMode="auto">
          <a:xfrm>
            <a:off x="5289703" y="2363216"/>
            <a:ext cx="1752600" cy="0"/>
          </a:xfrm>
          <a:prstGeom prst="straightConnector1">
            <a:avLst/>
          </a:prstGeom>
          <a:noFill/>
          <a:ln w="34925" algn="ctr">
            <a:solidFill>
              <a:srgbClr val="7030A0"/>
            </a:solidFill>
            <a:round/>
            <a:headEnd type="triangle" w="med" len="med"/>
            <a:tailEnd type="triangle" w="med" len="med"/>
          </a:ln>
          <a:extLst>
            <a:ext uri="{909E8E84-426E-40DD-AFC4-6F175D3DCCD1}">
              <a14:hiddenFill xmlns:a14="http://schemas.microsoft.com/office/drawing/2010/main">
                <a:noFill/>
              </a14:hiddenFill>
            </a:ext>
          </a:extLst>
        </p:spPr>
      </p:cxnSp>
      <p:sp>
        <p:nvSpPr>
          <p:cNvPr id="43" name="TextBox 42">
            <a:extLst>
              <a:ext uri="{FF2B5EF4-FFF2-40B4-BE49-F238E27FC236}">
                <a16:creationId xmlns:a16="http://schemas.microsoft.com/office/drawing/2014/main" id="{218E775A-DF8F-7E4A-BB1A-70932402AF9F}"/>
              </a:ext>
            </a:extLst>
          </p:cNvPr>
          <p:cNvSpPr txBox="1">
            <a:spLocks noChangeArrowheads="1"/>
          </p:cNvSpPr>
          <p:nvPr/>
        </p:nvSpPr>
        <p:spPr bwMode="auto">
          <a:xfrm>
            <a:off x="5424641" y="2329880"/>
            <a:ext cx="14750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7030A0"/>
                </a:solidFill>
              </a:rPr>
              <a:t>Bytes per block</a:t>
            </a:r>
          </a:p>
        </p:txBody>
      </p:sp>
      <p:cxnSp>
        <p:nvCxnSpPr>
          <p:cNvPr id="46" name="Straight Arrow Connector 45">
            <a:extLst>
              <a:ext uri="{FF2B5EF4-FFF2-40B4-BE49-F238E27FC236}">
                <a16:creationId xmlns:a16="http://schemas.microsoft.com/office/drawing/2014/main" id="{A39618FB-B756-EA49-A6B9-EF77F7DC3B96}"/>
              </a:ext>
            </a:extLst>
          </p:cNvPr>
          <p:cNvCxnSpPr>
            <a:cxnSpLocks noChangeShapeType="1"/>
          </p:cNvCxnSpPr>
          <p:nvPr/>
        </p:nvCxnSpPr>
        <p:spPr bwMode="auto">
          <a:xfrm>
            <a:off x="1717828" y="4998467"/>
            <a:ext cx="5324475" cy="0"/>
          </a:xfrm>
          <a:prstGeom prst="straightConnector1">
            <a:avLst/>
          </a:prstGeom>
          <a:noFill/>
          <a:ln w="34925" algn="ctr">
            <a:solidFill>
              <a:srgbClr val="0066FF"/>
            </a:solidFill>
            <a:round/>
            <a:headEnd type="triangle" w="med" len="med"/>
            <a:tailEnd type="triangle" w="med" len="med"/>
          </a:ln>
          <a:extLst>
            <a:ext uri="{909E8E84-426E-40DD-AFC4-6F175D3DCCD1}">
              <a14:hiddenFill xmlns:a14="http://schemas.microsoft.com/office/drawing/2010/main">
                <a:noFill/>
              </a14:hiddenFill>
            </a:ext>
          </a:extLst>
        </p:spPr>
      </p:cxnSp>
      <p:sp>
        <p:nvSpPr>
          <p:cNvPr id="47" name="TextBox 46">
            <a:extLst>
              <a:ext uri="{FF2B5EF4-FFF2-40B4-BE49-F238E27FC236}">
                <a16:creationId xmlns:a16="http://schemas.microsoft.com/office/drawing/2014/main" id="{315D3D32-3600-7146-9DA7-BF30B8A259F3}"/>
              </a:ext>
            </a:extLst>
          </p:cNvPr>
          <p:cNvSpPr txBox="1">
            <a:spLocks noChangeArrowheads="1"/>
          </p:cNvSpPr>
          <p:nvPr/>
        </p:nvSpPr>
        <p:spPr bwMode="auto">
          <a:xfrm>
            <a:off x="3475192" y="5004818"/>
            <a:ext cx="1474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0066FF"/>
                </a:solidFill>
              </a:rPr>
              <a:t>Blocks per set</a:t>
            </a:r>
          </a:p>
        </p:txBody>
      </p:sp>
      <p:cxnSp>
        <p:nvCxnSpPr>
          <p:cNvPr id="49" name="Straight Arrow Connector 48">
            <a:extLst>
              <a:ext uri="{FF2B5EF4-FFF2-40B4-BE49-F238E27FC236}">
                <a16:creationId xmlns:a16="http://schemas.microsoft.com/office/drawing/2014/main" id="{E8D96D48-EA7C-E645-8899-8153538F8772}"/>
              </a:ext>
            </a:extLst>
          </p:cNvPr>
          <p:cNvCxnSpPr>
            <a:cxnSpLocks noChangeShapeType="1"/>
          </p:cNvCxnSpPr>
          <p:nvPr/>
        </p:nvCxnSpPr>
        <p:spPr bwMode="auto">
          <a:xfrm flipH="1" flipV="1">
            <a:off x="1413028" y="2304481"/>
            <a:ext cx="0" cy="2395537"/>
          </a:xfrm>
          <a:prstGeom prst="straightConnector1">
            <a:avLst/>
          </a:prstGeom>
          <a:noFill/>
          <a:ln w="34925" algn="ctr">
            <a:solidFill>
              <a:srgbClr val="00B050"/>
            </a:solidFill>
            <a:round/>
            <a:headEnd type="triangle" w="med" len="med"/>
            <a:tailEnd type="triangle" w="med" len="med"/>
          </a:ln>
          <a:extLst>
            <a:ext uri="{909E8E84-426E-40DD-AFC4-6F175D3DCCD1}">
              <a14:hiddenFill xmlns:a14="http://schemas.microsoft.com/office/drawing/2010/main">
                <a:noFill/>
              </a14:hiddenFill>
            </a:ext>
          </a:extLst>
        </p:spPr>
      </p:cxnSp>
      <p:sp>
        <p:nvSpPr>
          <p:cNvPr id="50" name="TextBox 49">
            <a:extLst>
              <a:ext uri="{FF2B5EF4-FFF2-40B4-BE49-F238E27FC236}">
                <a16:creationId xmlns:a16="http://schemas.microsoft.com/office/drawing/2014/main" id="{9C053167-B4F7-5D41-82CA-BAC54FE96D20}"/>
              </a:ext>
            </a:extLst>
          </p:cNvPr>
          <p:cNvSpPr txBox="1">
            <a:spLocks noChangeArrowheads="1"/>
          </p:cNvSpPr>
          <p:nvPr/>
        </p:nvSpPr>
        <p:spPr bwMode="auto">
          <a:xfrm rot="16200000">
            <a:off x="453568" y="3317891"/>
            <a:ext cx="14061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00B050"/>
                </a:solidFill>
              </a:rPr>
              <a:t>Sets per Cache</a:t>
            </a:r>
          </a:p>
        </p:txBody>
      </p:sp>
      <p:sp>
        <p:nvSpPr>
          <p:cNvPr id="42" name="Rectangle 3">
            <a:extLst>
              <a:ext uri="{FF2B5EF4-FFF2-40B4-BE49-F238E27FC236}">
                <a16:creationId xmlns:a16="http://schemas.microsoft.com/office/drawing/2014/main" id="{EC0410A7-4044-304F-88F5-6D2A83400C14}"/>
              </a:ext>
            </a:extLst>
          </p:cNvPr>
          <p:cNvSpPr txBox="1">
            <a:spLocks noChangeArrowheads="1"/>
          </p:cNvSpPr>
          <p:nvPr>
            <p:custDataLst>
              <p:tags r:id="rId7"/>
            </p:custDataLst>
          </p:nvPr>
        </p:nvSpPr>
        <p:spPr>
          <a:xfrm>
            <a:off x="551543" y="5391152"/>
            <a:ext cx="10972800" cy="914400"/>
          </a:xfrm>
          <a:prstGeom prst="rect">
            <a:avLst/>
          </a:prstGeom>
          <a:noFill/>
        </p:spPr>
        <p:txBody>
          <a:bodyPr vert="horz" lIns="121920" tIns="60960" rIns="121920" bIns="60960" rtlCol="0">
            <a:normAutofit fontScale="92500" lnSpcReduction="10000"/>
          </a:bodyPr>
          <a:lstStyle>
            <a:lvl1pPr marL="342900" indent="-342900" algn="l" defTabSz="457200" rtl="0" eaLnBrk="1" latinLnBrk="0" hangingPunct="1">
              <a:spcBef>
                <a:spcPct val="20000"/>
              </a:spcBef>
              <a:buFont typeface="Arial"/>
              <a:buChar char="•"/>
              <a:defRPr sz="2000" kern="1200">
                <a:solidFill>
                  <a:schemeClr val="tx1"/>
                </a:solidFill>
                <a:latin typeface="Seravek Light"/>
                <a:ea typeface="+mn-ea"/>
                <a:cs typeface="Seravek Light"/>
              </a:defRPr>
            </a:lvl1pPr>
            <a:lvl2pPr marL="742950" indent="-285750" algn="l" defTabSz="457200" rtl="0" eaLnBrk="1" latinLnBrk="0" hangingPunct="1">
              <a:spcBef>
                <a:spcPct val="20000"/>
              </a:spcBef>
              <a:buFont typeface="Arial"/>
              <a:buChar char="–"/>
              <a:defRPr sz="1800" b="0" kern="1200">
                <a:solidFill>
                  <a:schemeClr val="tx1"/>
                </a:solidFill>
                <a:latin typeface="Seravek ExtraLight"/>
                <a:ea typeface="+mn-ea"/>
                <a:cs typeface="Seravek ExtraLight"/>
              </a:defRPr>
            </a:lvl2pPr>
            <a:lvl3pPr marL="1143000" indent="-228600" algn="l" defTabSz="457200" rtl="0" eaLnBrk="1" latinLnBrk="0" hangingPunct="1">
              <a:spcBef>
                <a:spcPct val="20000"/>
              </a:spcBef>
              <a:buFont typeface="Arial"/>
              <a:buChar char="•"/>
              <a:defRPr sz="1600" kern="1200">
                <a:solidFill>
                  <a:schemeClr val="tx1"/>
                </a:solidFill>
                <a:latin typeface="Seravek ExtraLight"/>
                <a:ea typeface="+mn-ea"/>
                <a:cs typeface="Seravek ExtraLight"/>
              </a:defRPr>
            </a:lvl3pPr>
            <a:lvl4pPr marL="1600200" indent="-228600" algn="l" defTabSz="457200" rtl="0" eaLnBrk="1" latinLnBrk="0" hangingPunct="1">
              <a:spcBef>
                <a:spcPct val="20000"/>
              </a:spcBef>
              <a:buFont typeface="Arial"/>
              <a:buChar char="–"/>
              <a:defRPr sz="1400" kern="1200">
                <a:solidFill>
                  <a:schemeClr val="tx1"/>
                </a:solidFill>
                <a:latin typeface="Seravek ExtraLight"/>
                <a:ea typeface="+mn-ea"/>
                <a:cs typeface="Seravek ExtraLight"/>
              </a:defRPr>
            </a:lvl4pPr>
            <a:lvl5pPr marL="2057400" indent="-228600" algn="l" defTabSz="457200" rtl="0" eaLnBrk="1" latinLnBrk="0" hangingPunct="1">
              <a:spcBef>
                <a:spcPct val="20000"/>
              </a:spcBef>
              <a:buFont typeface="Arial"/>
              <a:buChar char="»"/>
              <a:defRPr sz="1400" kern="1200">
                <a:solidFill>
                  <a:schemeClr val="tx1"/>
                </a:solidFill>
                <a:latin typeface="Seravek ExtraLight"/>
                <a:ea typeface="+mn-ea"/>
                <a:cs typeface="Seravek Extr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algn="ctr" defTabSz="609585">
              <a:buNone/>
            </a:pPr>
            <a:r>
              <a:rPr lang="en-US" altLang="en-US" sz="2667" b="1" dirty="0">
                <a:solidFill>
                  <a:srgbClr val="FF0000"/>
                </a:solidFill>
              </a:rPr>
              <a:t>Warning / Notice—</a:t>
            </a:r>
            <a:r>
              <a:rPr lang="en-US" altLang="en-US" sz="2667" dirty="0">
                <a:solidFill>
                  <a:prstClr val="black"/>
                </a:solidFill>
              </a:rPr>
              <a:t>Things that count towards </a:t>
            </a:r>
            <a:r>
              <a:rPr lang="en-US" altLang="en-US" sz="2667" u="sng" dirty="0">
                <a:solidFill>
                  <a:prstClr val="black"/>
                </a:solidFill>
              </a:rPr>
              <a:t>“cache size”: cache </a:t>
            </a:r>
            <a:r>
              <a:rPr lang="en-US" altLang="en-US" sz="2667" b="1" u="sng" dirty="0">
                <a:solidFill>
                  <a:prstClr val="black"/>
                </a:solidFill>
              </a:rPr>
              <a:t>data</a:t>
            </a:r>
            <a:endParaRPr lang="en-US" altLang="en-US" sz="2667" u="sng" dirty="0">
              <a:solidFill>
                <a:prstClr val="black"/>
              </a:solidFill>
            </a:endParaRPr>
          </a:p>
          <a:p>
            <a:pPr marL="457189" indent="-457189" algn="ctr" defTabSz="609585">
              <a:buNone/>
            </a:pPr>
            <a:r>
              <a:rPr lang="en-US" altLang="en-US" sz="2667" dirty="0">
                <a:solidFill>
                  <a:prstClr val="black"/>
                </a:solidFill>
              </a:rPr>
              <a:t>Things that </a:t>
            </a:r>
            <a:r>
              <a:rPr lang="en-US" altLang="en-US" sz="2667" b="1" dirty="0">
                <a:solidFill>
                  <a:prstClr val="black"/>
                </a:solidFill>
              </a:rPr>
              <a:t>do not count </a:t>
            </a:r>
            <a:r>
              <a:rPr lang="en-US" altLang="en-US" sz="2667" dirty="0">
                <a:solidFill>
                  <a:prstClr val="black"/>
                </a:solidFill>
              </a:rPr>
              <a:t>towards “cache size”: tags, valid bits, </a:t>
            </a:r>
            <a:r>
              <a:rPr lang="en-US" altLang="en-US" sz="2667" dirty="0" err="1">
                <a:solidFill>
                  <a:prstClr val="black"/>
                </a:solidFill>
              </a:rPr>
              <a:t>etc</a:t>
            </a:r>
            <a:r>
              <a:rPr lang="en-US" altLang="en-US" sz="2667" dirty="0">
                <a:solidFill>
                  <a:prstClr val="black"/>
                </a:solidFill>
              </a:rPr>
              <a:t>…</a:t>
            </a:r>
          </a:p>
          <a:p>
            <a:pPr marL="457189" indent="-457189" algn="ctr" defTabSz="609585">
              <a:buNone/>
            </a:pPr>
            <a:endParaRPr lang="en-US" altLang="en-US" sz="2667" dirty="0">
              <a:solidFill>
                <a:prstClr val="black"/>
              </a:solidFill>
            </a:endParaRPr>
          </a:p>
        </p:txBody>
      </p:sp>
      <p:cxnSp>
        <p:nvCxnSpPr>
          <p:cNvPr id="5" name="Straight Connector 4">
            <a:extLst>
              <a:ext uri="{FF2B5EF4-FFF2-40B4-BE49-F238E27FC236}">
                <a16:creationId xmlns:a16="http://schemas.microsoft.com/office/drawing/2014/main" id="{0D107D02-1ADD-124D-BBC8-4606627C9B32}"/>
              </a:ext>
            </a:extLst>
          </p:cNvPr>
          <p:cNvCxnSpPr>
            <a:cxnSpLocks/>
            <a:stCxn id="2" idx="0"/>
            <a:endCxn id="3" idx="2"/>
          </p:cNvCxnSpPr>
          <p:nvPr/>
        </p:nvCxnSpPr>
        <p:spPr>
          <a:xfrm flipV="1">
            <a:off x="8812246" y="5004818"/>
            <a:ext cx="1218134" cy="74283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Oval 1">
            <a:extLst>
              <a:ext uri="{FF2B5EF4-FFF2-40B4-BE49-F238E27FC236}">
                <a16:creationId xmlns:a16="http://schemas.microsoft.com/office/drawing/2014/main" id="{3D76F523-B4C0-1743-9955-849A68099FE7}"/>
              </a:ext>
            </a:extLst>
          </p:cNvPr>
          <p:cNvSpPr/>
          <p:nvPr/>
        </p:nvSpPr>
        <p:spPr>
          <a:xfrm>
            <a:off x="7721601" y="5747657"/>
            <a:ext cx="2181289" cy="63033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3" name="TextBox 2">
            <a:extLst>
              <a:ext uri="{FF2B5EF4-FFF2-40B4-BE49-F238E27FC236}">
                <a16:creationId xmlns:a16="http://schemas.microsoft.com/office/drawing/2014/main" id="{94049C8E-A3DF-FC4B-8D76-67F100E6521A}"/>
              </a:ext>
            </a:extLst>
          </p:cNvPr>
          <p:cNvSpPr txBox="1"/>
          <p:nvPr/>
        </p:nvSpPr>
        <p:spPr>
          <a:xfrm>
            <a:off x="7979406" y="1957830"/>
            <a:ext cx="4101947" cy="3046988"/>
          </a:xfrm>
          <a:prstGeom prst="rect">
            <a:avLst/>
          </a:prstGeom>
          <a:noFill/>
          <a:ln w="38100">
            <a:solidFill>
              <a:srgbClr val="FF0000"/>
            </a:solidFill>
          </a:ln>
        </p:spPr>
        <p:txBody>
          <a:bodyPr wrap="square" rtlCol="0">
            <a:spAutoFit/>
          </a:bodyPr>
          <a:lstStyle/>
          <a:p>
            <a:pPr algn="ctr" defTabSz="609585"/>
            <a:r>
              <a:rPr lang="en-US" sz="2400" b="1" dirty="0">
                <a:solidFill>
                  <a:srgbClr val="FF0000"/>
                </a:solidFill>
                <a:latin typeface="Seravek Light"/>
                <a:cs typeface="Seravek Light"/>
              </a:rPr>
              <a:t>Is this very confusing?</a:t>
            </a:r>
          </a:p>
          <a:p>
            <a:pPr algn="ctr" defTabSz="609585"/>
            <a:endParaRPr lang="en-US" sz="2400" dirty="0">
              <a:solidFill>
                <a:prstClr val="black"/>
              </a:solidFill>
              <a:latin typeface="Seravek Light"/>
              <a:cs typeface="Seravek Light"/>
            </a:endParaRPr>
          </a:p>
          <a:p>
            <a:pPr algn="ctr" defTabSz="609585"/>
            <a:r>
              <a:rPr lang="en-US" sz="2400" dirty="0">
                <a:solidFill>
                  <a:prstClr val="black"/>
                </a:solidFill>
                <a:latin typeface="Seravek Light"/>
                <a:cs typeface="Seravek Light"/>
              </a:rPr>
              <a:t>Yes, until you implement one.</a:t>
            </a:r>
          </a:p>
          <a:p>
            <a:pPr algn="ctr" defTabSz="609585"/>
            <a:endParaRPr lang="en-US" sz="2400" dirty="0">
              <a:solidFill>
                <a:prstClr val="black"/>
              </a:solidFill>
              <a:latin typeface="Seravek Light"/>
              <a:cs typeface="Seravek Light"/>
            </a:endParaRPr>
          </a:p>
          <a:p>
            <a:pPr algn="ctr" defTabSz="609585"/>
            <a:r>
              <a:rPr lang="en-US" sz="2400" dirty="0">
                <a:solidFill>
                  <a:prstClr val="black"/>
                </a:solidFill>
                <a:latin typeface="Seravek Light"/>
                <a:cs typeface="Seravek Light"/>
              </a:rPr>
              <a:t>It is what the world has settled on, so you need to know this and become comfortable with it.</a:t>
            </a:r>
          </a:p>
        </p:txBody>
      </p:sp>
    </p:spTree>
    <p:extLst>
      <p:ext uri="{BB962C8B-B14F-4D97-AF65-F5344CB8AC3E}">
        <p14:creationId xmlns:p14="http://schemas.microsoft.com/office/powerpoint/2010/main" val="6449639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7" grpId="0"/>
      <p:bldP spid="50" grpId="0"/>
      <p:bldP spid="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9BF6FC7A-57DA-8944-82D6-6131B949972A}"/>
              </a:ext>
            </a:extLst>
          </p:cNvPr>
          <p:cNvSpPr>
            <a:spLocks noGrp="1" noChangeArrowheads="1"/>
          </p:cNvSpPr>
          <p:nvPr>
            <p:ph type="title"/>
            <p:custDataLst>
              <p:tags r:id="rId1"/>
            </p:custDataLst>
          </p:nvPr>
        </p:nvSpPr>
        <p:spPr/>
        <p:txBody>
          <a:bodyPr/>
          <a:lstStyle/>
          <a:p>
            <a:r>
              <a:rPr lang="en-US" altLang="en-US"/>
              <a:t>Cache Parameters</a:t>
            </a:r>
          </a:p>
        </p:txBody>
      </p:sp>
      <p:sp>
        <p:nvSpPr>
          <p:cNvPr id="67587" name="Rectangle 3">
            <a:extLst>
              <a:ext uri="{FF2B5EF4-FFF2-40B4-BE49-F238E27FC236}">
                <a16:creationId xmlns:a16="http://schemas.microsoft.com/office/drawing/2014/main" id="{6FD39F0F-00C5-BC44-8A19-A25C815131AA}"/>
              </a:ext>
            </a:extLst>
          </p:cNvPr>
          <p:cNvSpPr>
            <a:spLocks noGrp="1" noChangeArrowheads="1"/>
          </p:cNvSpPr>
          <p:nvPr>
            <p:ph type="body" idx="1"/>
            <p:custDataLst>
              <p:tags r:id="rId2"/>
            </p:custDataLst>
          </p:nvPr>
        </p:nvSpPr>
        <p:spPr/>
        <p:txBody>
          <a:bodyPr>
            <a:normAutofit lnSpcReduction="10000"/>
          </a:bodyPr>
          <a:lstStyle/>
          <a:p>
            <a:pPr marL="0" indent="0">
              <a:buNone/>
            </a:pPr>
            <a:r>
              <a:rPr lang="en-US" altLang="en-US" dirty="0"/>
              <a:t>Cache size = Number of sets * block size * associativity</a:t>
            </a:r>
          </a:p>
          <a:p>
            <a:endParaRPr lang="en-US" altLang="en-US" dirty="0"/>
          </a:p>
          <a:p>
            <a:r>
              <a:rPr lang="en-US" altLang="en-US" dirty="0"/>
              <a:t>128 blocks, 32-byte block size, direct mapped, size = ?</a:t>
            </a:r>
          </a:p>
          <a:p>
            <a:endParaRPr lang="en-US" altLang="en-US" dirty="0"/>
          </a:p>
          <a:p>
            <a:endParaRPr lang="en-US" altLang="en-US" dirty="0"/>
          </a:p>
          <a:p>
            <a:endParaRPr lang="en-US" altLang="en-US" dirty="0"/>
          </a:p>
          <a:p>
            <a:r>
              <a:rPr lang="en-US" altLang="en-US" dirty="0"/>
              <a:t>128 KB cache, 64-byte blocks, 512 sets, associativity = ?</a:t>
            </a:r>
          </a:p>
          <a:p>
            <a:endParaRPr lang="en-US" altLang="en-US" dirty="0"/>
          </a:p>
          <a:p>
            <a:endParaRPr lang="en-US" altLang="en-US" dirty="0"/>
          </a:p>
          <a:p>
            <a:pPr marL="0" indent="0" algn="ctr">
              <a:buNone/>
            </a:pPr>
            <a:r>
              <a:rPr lang="en-US" altLang="en-US" i="1" dirty="0"/>
              <a:t>(always keep in mind “cache size” only counts the data storage)</a:t>
            </a:r>
          </a:p>
        </p:txBody>
      </p:sp>
    </p:spTree>
    <p:extLst>
      <p:ext uri="{BB962C8B-B14F-4D97-AF65-F5344CB8AC3E}">
        <p14:creationId xmlns:p14="http://schemas.microsoft.com/office/powerpoint/2010/main" val="175348155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6358" name="Rectangle 3">
            <a:extLst>
              <a:ext uri="{FF2B5EF4-FFF2-40B4-BE49-F238E27FC236}">
                <a16:creationId xmlns:a16="http://schemas.microsoft.com/office/drawing/2014/main" id="{30D1FF4C-9478-D143-9C91-0A92B1F68BD1}"/>
              </a:ext>
            </a:extLst>
          </p:cNvPr>
          <p:cNvSpPr>
            <a:spLocks noChangeArrowheads="1"/>
          </p:cNvSpPr>
          <p:nvPr>
            <p:custDataLst>
              <p:tags r:id="rId1"/>
            </p:custDataLst>
          </p:nvPr>
        </p:nvSpPr>
        <p:spPr bwMode="auto">
          <a:xfrm>
            <a:off x="7391399" y="1142267"/>
            <a:ext cx="4191000" cy="304800"/>
          </a:xfrm>
          <a:prstGeom prst="rect">
            <a:avLst/>
          </a:prstGeom>
          <a:solidFill>
            <a:schemeClr val="bg2"/>
          </a:solidFill>
          <a:ln w="12700" algn="ctr">
            <a:solidFill>
              <a:schemeClr val="tx1"/>
            </a:solidFill>
            <a:round/>
            <a:headEnd/>
            <a:tailEnd/>
          </a:ln>
        </p:spPr>
        <p:txBody>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dirty="0">
                <a:solidFill>
                  <a:srgbClr val="1F497D"/>
                </a:solidFill>
              </a:rPr>
              <a:t>tag                   index                   block offset</a:t>
            </a:r>
          </a:p>
        </p:txBody>
      </p:sp>
      <p:cxnSp>
        <p:nvCxnSpPr>
          <p:cNvPr id="56359" name="Straight Connector 5">
            <a:extLst>
              <a:ext uri="{FF2B5EF4-FFF2-40B4-BE49-F238E27FC236}">
                <a16:creationId xmlns:a16="http://schemas.microsoft.com/office/drawing/2014/main" id="{1E376428-D494-3246-949B-80D0FB18FE33}"/>
              </a:ext>
            </a:extLst>
          </p:cNvPr>
          <p:cNvCxnSpPr>
            <a:cxnSpLocks noChangeShapeType="1"/>
          </p:cNvCxnSpPr>
          <p:nvPr>
            <p:custDataLst>
              <p:tags r:id="rId2"/>
            </p:custDataLst>
          </p:nvPr>
        </p:nvCxnSpPr>
        <p:spPr bwMode="auto">
          <a:xfrm>
            <a:off x="8534399" y="1142267"/>
            <a:ext cx="0" cy="30480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56360" name="Straight Connector 7">
            <a:extLst>
              <a:ext uri="{FF2B5EF4-FFF2-40B4-BE49-F238E27FC236}">
                <a16:creationId xmlns:a16="http://schemas.microsoft.com/office/drawing/2014/main" id="{8F267D95-2B3A-B349-A915-6915290AB99B}"/>
              </a:ext>
            </a:extLst>
          </p:cNvPr>
          <p:cNvCxnSpPr>
            <a:cxnSpLocks noChangeShapeType="1"/>
          </p:cNvCxnSpPr>
          <p:nvPr>
            <p:custDataLst>
              <p:tags r:id="rId3"/>
            </p:custDataLst>
          </p:nvPr>
        </p:nvCxnSpPr>
        <p:spPr bwMode="auto">
          <a:xfrm>
            <a:off x="10058399" y="1142267"/>
            <a:ext cx="0" cy="30480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56362" name="TextBox 10">
            <a:extLst>
              <a:ext uri="{FF2B5EF4-FFF2-40B4-BE49-F238E27FC236}">
                <a16:creationId xmlns:a16="http://schemas.microsoft.com/office/drawing/2014/main" id="{EAF10305-18E1-784B-AD97-9A648590BF9C}"/>
              </a:ext>
            </a:extLst>
          </p:cNvPr>
          <p:cNvSpPr txBox="1">
            <a:spLocks noChangeArrowheads="1"/>
          </p:cNvSpPr>
          <p:nvPr>
            <p:custDataLst>
              <p:tags r:id="rId4"/>
            </p:custDataLst>
          </p:nvPr>
        </p:nvSpPr>
        <p:spPr bwMode="auto">
          <a:xfrm>
            <a:off x="8822820" y="317523"/>
            <a:ext cx="12875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dirty="0">
                <a:solidFill>
                  <a:srgbClr val="1F497D"/>
                </a:solidFill>
              </a:rPr>
              <a:t>N-bit address</a:t>
            </a:r>
          </a:p>
        </p:txBody>
      </p:sp>
      <p:sp>
        <p:nvSpPr>
          <p:cNvPr id="3" name="Left Brace 2">
            <a:extLst>
              <a:ext uri="{FF2B5EF4-FFF2-40B4-BE49-F238E27FC236}">
                <a16:creationId xmlns:a16="http://schemas.microsoft.com/office/drawing/2014/main" id="{E2B9305F-4973-0F43-B493-5ABDC8EE431B}"/>
              </a:ext>
            </a:extLst>
          </p:cNvPr>
          <p:cNvSpPr/>
          <p:nvPr/>
        </p:nvSpPr>
        <p:spPr>
          <a:xfrm rot="5400000">
            <a:off x="9364980" y="-1273272"/>
            <a:ext cx="243840" cy="41910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400">
              <a:solidFill>
                <a:prstClr val="black"/>
              </a:solidFill>
              <a:latin typeface="Calibri"/>
            </a:endParaRPr>
          </a:p>
        </p:txBody>
      </p:sp>
      <p:sp>
        <p:nvSpPr>
          <p:cNvPr id="4" name="Title 3">
            <a:extLst>
              <a:ext uri="{FF2B5EF4-FFF2-40B4-BE49-F238E27FC236}">
                <a16:creationId xmlns:a16="http://schemas.microsoft.com/office/drawing/2014/main" id="{2ABACA76-E33F-344D-9EF2-F73619798B05}"/>
              </a:ext>
            </a:extLst>
          </p:cNvPr>
          <p:cNvSpPr>
            <a:spLocks noGrp="1"/>
          </p:cNvSpPr>
          <p:nvPr>
            <p:ph type="title"/>
          </p:nvPr>
        </p:nvSpPr>
        <p:spPr/>
        <p:txBody>
          <a:bodyPr/>
          <a:lstStyle/>
          <a:p>
            <a:r>
              <a:rPr lang="en-US" dirty="0"/>
              <a:t>Q: How many bits for each field?</a:t>
            </a:r>
          </a:p>
        </p:txBody>
      </p:sp>
      <p:sp>
        <p:nvSpPr>
          <p:cNvPr id="5" name="Content Placeholder 4">
            <a:extLst>
              <a:ext uri="{FF2B5EF4-FFF2-40B4-BE49-F238E27FC236}">
                <a16:creationId xmlns:a16="http://schemas.microsoft.com/office/drawing/2014/main" id="{45DA3E41-391F-4C45-AAFD-F44D7E4C23EF}"/>
              </a:ext>
            </a:extLst>
          </p:cNvPr>
          <p:cNvSpPr>
            <a:spLocks noGrp="1"/>
          </p:cNvSpPr>
          <p:nvPr>
            <p:ph idx="1"/>
          </p:nvPr>
        </p:nvSpPr>
        <p:spPr/>
        <p:txBody>
          <a:bodyPr>
            <a:normAutofit/>
          </a:bodyPr>
          <a:lstStyle/>
          <a:p>
            <a:r>
              <a:rPr lang="en-US" dirty="0"/>
              <a:t>Generally, we have variables </a:t>
            </a:r>
            <a:r>
              <a:rPr lang="en-US" b="1" dirty="0" err="1"/>
              <a:t>block_size</a:t>
            </a:r>
            <a:r>
              <a:rPr lang="en-US" b="1" dirty="0"/>
              <a:t>, </a:t>
            </a:r>
            <a:r>
              <a:rPr lang="en-US" b="1" dirty="0" err="1"/>
              <a:t>cache_size</a:t>
            </a:r>
            <a:r>
              <a:rPr lang="en-US" b="1" dirty="0"/>
              <a:t>, </a:t>
            </a:r>
            <a:r>
              <a:rPr lang="en-US" dirty="0"/>
              <a:t>and </a:t>
            </a:r>
            <a:r>
              <a:rPr lang="en-US" b="1" dirty="0" err="1"/>
              <a:t>memory_size</a:t>
            </a:r>
            <a:endParaRPr lang="en-US" dirty="0"/>
          </a:p>
          <a:p>
            <a:pPr lvl="1"/>
            <a:r>
              <a:rPr lang="en-US" dirty="0"/>
              <a:t>Let’s work it out for</a:t>
            </a:r>
          </a:p>
          <a:p>
            <a:pPr lvl="2"/>
            <a:r>
              <a:rPr lang="en-US" dirty="0"/>
              <a:t>BS = 8 bytes</a:t>
            </a:r>
          </a:p>
          <a:p>
            <a:pPr lvl="2"/>
            <a:r>
              <a:rPr lang="en-US" dirty="0"/>
              <a:t>CS = 1 KB</a:t>
            </a:r>
          </a:p>
          <a:p>
            <a:pPr lvl="2"/>
            <a:r>
              <a:rPr lang="en-US" dirty="0"/>
              <a:t>MS = 4 MB</a:t>
            </a:r>
          </a:p>
          <a:p>
            <a:pPr lvl="1"/>
            <a:r>
              <a:rPr lang="en-US" dirty="0"/>
              <a:t>And we have a 4-way set-associative cache?</a:t>
            </a:r>
          </a:p>
          <a:p>
            <a:r>
              <a:rPr lang="en-US" b="1" dirty="0"/>
              <a:t>What is the…</a:t>
            </a:r>
          </a:p>
          <a:p>
            <a:pPr lvl="1"/>
            <a:r>
              <a:rPr lang="en-US" dirty="0"/>
              <a:t>Number of bits for the block offset: ____</a:t>
            </a:r>
          </a:p>
          <a:p>
            <a:pPr lvl="1"/>
            <a:r>
              <a:rPr lang="en-US" dirty="0"/>
              <a:t>Number of bits for the index: ____</a:t>
            </a:r>
          </a:p>
          <a:p>
            <a:pPr lvl="1"/>
            <a:r>
              <a:rPr lang="en-US" dirty="0"/>
              <a:t>Number of bits for the tag: ____</a:t>
            </a:r>
          </a:p>
        </p:txBody>
      </p:sp>
    </p:spTree>
    <p:extLst>
      <p:ext uri="{BB962C8B-B14F-4D97-AF65-F5344CB8AC3E}">
        <p14:creationId xmlns:p14="http://schemas.microsoft.com/office/powerpoint/2010/main" val="360053697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a:t>
            </a:r>
            <a:endParaRPr lang="en-US" dirty="0"/>
          </a:p>
        </p:txBody>
      </p:sp>
      <p:sp>
        <p:nvSpPr>
          <p:cNvPr id="3" name="Content Placeholder 2"/>
          <p:cNvSpPr>
            <a:spLocks noGrp="1"/>
          </p:cNvSpPr>
          <p:nvPr>
            <p:ph idx="1"/>
          </p:nvPr>
        </p:nvSpPr>
        <p:spPr/>
        <p:txBody>
          <a:bodyPr/>
          <a:lstStyle/>
          <a:p>
            <a:r>
              <a:rPr lang="en-US" dirty="0"/>
              <a:t>Measuring Performance</a:t>
            </a:r>
          </a:p>
          <a:p>
            <a:pPr lvl="1"/>
            <a:r>
              <a:rPr lang="en-US" dirty="0"/>
              <a:t>Speedup / performance always </a:t>
            </a:r>
            <a:r>
              <a:rPr lang="en-US" u="sng" dirty="0"/>
              <a:t>relative</a:t>
            </a:r>
            <a:r>
              <a:rPr lang="en-US" dirty="0"/>
              <a:t> and </a:t>
            </a:r>
            <a:r>
              <a:rPr lang="en-US" u="sng" dirty="0"/>
              <a:t>workload specific</a:t>
            </a:r>
            <a:endParaRPr lang="en-US" dirty="0"/>
          </a:p>
          <a:p>
            <a:pPr lvl="1"/>
            <a:r>
              <a:rPr lang="en-US" dirty="0"/>
              <a:t>Amdahl’s Law: Optimization benefit limited to proportion it improves</a:t>
            </a:r>
          </a:p>
          <a:p>
            <a:r>
              <a:rPr lang="en-US" dirty="0"/>
              <a:t>Optimizations</a:t>
            </a:r>
          </a:p>
          <a:p>
            <a:pPr lvl="1"/>
            <a:r>
              <a:rPr lang="en-US" dirty="0"/>
              <a:t>Hard &amp; Getting Harder due to heterogeneity</a:t>
            </a:r>
          </a:p>
          <a:p>
            <a:pPr lvl="1"/>
            <a:r>
              <a:rPr lang="en-US" dirty="0"/>
              <a:t>Must learn systems-level design and analysis</a:t>
            </a:r>
          </a:p>
          <a:p>
            <a:r>
              <a:rPr lang="en-US" dirty="0"/>
              <a:t>Microarchitecture</a:t>
            </a:r>
          </a:p>
          <a:p>
            <a:pPr lvl="1"/>
            <a:r>
              <a:rPr lang="en-US" dirty="0"/>
              <a:t>ILP, Superscalar, SIMD, and Pipelining</a:t>
            </a:r>
          </a:p>
          <a:p>
            <a:pPr lvl="1"/>
            <a:r>
              <a:rPr lang="en-US" dirty="0"/>
              <a:t>(perf: </a:t>
            </a:r>
            <a:r>
              <a:rPr lang="en-US" u="sng" dirty="0"/>
              <a:t>throughput</a:t>
            </a:r>
            <a:r>
              <a:rPr lang="en-US" dirty="0"/>
              <a:t>)</a:t>
            </a:r>
          </a:p>
          <a:p>
            <a:r>
              <a:rPr lang="en-US" dirty="0"/>
              <a:t>Memory Hierarchy</a:t>
            </a:r>
          </a:p>
          <a:p>
            <a:pPr lvl="1"/>
            <a:r>
              <a:rPr lang="en-US" dirty="0"/>
              <a:t>Memory is </a:t>
            </a:r>
            <a:r>
              <a:rPr lang="en-US" u="sng" dirty="0"/>
              <a:t>slow</a:t>
            </a:r>
            <a:r>
              <a:rPr lang="en-US" dirty="0"/>
              <a:t>, exploit </a:t>
            </a:r>
            <a:r>
              <a:rPr lang="en-US" u="sng" dirty="0"/>
              <a:t>spatial and temporal locality</a:t>
            </a:r>
            <a:r>
              <a:rPr lang="en-US" dirty="0"/>
              <a:t> for performance</a:t>
            </a:r>
          </a:p>
        </p:txBody>
      </p:sp>
      <p:sp>
        <p:nvSpPr>
          <p:cNvPr id="30" name="Footer Placeholder 29">
            <a:extLst>
              <a:ext uri="{FF2B5EF4-FFF2-40B4-BE49-F238E27FC236}">
                <a16:creationId xmlns:a16="http://schemas.microsoft.com/office/drawing/2014/main" id="{2DBB60F4-1A26-0A4A-85B9-DC76B0F99AFD}"/>
              </a:ext>
            </a:extLst>
          </p:cNvPr>
          <p:cNvSpPr>
            <a:spLocks noGrp="1"/>
          </p:cNvSpPr>
          <p:nvPr>
            <p:ph type="ftr" sz="quarter" idx="11"/>
          </p:nvPr>
        </p:nvSpPr>
        <p:spPr/>
        <p:txBody>
          <a:bodyPr/>
          <a:lstStyle/>
          <a:p>
            <a:r>
              <a:rPr lang="en-US"/>
              <a:t>CC BY-NC-ND Pat Pannuto – Many slides adapted from Janarbek Matai</a:t>
            </a:r>
            <a:endParaRPr lang="en-US" dirty="0"/>
          </a:p>
        </p:txBody>
      </p:sp>
      <p:pic>
        <p:nvPicPr>
          <p:cNvPr id="4" name="Picture 3">
            <a:extLst>
              <a:ext uri="{FF2B5EF4-FFF2-40B4-BE49-F238E27FC236}">
                <a16:creationId xmlns:a16="http://schemas.microsoft.com/office/drawing/2014/main" id="{C2D54D03-7376-BB47-959D-CCFAB5FE0595}"/>
              </a:ext>
            </a:extLst>
          </p:cNvPr>
          <p:cNvPicPr>
            <a:picLocks noChangeAspect="1"/>
          </p:cNvPicPr>
          <p:nvPr/>
        </p:nvPicPr>
        <p:blipFill>
          <a:blip r:embed="rId3"/>
          <a:stretch>
            <a:fillRect/>
          </a:stretch>
        </p:blipFill>
        <p:spPr>
          <a:xfrm>
            <a:off x="7556500" y="2914506"/>
            <a:ext cx="4305300" cy="2533793"/>
          </a:xfrm>
          <a:prstGeom prst="rect">
            <a:avLst/>
          </a:prstGeom>
          <a:ln>
            <a:solidFill>
              <a:schemeClr val="tx1"/>
            </a:solid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6358" name="Rectangle 3">
            <a:extLst>
              <a:ext uri="{FF2B5EF4-FFF2-40B4-BE49-F238E27FC236}">
                <a16:creationId xmlns:a16="http://schemas.microsoft.com/office/drawing/2014/main" id="{30D1FF4C-9478-D143-9C91-0A92B1F68BD1}"/>
              </a:ext>
            </a:extLst>
          </p:cNvPr>
          <p:cNvSpPr>
            <a:spLocks noChangeArrowheads="1"/>
          </p:cNvSpPr>
          <p:nvPr>
            <p:custDataLst>
              <p:tags r:id="rId1"/>
            </p:custDataLst>
          </p:nvPr>
        </p:nvSpPr>
        <p:spPr bwMode="auto">
          <a:xfrm>
            <a:off x="7391399" y="1142267"/>
            <a:ext cx="4191000" cy="304800"/>
          </a:xfrm>
          <a:prstGeom prst="rect">
            <a:avLst/>
          </a:prstGeom>
          <a:solidFill>
            <a:schemeClr val="bg2"/>
          </a:solidFill>
          <a:ln w="12700" algn="ctr">
            <a:solidFill>
              <a:schemeClr val="tx1"/>
            </a:solidFill>
            <a:round/>
            <a:headEnd/>
            <a:tailEnd/>
          </a:ln>
        </p:spPr>
        <p:txBody>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dirty="0">
                <a:solidFill>
                  <a:srgbClr val="1F497D"/>
                </a:solidFill>
              </a:rPr>
              <a:t>tag                   index                   block offset</a:t>
            </a:r>
          </a:p>
        </p:txBody>
      </p:sp>
      <p:cxnSp>
        <p:nvCxnSpPr>
          <p:cNvPr id="56359" name="Straight Connector 5">
            <a:extLst>
              <a:ext uri="{FF2B5EF4-FFF2-40B4-BE49-F238E27FC236}">
                <a16:creationId xmlns:a16="http://schemas.microsoft.com/office/drawing/2014/main" id="{1E376428-D494-3246-949B-80D0FB18FE33}"/>
              </a:ext>
            </a:extLst>
          </p:cNvPr>
          <p:cNvCxnSpPr>
            <a:cxnSpLocks noChangeShapeType="1"/>
          </p:cNvCxnSpPr>
          <p:nvPr>
            <p:custDataLst>
              <p:tags r:id="rId2"/>
            </p:custDataLst>
          </p:nvPr>
        </p:nvCxnSpPr>
        <p:spPr bwMode="auto">
          <a:xfrm>
            <a:off x="8534399" y="1142267"/>
            <a:ext cx="0" cy="30480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56360" name="Straight Connector 7">
            <a:extLst>
              <a:ext uri="{FF2B5EF4-FFF2-40B4-BE49-F238E27FC236}">
                <a16:creationId xmlns:a16="http://schemas.microsoft.com/office/drawing/2014/main" id="{8F267D95-2B3A-B349-A915-6915290AB99B}"/>
              </a:ext>
            </a:extLst>
          </p:cNvPr>
          <p:cNvCxnSpPr>
            <a:cxnSpLocks noChangeShapeType="1"/>
          </p:cNvCxnSpPr>
          <p:nvPr>
            <p:custDataLst>
              <p:tags r:id="rId3"/>
            </p:custDataLst>
          </p:nvPr>
        </p:nvCxnSpPr>
        <p:spPr bwMode="auto">
          <a:xfrm>
            <a:off x="10058399" y="1142267"/>
            <a:ext cx="0" cy="30480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56362" name="TextBox 10">
            <a:extLst>
              <a:ext uri="{FF2B5EF4-FFF2-40B4-BE49-F238E27FC236}">
                <a16:creationId xmlns:a16="http://schemas.microsoft.com/office/drawing/2014/main" id="{EAF10305-18E1-784B-AD97-9A648590BF9C}"/>
              </a:ext>
            </a:extLst>
          </p:cNvPr>
          <p:cNvSpPr txBox="1">
            <a:spLocks noChangeArrowheads="1"/>
          </p:cNvSpPr>
          <p:nvPr>
            <p:custDataLst>
              <p:tags r:id="rId4"/>
            </p:custDataLst>
          </p:nvPr>
        </p:nvSpPr>
        <p:spPr bwMode="auto">
          <a:xfrm>
            <a:off x="8822820" y="317523"/>
            <a:ext cx="12875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dirty="0">
                <a:solidFill>
                  <a:srgbClr val="1F497D"/>
                </a:solidFill>
              </a:rPr>
              <a:t>N-bit address</a:t>
            </a:r>
          </a:p>
        </p:txBody>
      </p:sp>
      <p:sp>
        <p:nvSpPr>
          <p:cNvPr id="3" name="Left Brace 2">
            <a:extLst>
              <a:ext uri="{FF2B5EF4-FFF2-40B4-BE49-F238E27FC236}">
                <a16:creationId xmlns:a16="http://schemas.microsoft.com/office/drawing/2014/main" id="{E2B9305F-4973-0F43-B493-5ABDC8EE431B}"/>
              </a:ext>
            </a:extLst>
          </p:cNvPr>
          <p:cNvSpPr/>
          <p:nvPr/>
        </p:nvSpPr>
        <p:spPr>
          <a:xfrm rot="5400000">
            <a:off x="9364980" y="-1273272"/>
            <a:ext cx="243840" cy="41910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400">
              <a:solidFill>
                <a:prstClr val="black"/>
              </a:solidFill>
              <a:latin typeface="Calibri"/>
            </a:endParaRPr>
          </a:p>
        </p:txBody>
      </p:sp>
      <p:sp>
        <p:nvSpPr>
          <p:cNvPr id="4" name="Title 3">
            <a:extLst>
              <a:ext uri="{FF2B5EF4-FFF2-40B4-BE49-F238E27FC236}">
                <a16:creationId xmlns:a16="http://schemas.microsoft.com/office/drawing/2014/main" id="{2ABACA76-E33F-344D-9EF2-F73619798B05}"/>
              </a:ext>
            </a:extLst>
          </p:cNvPr>
          <p:cNvSpPr>
            <a:spLocks noGrp="1"/>
          </p:cNvSpPr>
          <p:nvPr>
            <p:ph type="title"/>
          </p:nvPr>
        </p:nvSpPr>
        <p:spPr/>
        <p:txBody>
          <a:bodyPr/>
          <a:lstStyle/>
          <a:p>
            <a:r>
              <a:rPr lang="en-US" dirty="0"/>
              <a:t>Q: How many bits for each field?</a:t>
            </a:r>
          </a:p>
        </p:txBody>
      </p:sp>
      <p:sp>
        <p:nvSpPr>
          <p:cNvPr id="5" name="Content Placeholder 4">
            <a:extLst>
              <a:ext uri="{FF2B5EF4-FFF2-40B4-BE49-F238E27FC236}">
                <a16:creationId xmlns:a16="http://schemas.microsoft.com/office/drawing/2014/main" id="{45DA3E41-391F-4C45-AAFD-F44D7E4C23EF}"/>
              </a:ext>
            </a:extLst>
          </p:cNvPr>
          <p:cNvSpPr>
            <a:spLocks noGrp="1"/>
          </p:cNvSpPr>
          <p:nvPr>
            <p:ph idx="1"/>
          </p:nvPr>
        </p:nvSpPr>
        <p:spPr/>
        <p:txBody>
          <a:bodyPr>
            <a:normAutofit/>
          </a:bodyPr>
          <a:lstStyle/>
          <a:p>
            <a:r>
              <a:rPr lang="en-US" dirty="0"/>
              <a:t>Generally, we have variables </a:t>
            </a:r>
            <a:r>
              <a:rPr lang="en-US" b="1" dirty="0" err="1"/>
              <a:t>block_size</a:t>
            </a:r>
            <a:r>
              <a:rPr lang="en-US" b="1" dirty="0"/>
              <a:t>, </a:t>
            </a:r>
            <a:r>
              <a:rPr lang="en-US" b="1" dirty="0" err="1"/>
              <a:t>cache_size</a:t>
            </a:r>
            <a:r>
              <a:rPr lang="en-US" b="1" dirty="0"/>
              <a:t>, </a:t>
            </a:r>
            <a:r>
              <a:rPr lang="en-US" dirty="0"/>
              <a:t>and </a:t>
            </a:r>
            <a:r>
              <a:rPr lang="en-US" b="1" dirty="0" err="1"/>
              <a:t>memory_size</a:t>
            </a:r>
            <a:endParaRPr lang="en-US" dirty="0"/>
          </a:p>
          <a:p>
            <a:pPr lvl="1"/>
            <a:r>
              <a:rPr lang="en-US" dirty="0"/>
              <a:t>Let’s work it out for</a:t>
            </a:r>
          </a:p>
          <a:p>
            <a:pPr lvl="2"/>
            <a:r>
              <a:rPr lang="en-US" dirty="0"/>
              <a:t>BS = 32 bytes</a:t>
            </a:r>
          </a:p>
          <a:p>
            <a:pPr lvl="2"/>
            <a:r>
              <a:rPr lang="en-US" dirty="0"/>
              <a:t>CS = 16 KB</a:t>
            </a:r>
          </a:p>
          <a:p>
            <a:pPr lvl="2"/>
            <a:r>
              <a:rPr lang="en-US" dirty="0"/>
              <a:t>MS = 8 MB</a:t>
            </a:r>
          </a:p>
          <a:p>
            <a:pPr lvl="1"/>
            <a:r>
              <a:rPr lang="en-US" dirty="0"/>
              <a:t>And we have a 8-way set-associative cache?</a:t>
            </a:r>
          </a:p>
          <a:p>
            <a:r>
              <a:rPr lang="en-US" b="1" dirty="0"/>
              <a:t>What is the…</a:t>
            </a:r>
          </a:p>
          <a:p>
            <a:pPr lvl="1"/>
            <a:r>
              <a:rPr lang="en-US" dirty="0"/>
              <a:t>Number of bits for the block offset: ____</a:t>
            </a:r>
          </a:p>
          <a:p>
            <a:pPr lvl="1"/>
            <a:r>
              <a:rPr lang="en-US" dirty="0"/>
              <a:t>Number of bits for the index: ____</a:t>
            </a:r>
          </a:p>
          <a:p>
            <a:pPr lvl="1"/>
            <a:r>
              <a:rPr lang="en-US" dirty="0"/>
              <a:t>Number of bits for the tag: ____</a:t>
            </a:r>
          </a:p>
        </p:txBody>
      </p:sp>
    </p:spTree>
    <p:extLst>
      <p:ext uri="{BB962C8B-B14F-4D97-AF65-F5344CB8AC3E}">
        <p14:creationId xmlns:p14="http://schemas.microsoft.com/office/powerpoint/2010/main" val="62695086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B46DE6A7-60B7-234F-8158-413806262E60}"/>
              </a:ext>
            </a:extLst>
          </p:cNvPr>
          <p:cNvSpPr>
            <a:spLocks noGrp="1" noChangeArrowheads="1"/>
          </p:cNvSpPr>
          <p:nvPr>
            <p:ph type="title"/>
            <p:custDataLst>
              <p:tags r:id="rId1"/>
            </p:custDataLst>
          </p:nvPr>
        </p:nvSpPr>
        <p:spPr/>
        <p:txBody>
          <a:bodyPr/>
          <a:lstStyle/>
          <a:p>
            <a:r>
              <a:rPr lang="en-US" altLang="en-US"/>
              <a:t>Handling a Cache Access</a:t>
            </a:r>
          </a:p>
        </p:txBody>
      </p:sp>
      <p:sp>
        <p:nvSpPr>
          <p:cNvPr id="69635" name="Rectangle 3">
            <a:extLst>
              <a:ext uri="{FF2B5EF4-FFF2-40B4-BE49-F238E27FC236}">
                <a16:creationId xmlns:a16="http://schemas.microsoft.com/office/drawing/2014/main" id="{38813A09-0D82-4E48-865C-6F02B41EF165}"/>
              </a:ext>
            </a:extLst>
          </p:cNvPr>
          <p:cNvSpPr>
            <a:spLocks noGrp="1" noChangeArrowheads="1"/>
          </p:cNvSpPr>
          <p:nvPr>
            <p:ph type="body" idx="1"/>
            <p:custDataLst>
              <p:tags r:id="rId2"/>
            </p:custDataLst>
          </p:nvPr>
        </p:nvSpPr>
        <p:spPr/>
        <p:txBody>
          <a:bodyPr/>
          <a:lstStyle/>
          <a:p>
            <a:r>
              <a:rPr lang="en-US" altLang="en-US" dirty="0"/>
              <a:t>1.  Use index and tag to access cache and determine hit/miss.</a:t>
            </a:r>
          </a:p>
          <a:p>
            <a:r>
              <a:rPr lang="en-US" altLang="en-US" dirty="0"/>
              <a:t>2.  If hit, return requested data.</a:t>
            </a:r>
          </a:p>
          <a:p>
            <a:r>
              <a:rPr lang="en-US" altLang="en-US" dirty="0"/>
              <a:t>3.  If miss, select a cache block to be replaced, and access memory or next lower cache (possibly stalling the processor).</a:t>
            </a:r>
          </a:p>
          <a:p>
            <a:pPr lvl="1"/>
            <a:r>
              <a:rPr lang="en-US" altLang="en-US" dirty="0"/>
              <a:t>load entire missed cache line into cache</a:t>
            </a:r>
          </a:p>
          <a:p>
            <a:pPr lvl="1"/>
            <a:r>
              <a:rPr lang="en-US" altLang="en-US" dirty="0"/>
              <a:t>return requested data to CPU (or higher cache)</a:t>
            </a:r>
          </a:p>
          <a:p>
            <a:r>
              <a:rPr lang="en-US" altLang="en-US" dirty="0"/>
              <a:t>4.  If next lower memory is a cache, </a:t>
            </a:r>
            <a:r>
              <a:rPr lang="en-US" altLang="en-US" dirty="0" err="1"/>
              <a:t>goto</a:t>
            </a:r>
            <a:r>
              <a:rPr lang="en-US" altLang="en-US" dirty="0"/>
              <a:t> step 1 for that cache.</a:t>
            </a:r>
          </a:p>
        </p:txBody>
      </p:sp>
    </p:spTree>
    <p:extLst>
      <p:ext uri="{BB962C8B-B14F-4D97-AF65-F5344CB8AC3E}">
        <p14:creationId xmlns:p14="http://schemas.microsoft.com/office/powerpoint/2010/main" val="295497805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02AAC2B6-1F43-8147-968F-0FF8F96488AE}"/>
              </a:ext>
            </a:extLst>
          </p:cNvPr>
          <p:cNvSpPr>
            <a:spLocks noChangeArrowheads="1"/>
          </p:cNvSpPr>
          <p:nvPr>
            <p:custDataLst>
              <p:tags r:id="rId1"/>
            </p:custDataLst>
          </p:nvPr>
        </p:nvSpPr>
        <p:spPr bwMode="auto">
          <a:xfrm>
            <a:off x="4806951" y="3968751"/>
            <a:ext cx="4025900" cy="139700"/>
          </a:xfrm>
          <a:prstGeom prst="rect">
            <a:avLst/>
          </a:prstGeom>
          <a:solidFill>
            <a:schemeClr val="accent1"/>
          </a:solidFill>
          <a:ln w="12700">
            <a:solidFill>
              <a:schemeClr val="tx1"/>
            </a:solid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71683" name="Rectangle 3">
            <a:extLst>
              <a:ext uri="{FF2B5EF4-FFF2-40B4-BE49-F238E27FC236}">
                <a16:creationId xmlns:a16="http://schemas.microsoft.com/office/drawing/2014/main" id="{3EAB1318-AB4B-5F49-904E-0B72D80E32ED}"/>
              </a:ext>
            </a:extLst>
          </p:cNvPr>
          <p:cNvSpPr>
            <a:spLocks noGrp="1" noChangeArrowheads="1"/>
          </p:cNvSpPr>
          <p:nvPr>
            <p:ph type="title"/>
            <p:custDataLst>
              <p:tags r:id="rId2"/>
            </p:custDataLst>
          </p:nvPr>
        </p:nvSpPr>
        <p:spPr>
          <a:noFill/>
        </p:spPr>
        <p:txBody>
          <a:bodyPr/>
          <a:lstStyle/>
          <a:p>
            <a:r>
              <a:rPr lang="en-US" altLang="en-US" dirty="0"/>
              <a:t>Accessing a Sample Cache</a:t>
            </a:r>
          </a:p>
        </p:txBody>
      </p:sp>
      <p:sp>
        <p:nvSpPr>
          <p:cNvPr id="71684" name="Rectangle 4">
            <a:extLst>
              <a:ext uri="{FF2B5EF4-FFF2-40B4-BE49-F238E27FC236}">
                <a16:creationId xmlns:a16="http://schemas.microsoft.com/office/drawing/2014/main" id="{766A3B37-24BC-ED46-9A0E-C2D485CB34CC}"/>
              </a:ext>
            </a:extLst>
          </p:cNvPr>
          <p:cNvSpPr>
            <a:spLocks noGrp="1" noChangeArrowheads="1"/>
          </p:cNvSpPr>
          <p:nvPr>
            <p:ph type="body" idx="1"/>
            <p:custDataLst>
              <p:tags r:id="rId3"/>
            </p:custDataLst>
          </p:nvPr>
        </p:nvSpPr>
        <p:spPr>
          <a:xfrm>
            <a:off x="2117791" y="1183483"/>
            <a:ext cx="7772400" cy="533400"/>
          </a:xfrm>
          <a:noFill/>
        </p:spPr>
        <p:txBody>
          <a:bodyPr>
            <a:normAutofit fontScale="92500"/>
          </a:bodyPr>
          <a:lstStyle/>
          <a:p>
            <a:r>
              <a:rPr lang="en-US" altLang="en-US" dirty="0"/>
              <a:t>64 KB cache, direct-mapped, 32-byte cache block size </a:t>
            </a:r>
          </a:p>
        </p:txBody>
      </p:sp>
      <p:sp>
        <p:nvSpPr>
          <p:cNvPr id="71685" name="Rectangle 5">
            <a:extLst>
              <a:ext uri="{FF2B5EF4-FFF2-40B4-BE49-F238E27FC236}">
                <a16:creationId xmlns:a16="http://schemas.microsoft.com/office/drawing/2014/main" id="{620FC4F8-7B3C-BF49-BF06-36D0BA71B7A9}"/>
              </a:ext>
            </a:extLst>
          </p:cNvPr>
          <p:cNvSpPr>
            <a:spLocks noChangeArrowheads="1"/>
          </p:cNvSpPr>
          <p:nvPr>
            <p:custDataLst>
              <p:tags r:id="rId4"/>
            </p:custDataLst>
          </p:nvPr>
        </p:nvSpPr>
        <p:spPr bwMode="auto">
          <a:xfrm>
            <a:off x="3054351" y="2063751"/>
            <a:ext cx="4787900" cy="215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71686" name="Rectangle 7">
            <a:extLst>
              <a:ext uri="{FF2B5EF4-FFF2-40B4-BE49-F238E27FC236}">
                <a16:creationId xmlns:a16="http://schemas.microsoft.com/office/drawing/2014/main" id="{4D870C4E-4B29-184B-AD9E-78BA72B4D0C9}"/>
              </a:ext>
            </a:extLst>
          </p:cNvPr>
          <p:cNvSpPr>
            <a:spLocks noChangeArrowheads="1"/>
          </p:cNvSpPr>
          <p:nvPr>
            <p:custDataLst>
              <p:tags r:id="rId5"/>
            </p:custDataLst>
          </p:nvPr>
        </p:nvSpPr>
        <p:spPr bwMode="auto">
          <a:xfrm>
            <a:off x="3033714" y="1776414"/>
            <a:ext cx="4948535" cy="30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400" dirty="0">
                <a:solidFill>
                  <a:srgbClr val="1F497D"/>
                </a:solidFill>
              </a:rPr>
              <a:t>31 30 29 28 27 .......... 17 16 |</a:t>
            </a:r>
            <a:r>
              <a:rPr lang="en-US" altLang="en-US" sz="1333" dirty="0">
                <a:solidFill>
                  <a:srgbClr val="1F497D"/>
                </a:solidFill>
              </a:rPr>
              <a:t> 15 14 13 12 11 10 9 8 7 6 5 </a:t>
            </a:r>
            <a:r>
              <a:rPr lang="en-US" altLang="en-US" sz="1400" dirty="0">
                <a:solidFill>
                  <a:srgbClr val="1F497D"/>
                </a:solidFill>
              </a:rPr>
              <a:t>| 4 3 2 1 0</a:t>
            </a:r>
          </a:p>
        </p:txBody>
      </p:sp>
      <p:sp>
        <p:nvSpPr>
          <p:cNvPr id="71687" name="Line 8">
            <a:extLst>
              <a:ext uri="{FF2B5EF4-FFF2-40B4-BE49-F238E27FC236}">
                <a16:creationId xmlns:a16="http://schemas.microsoft.com/office/drawing/2014/main" id="{5AB87CC0-FB9C-2A42-BB5F-0A77DFF54C71}"/>
              </a:ext>
            </a:extLst>
          </p:cNvPr>
          <p:cNvSpPr>
            <a:spLocks noChangeShapeType="1"/>
          </p:cNvSpPr>
          <p:nvPr>
            <p:custDataLst>
              <p:tags r:id="rId6"/>
            </p:custDataLst>
          </p:nvPr>
        </p:nvSpPr>
        <p:spPr bwMode="auto">
          <a:xfrm>
            <a:off x="7162800" y="205740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688" name="Line 9">
            <a:extLst>
              <a:ext uri="{FF2B5EF4-FFF2-40B4-BE49-F238E27FC236}">
                <a16:creationId xmlns:a16="http://schemas.microsoft.com/office/drawing/2014/main" id="{509B5B45-B81A-704D-B093-FE2B75EA9700}"/>
              </a:ext>
            </a:extLst>
          </p:cNvPr>
          <p:cNvSpPr>
            <a:spLocks noChangeShapeType="1"/>
          </p:cNvSpPr>
          <p:nvPr>
            <p:custDataLst>
              <p:tags r:id="rId7"/>
            </p:custDataLst>
          </p:nvPr>
        </p:nvSpPr>
        <p:spPr bwMode="auto">
          <a:xfrm>
            <a:off x="5181600" y="205740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689" name="Rectangle 10">
            <a:extLst>
              <a:ext uri="{FF2B5EF4-FFF2-40B4-BE49-F238E27FC236}">
                <a16:creationId xmlns:a16="http://schemas.microsoft.com/office/drawing/2014/main" id="{100DBEBF-9D74-044F-83A7-6A53E3125C41}"/>
              </a:ext>
            </a:extLst>
          </p:cNvPr>
          <p:cNvSpPr>
            <a:spLocks noChangeArrowheads="1"/>
          </p:cNvSpPr>
          <p:nvPr>
            <p:custDataLst>
              <p:tags r:id="rId8"/>
            </p:custDataLst>
          </p:nvPr>
        </p:nvSpPr>
        <p:spPr bwMode="auto">
          <a:xfrm>
            <a:off x="3719514" y="1981200"/>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71690" name="Rectangle 11">
            <a:extLst>
              <a:ext uri="{FF2B5EF4-FFF2-40B4-BE49-F238E27FC236}">
                <a16:creationId xmlns:a16="http://schemas.microsoft.com/office/drawing/2014/main" id="{7BA687A9-0B16-BD4E-9E99-8980E894A4E0}"/>
              </a:ext>
            </a:extLst>
          </p:cNvPr>
          <p:cNvSpPr>
            <a:spLocks noChangeArrowheads="1"/>
          </p:cNvSpPr>
          <p:nvPr>
            <p:custDataLst>
              <p:tags r:id="rId9"/>
            </p:custDataLst>
          </p:nvPr>
        </p:nvSpPr>
        <p:spPr bwMode="auto">
          <a:xfrm>
            <a:off x="5853114" y="1981200"/>
            <a:ext cx="639600"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index</a:t>
            </a:r>
          </a:p>
        </p:txBody>
      </p:sp>
      <p:sp>
        <p:nvSpPr>
          <p:cNvPr id="71691" name="Rectangle 12">
            <a:extLst>
              <a:ext uri="{FF2B5EF4-FFF2-40B4-BE49-F238E27FC236}">
                <a16:creationId xmlns:a16="http://schemas.microsoft.com/office/drawing/2014/main" id="{5DAE09D7-CFF7-2141-A68F-836A9D38825E}"/>
              </a:ext>
            </a:extLst>
          </p:cNvPr>
          <p:cNvSpPr>
            <a:spLocks noChangeArrowheads="1"/>
          </p:cNvSpPr>
          <p:nvPr>
            <p:custDataLst>
              <p:tags r:id="rId10"/>
            </p:custDataLst>
          </p:nvPr>
        </p:nvSpPr>
        <p:spPr bwMode="auto">
          <a:xfrm>
            <a:off x="4806951" y="2901951"/>
            <a:ext cx="4025900" cy="2120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71692" name="Line 13">
            <a:extLst>
              <a:ext uri="{FF2B5EF4-FFF2-40B4-BE49-F238E27FC236}">
                <a16:creationId xmlns:a16="http://schemas.microsoft.com/office/drawing/2014/main" id="{0905AF59-D0EE-DA47-ACB2-17DE7CAF06CC}"/>
              </a:ext>
            </a:extLst>
          </p:cNvPr>
          <p:cNvSpPr>
            <a:spLocks noChangeShapeType="1"/>
          </p:cNvSpPr>
          <p:nvPr>
            <p:custDataLst>
              <p:tags r:id="rId11"/>
            </p:custDataLst>
          </p:nvPr>
        </p:nvSpPr>
        <p:spPr bwMode="auto">
          <a:xfrm>
            <a:off x="4800600" y="30480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693" name="Line 14">
            <a:extLst>
              <a:ext uri="{FF2B5EF4-FFF2-40B4-BE49-F238E27FC236}">
                <a16:creationId xmlns:a16="http://schemas.microsoft.com/office/drawing/2014/main" id="{8A20A542-2E42-9946-923A-0BDD5C514580}"/>
              </a:ext>
            </a:extLst>
          </p:cNvPr>
          <p:cNvSpPr>
            <a:spLocks noChangeShapeType="1"/>
          </p:cNvSpPr>
          <p:nvPr>
            <p:custDataLst>
              <p:tags r:id="rId12"/>
            </p:custDataLst>
          </p:nvPr>
        </p:nvSpPr>
        <p:spPr bwMode="auto">
          <a:xfrm>
            <a:off x="4800600" y="32004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694" name="Line 15">
            <a:extLst>
              <a:ext uri="{FF2B5EF4-FFF2-40B4-BE49-F238E27FC236}">
                <a16:creationId xmlns:a16="http://schemas.microsoft.com/office/drawing/2014/main" id="{27571F98-7BA1-0148-A584-9C5FE0B0A540}"/>
              </a:ext>
            </a:extLst>
          </p:cNvPr>
          <p:cNvSpPr>
            <a:spLocks noChangeShapeType="1"/>
          </p:cNvSpPr>
          <p:nvPr>
            <p:custDataLst>
              <p:tags r:id="rId13"/>
            </p:custDataLst>
          </p:nvPr>
        </p:nvSpPr>
        <p:spPr bwMode="auto">
          <a:xfrm>
            <a:off x="4800600" y="33528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695" name="Line 16">
            <a:extLst>
              <a:ext uri="{FF2B5EF4-FFF2-40B4-BE49-F238E27FC236}">
                <a16:creationId xmlns:a16="http://schemas.microsoft.com/office/drawing/2014/main" id="{D27FF77A-7348-094E-AD8E-C3F3DC1E523D}"/>
              </a:ext>
            </a:extLst>
          </p:cNvPr>
          <p:cNvSpPr>
            <a:spLocks noChangeShapeType="1"/>
          </p:cNvSpPr>
          <p:nvPr>
            <p:custDataLst>
              <p:tags r:id="rId14"/>
            </p:custDataLst>
          </p:nvPr>
        </p:nvSpPr>
        <p:spPr bwMode="auto">
          <a:xfrm>
            <a:off x="4800600" y="35052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696" name="Line 17">
            <a:extLst>
              <a:ext uri="{FF2B5EF4-FFF2-40B4-BE49-F238E27FC236}">
                <a16:creationId xmlns:a16="http://schemas.microsoft.com/office/drawing/2014/main" id="{F417D5F1-0063-A84E-9A4B-388B5BB224DF}"/>
              </a:ext>
            </a:extLst>
          </p:cNvPr>
          <p:cNvSpPr>
            <a:spLocks noChangeShapeType="1"/>
          </p:cNvSpPr>
          <p:nvPr>
            <p:custDataLst>
              <p:tags r:id="rId15"/>
            </p:custDataLst>
          </p:nvPr>
        </p:nvSpPr>
        <p:spPr bwMode="auto">
          <a:xfrm>
            <a:off x="4800600" y="36576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697" name="Line 18">
            <a:extLst>
              <a:ext uri="{FF2B5EF4-FFF2-40B4-BE49-F238E27FC236}">
                <a16:creationId xmlns:a16="http://schemas.microsoft.com/office/drawing/2014/main" id="{6583F814-E7E8-0645-A460-5A7774AB687A}"/>
              </a:ext>
            </a:extLst>
          </p:cNvPr>
          <p:cNvSpPr>
            <a:spLocks noChangeShapeType="1"/>
          </p:cNvSpPr>
          <p:nvPr>
            <p:custDataLst>
              <p:tags r:id="rId16"/>
            </p:custDataLst>
          </p:nvPr>
        </p:nvSpPr>
        <p:spPr bwMode="auto">
          <a:xfrm>
            <a:off x="4800600" y="38100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698" name="Line 19">
            <a:extLst>
              <a:ext uri="{FF2B5EF4-FFF2-40B4-BE49-F238E27FC236}">
                <a16:creationId xmlns:a16="http://schemas.microsoft.com/office/drawing/2014/main" id="{63E962EB-F52E-2041-9C4F-DCFAEEF131D5}"/>
              </a:ext>
            </a:extLst>
          </p:cNvPr>
          <p:cNvSpPr>
            <a:spLocks noChangeShapeType="1"/>
          </p:cNvSpPr>
          <p:nvPr>
            <p:custDataLst>
              <p:tags r:id="rId17"/>
            </p:custDataLst>
          </p:nvPr>
        </p:nvSpPr>
        <p:spPr bwMode="auto">
          <a:xfrm>
            <a:off x="4800600" y="39624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699" name="Line 20">
            <a:extLst>
              <a:ext uri="{FF2B5EF4-FFF2-40B4-BE49-F238E27FC236}">
                <a16:creationId xmlns:a16="http://schemas.microsoft.com/office/drawing/2014/main" id="{E22CA21E-FD87-E041-BFE2-03833F04902C}"/>
              </a:ext>
            </a:extLst>
          </p:cNvPr>
          <p:cNvSpPr>
            <a:spLocks noChangeShapeType="1"/>
          </p:cNvSpPr>
          <p:nvPr>
            <p:custDataLst>
              <p:tags r:id="rId18"/>
            </p:custDataLst>
          </p:nvPr>
        </p:nvSpPr>
        <p:spPr bwMode="auto">
          <a:xfrm>
            <a:off x="4800600" y="41148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00" name="Line 21">
            <a:extLst>
              <a:ext uri="{FF2B5EF4-FFF2-40B4-BE49-F238E27FC236}">
                <a16:creationId xmlns:a16="http://schemas.microsoft.com/office/drawing/2014/main" id="{1AB95BFB-9A40-D043-84CF-62ECB58C81D7}"/>
              </a:ext>
            </a:extLst>
          </p:cNvPr>
          <p:cNvSpPr>
            <a:spLocks noChangeShapeType="1"/>
          </p:cNvSpPr>
          <p:nvPr>
            <p:custDataLst>
              <p:tags r:id="rId19"/>
            </p:custDataLst>
          </p:nvPr>
        </p:nvSpPr>
        <p:spPr bwMode="auto">
          <a:xfrm>
            <a:off x="4800600" y="42672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01" name="Line 22">
            <a:extLst>
              <a:ext uri="{FF2B5EF4-FFF2-40B4-BE49-F238E27FC236}">
                <a16:creationId xmlns:a16="http://schemas.microsoft.com/office/drawing/2014/main" id="{3DE089D5-5AB3-4846-A956-41D60686DB9B}"/>
              </a:ext>
            </a:extLst>
          </p:cNvPr>
          <p:cNvSpPr>
            <a:spLocks noChangeShapeType="1"/>
          </p:cNvSpPr>
          <p:nvPr>
            <p:custDataLst>
              <p:tags r:id="rId20"/>
            </p:custDataLst>
          </p:nvPr>
        </p:nvSpPr>
        <p:spPr bwMode="auto">
          <a:xfrm>
            <a:off x="4800600" y="44196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02" name="Line 23">
            <a:extLst>
              <a:ext uri="{FF2B5EF4-FFF2-40B4-BE49-F238E27FC236}">
                <a16:creationId xmlns:a16="http://schemas.microsoft.com/office/drawing/2014/main" id="{2E6988B0-93EA-264F-AB67-5FE539E877CF}"/>
              </a:ext>
            </a:extLst>
          </p:cNvPr>
          <p:cNvSpPr>
            <a:spLocks noChangeShapeType="1"/>
          </p:cNvSpPr>
          <p:nvPr>
            <p:custDataLst>
              <p:tags r:id="rId21"/>
            </p:custDataLst>
          </p:nvPr>
        </p:nvSpPr>
        <p:spPr bwMode="auto">
          <a:xfrm>
            <a:off x="4800600" y="45720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03" name="Line 24">
            <a:extLst>
              <a:ext uri="{FF2B5EF4-FFF2-40B4-BE49-F238E27FC236}">
                <a16:creationId xmlns:a16="http://schemas.microsoft.com/office/drawing/2014/main" id="{AB1A366D-6DCE-4D41-9328-A6C635ABC690}"/>
              </a:ext>
            </a:extLst>
          </p:cNvPr>
          <p:cNvSpPr>
            <a:spLocks noChangeShapeType="1"/>
          </p:cNvSpPr>
          <p:nvPr>
            <p:custDataLst>
              <p:tags r:id="rId22"/>
            </p:custDataLst>
          </p:nvPr>
        </p:nvSpPr>
        <p:spPr bwMode="auto">
          <a:xfrm>
            <a:off x="4800600" y="47244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04" name="Line 25">
            <a:extLst>
              <a:ext uri="{FF2B5EF4-FFF2-40B4-BE49-F238E27FC236}">
                <a16:creationId xmlns:a16="http://schemas.microsoft.com/office/drawing/2014/main" id="{0FF95266-48E8-F04F-BB32-074E56CAB743}"/>
              </a:ext>
            </a:extLst>
          </p:cNvPr>
          <p:cNvSpPr>
            <a:spLocks noChangeShapeType="1"/>
          </p:cNvSpPr>
          <p:nvPr>
            <p:custDataLst>
              <p:tags r:id="rId23"/>
            </p:custDataLst>
          </p:nvPr>
        </p:nvSpPr>
        <p:spPr bwMode="auto">
          <a:xfrm>
            <a:off x="4800600" y="48768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05" name="Line 26">
            <a:extLst>
              <a:ext uri="{FF2B5EF4-FFF2-40B4-BE49-F238E27FC236}">
                <a16:creationId xmlns:a16="http://schemas.microsoft.com/office/drawing/2014/main" id="{B1417909-90BF-7D4E-BA72-E509CD15448B}"/>
              </a:ext>
            </a:extLst>
          </p:cNvPr>
          <p:cNvSpPr>
            <a:spLocks noChangeShapeType="1"/>
          </p:cNvSpPr>
          <p:nvPr>
            <p:custDataLst>
              <p:tags r:id="rId24"/>
            </p:custDataLst>
          </p:nvPr>
        </p:nvSpPr>
        <p:spPr bwMode="auto">
          <a:xfrm>
            <a:off x="5029200" y="2895600"/>
            <a:ext cx="0" cy="2133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06" name="Rectangle 27">
            <a:extLst>
              <a:ext uri="{FF2B5EF4-FFF2-40B4-BE49-F238E27FC236}">
                <a16:creationId xmlns:a16="http://schemas.microsoft.com/office/drawing/2014/main" id="{C421A117-03BD-3343-BEAD-FE52B614AF1F}"/>
              </a:ext>
            </a:extLst>
          </p:cNvPr>
          <p:cNvSpPr>
            <a:spLocks noChangeArrowheads="1"/>
          </p:cNvSpPr>
          <p:nvPr>
            <p:custDataLst>
              <p:tags r:id="rId25"/>
            </p:custDataLst>
          </p:nvPr>
        </p:nvSpPr>
        <p:spPr bwMode="auto">
          <a:xfrm>
            <a:off x="4633913" y="2638426"/>
            <a:ext cx="49212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200">
                <a:solidFill>
                  <a:srgbClr val="1F497D"/>
                </a:solidFill>
              </a:rPr>
              <a:t>valid</a:t>
            </a:r>
          </a:p>
        </p:txBody>
      </p:sp>
      <p:sp>
        <p:nvSpPr>
          <p:cNvPr id="71707" name="Rectangle 28">
            <a:extLst>
              <a:ext uri="{FF2B5EF4-FFF2-40B4-BE49-F238E27FC236}">
                <a16:creationId xmlns:a16="http://schemas.microsoft.com/office/drawing/2014/main" id="{371A3DF0-A8D8-214F-AD6F-27E20061D6D0}"/>
              </a:ext>
            </a:extLst>
          </p:cNvPr>
          <p:cNvSpPr>
            <a:spLocks noChangeArrowheads="1"/>
          </p:cNvSpPr>
          <p:nvPr>
            <p:custDataLst>
              <p:tags r:id="rId26"/>
            </p:custDataLst>
          </p:nvPr>
        </p:nvSpPr>
        <p:spPr bwMode="auto">
          <a:xfrm>
            <a:off x="5319714" y="2590800"/>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71708" name="Rectangle 29">
            <a:extLst>
              <a:ext uri="{FF2B5EF4-FFF2-40B4-BE49-F238E27FC236}">
                <a16:creationId xmlns:a16="http://schemas.microsoft.com/office/drawing/2014/main" id="{28A13D09-1D47-594D-909F-17CCC090CE8C}"/>
              </a:ext>
            </a:extLst>
          </p:cNvPr>
          <p:cNvSpPr>
            <a:spLocks noChangeArrowheads="1"/>
          </p:cNvSpPr>
          <p:nvPr>
            <p:custDataLst>
              <p:tags r:id="rId27"/>
            </p:custDataLst>
          </p:nvPr>
        </p:nvSpPr>
        <p:spPr bwMode="auto">
          <a:xfrm>
            <a:off x="6919914" y="2590800"/>
            <a:ext cx="52578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data</a:t>
            </a:r>
          </a:p>
        </p:txBody>
      </p:sp>
      <p:sp>
        <p:nvSpPr>
          <p:cNvPr id="71709" name="Line 30">
            <a:extLst>
              <a:ext uri="{FF2B5EF4-FFF2-40B4-BE49-F238E27FC236}">
                <a16:creationId xmlns:a16="http://schemas.microsoft.com/office/drawing/2014/main" id="{E313C74A-7F0B-9A42-A655-3C738E26A3DB}"/>
              </a:ext>
            </a:extLst>
          </p:cNvPr>
          <p:cNvSpPr>
            <a:spLocks noChangeShapeType="1"/>
          </p:cNvSpPr>
          <p:nvPr>
            <p:custDataLst>
              <p:tags r:id="rId28"/>
            </p:custDataLst>
          </p:nvPr>
        </p:nvSpPr>
        <p:spPr bwMode="auto">
          <a:xfrm>
            <a:off x="9296400" y="2895600"/>
            <a:ext cx="0" cy="2133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10" name="Line 31">
            <a:extLst>
              <a:ext uri="{FF2B5EF4-FFF2-40B4-BE49-F238E27FC236}">
                <a16:creationId xmlns:a16="http://schemas.microsoft.com/office/drawing/2014/main" id="{987A3DD4-EC6A-3F41-93B6-855E945FBE26}"/>
              </a:ext>
            </a:extLst>
          </p:cNvPr>
          <p:cNvSpPr>
            <a:spLocks noChangeShapeType="1"/>
          </p:cNvSpPr>
          <p:nvPr>
            <p:custDataLst>
              <p:tags r:id="rId29"/>
            </p:custDataLst>
          </p:nvPr>
        </p:nvSpPr>
        <p:spPr bwMode="auto">
          <a:xfrm>
            <a:off x="9220200" y="2895600"/>
            <a:ext cx="152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11" name="Line 32">
            <a:extLst>
              <a:ext uri="{FF2B5EF4-FFF2-40B4-BE49-F238E27FC236}">
                <a16:creationId xmlns:a16="http://schemas.microsoft.com/office/drawing/2014/main" id="{9D197B3A-FD38-B142-9419-AE3D7A1D4B55}"/>
              </a:ext>
            </a:extLst>
          </p:cNvPr>
          <p:cNvSpPr>
            <a:spLocks noChangeShapeType="1"/>
          </p:cNvSpPr>
          <p:nvPr>
            <p:custDataLst>
              <p:tags r:id="rId30"/>
            </p:custDataLst>
          </p:nvPr>
        </p:nvSpPr>
        <p:spPr bwMode="auto">
          <a:xfrm>
            <a:off x="9220200" y="5029200"/>
            <a:ext cx="152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12" name="Rectangle 33">
            <a:extLst>
              <a:ext uri="{FF2B5EF4-FFF2-40B4-BE49-F238E27FC236}">
                <a16:creationId xmlns:a16="http://schemas.microsoft.com/office/drawing/2014/main" id="{BD380189-0073-344C-A4FA-E14827214849}"/>
              </a:ext>
            </a:extLst>
          </p:cNvPr>
          <p:cNvSpPr>
            <a:spLocks noChangeArrowheads="1"/>
          </p:cNvSpPr>
          <p:nvPr>
            <p:custDataLst>
              <p:tags r:id="rId31"/>
            </p:custDataLst>
          </p:nvPr>
        </p:nvSpPr>
        <p:spPr bwMode="auto">
          <a:xfrm rot="5400000">
            <a:off x="8591603" y="3647482"/>
            <a:ext cx="195887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64 KB / 32 bytes = </a:t>
            </a:r>
          </a:p>
          <a:p>
            <a:pPr defTabSz="609585">
              <a:spcBef>
                <a:spcPct val="0"/>
              </a:spcBef>
              <a:buClrTx/>
              <a:buSzTx/>
              <a:buNone/>
            </a:pPr>
            <a:r>
              <a:rPr lang="en-US" altLang="en-US" sz="1600">
                <a:solidFill>
                  <a:srgbClr val="1F497D"/>
                </a:solidFill>
              </a:rPr>
              <a:t>2 K cache blocks/sets</a:t>
            </a:r>
          </a:p>
        </p:txBody>
      </p:sp>
      <p:sp>
        <p:nvSpPr>
          <p:cNvPr id="71713" name="Line 34">
            <a:extLst>
              <a:ext uri="{FF2B5EF4-FFF2-40B4-BE49-F238E27FC236}">
                <a16:creationId xmlns:a16="http://schemas.microsoft.com/office/drawing/2014/main" id="{1E268638-5744-5D44-993D-986D54540822}"/>
              </a:ext>
            </a:extLst>
          </p:cNvPr>
          <p:cNvSpPr>
            <a:spLocks noChangeShapeType="1"/>
          </p:cNvSpPr>
          <p:nvPr>
            <p:custDataLst>
              <p:tags r:id="rId32"/>
            </p:custDataLst>
          </p:nvPr>
        </p:nvSpPr>
        <p:spPr bwMode="auto">
          <a:xfrm>
            <a:off x="6096000" y="2895600"/>
            <a:ext cx="0" cy="2133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14" name="Line 35">
            <a:extLst>
              <a:ext uri="{FF2B5EF4-FFF2-40B4-BE49-F238E27FC236}">
                <a16:creationId xmlns:a16="http://schemas.microsoft.com/office/drawing/2014/main" id="{614F1832-9F58-CE40-A85E-7743845556F9}"/>
              </a:ext>
            </a:extLst>
          </p:cNvPr>
          <p:cNvSpPr>
            <a:spLocks noChangeShapeType="1"/>
          </p:cNvSpPr>
          <p:nvPr>
            <p:custDataLst>
              <p:tags r:id="rId33"/>
            </p:custDataLst>
          </p:nvPr>
        </p:nvSpPr>
        <p:spPr bwMode="auto">
          <a:xfrm>
            <a:off x="6096000" y="228600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15" name="Line 36">
            <a:extLst>
              <a:ext uri="{FF2B5EF4-FFF2-40B4-BE49-F238E27FC236}">
                <a16:creationId xmlns:a16="http://schemas.microsoft.com/office/drawing/2014/main" id="{5C2DF463-2BFD-C241-BF16-092EFC097D16}"/>
              </a:ext>
            </a:extLst>
          </p:cNvPr>
          <p:cNvSpPr>
            <a:spLocks noChangeShapeType="1"/>
          </p:cNvSpPr>
          <p:nvPr>
            <p:custDataLst>
              <p:tags r:id="rId34"/>
            </p:custDataLst>
          </p:nvPr>
        </p:nvSpPr>
        <p:spPr bwMode="auto">
          <a:xfrm flipH="1">
            <a:off x="4343400" y="2514600"/>
            <a:ext cx="1752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16" name="Line 37">
            <a:extLst>
              <a:ext uri="{FF2B5EF4-FFF2-40B4-BE49-F238E27FC236}">
                <a16:creationId xmlns:a16="http://schemas.microsoft.com/office/drawing/2014/main" id="{8C96E0EF-8216-9147-BF45-45827552E9E3}"/>
              </a:ext>
            </a:extLst>
          </p:cNvPr>
          <p:cNvSpPr>
            <a:spLocks noChangeShapeType="1"/>
          </p:cNvSpPr>
          <p:nvPr>
            <p:custDataLst>
              <p:tags r:id="rId35"/>
            </p:custDataLst>
          </p:nvPr>
        </p:nvSpPr>
        <p:spPr bwMode="auto">
          <a:xfrm>
            <a:off x="4343400" y="2514600"/>
            <a:ext cx="0" cy="1524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17" name="Line 38">
            <a:extLst>
              <a:ext uri="{FF2B5EF4-FFF2-40B4-BE49-F238E27FC236}">
                <a16:creationId xmlns:a16="http://schemas.microsoft.com/office/drawing/2014/main" id="{CA0F2388-361B-D94B-81F8-374A42D1E7D7}"/>
              </a:ext>
            </a:extLst>
          </p:cNvPr>
          <p:cNvSpPr>
            <a:spLocks noChangeShapeType="1"/>
          </p:cNvSpPr>
          <p:nvPr>
            <p:custDataLst>
              <p:tags r:id="rId36"/>
            </p:custDataLst>
          </p:nvPr>
        </p:nvSpPr>
        <p:spPr bwMode="auto">
          <a:xfrm>
            <a:off x="4343400" y="4038600"/>
            <a:ext cx="4572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18" name="Line 39">
            <a:extLst>
              <a:ext uri="{FF2B5EF4-FFF2-40B4-BE49-F238E27FC236}">
                <a16:creationId xmlns:a16="http://schemas.microsoft.com/office/drawing/2014/main" id="{446702C7-7357-A441-AAED-CF371D63BFCF}"/>
              </a:ext>
            </a:extLst>
          </p:cNvPr>
          <p:cNvSpPr>
            <a:spLocks noChangeShapeType="1"/>
          </p:cNvSpPr>
          <p:nvPr>
            <p:custDataLst>
              <p:tags r:id="rId37"/>
            </p:custDataLst>
          </p:nvPr>
        </p:nvSpPr>
        <p:spPr bwMode="auto">
          <a:xfrm>
            <a:off x="6019800" y="2362200"/>
            <a:ext cx="152400" cy="76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19" name="Rectangle 40">
            <a:extLst>
              <a:ext uri="{FF2B5EF4-FFF2-40B4-BE49-F238E27FC236}">
                <a16:creationId xmlns:a16="http://schemas.microsoft.com/office/drawing/2014/main" id="{7C69F537-CE0A-5842-81BF-D1BFE1D34742}"/>
              </a:ext>
            </a:extLst>
          </p:cNvPr>
          <p:cNvSpPr>
            <a:spLocks noChangeArrowheads="1"/>
          </p:cNvSpPr>
          <p:nvPr>
            <p:custDataLst>
              <p:tags r:id="rId38"/>
            </p:custDataLst>
          </p:nvPr>
        </p:nvSpPr>
        <p:spPr bwMode="auto">
          <a:xfrm>
            <a:off x="6081714" y="2309814"/>
            <a:ext cx="355611" cy="30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400">
                <a:solidFill>
                  <a:srgbClr val="1F497D"/>
                </a:solidFill>
              </a:rPr>
              <a:t>11</a:t>
            </a:r>
          </a:p>
        </p:txBody>
      </p:sp>
      <p:sp>
        <p:nvSpPr>
          <p:cNvPr id="71720" name="Line 41">
            <a:extLst>
              <a:ext uri="{FF2B5EF4-FFF2-40B4-BE49-F238E27FC236}">
                <a16:creationId xmlns:a16="http://schemas.microsoft.com/office/drawing/2014/main" id="{DD107A3E-1569-ED48-BB3E-0D1FF0E463FE}"/>
              </a:ext>
            </a:extLst>
          </p:cNvPr>
          <p:cNvSpPr>
            <a:spLocks noChangeShapeType="1"/>
          </p:cNvSpPr>
          <p:nvPr>
            <p:custDataLst>
              <p:tags r:id="rId39"/>
            </p:custDataLst>
          </p:nvPr>
        </p:nvSpPr>
        <p:spPr bwMode="auto">
          <a:xfrm>
            <a:off x="3733800" y="2286000"/>
            <a:ext cx="0" cy="320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21" name="Oval 42">
            <a:extLst>
              <a:ext uri="{FF2B5EF4-FFF2-40B4-BE49-F238E27FC236}">
                <a16:creationId xmlns:a16="http://schemas.microsoft.com/office/drawing/2014/main" id="{05DAEBCE-DB03-FF48-B9F0-3730D7A27488}"/>
              </a:ext>
            </a:extLst>
          </p:cNvPr>
          <p:cNvSpPr>
            <a:spLocks noChangeArrowheads="1"/>
          </p:cNvSpPr>
          <p:nvPr>
            <p:custDataLst>
              <p:tags r:id="rId40"/>
            </p:custDataLst>
          </p:nvPr>
        </p:nvSpPr>
        <p:spPr bwMode="auto">
          <a:xfrm>
            <a:off x="5340351" y="5340351"/>
            <a:ext cx="292100" cy="2921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a:t>
            </a:r>
          </a:p>
        </p:txBody>
      </p:sp>
      <p:sp>
        <p:nvSpPr>
          <p:cNvPr id="71722" name="Line 43">
            <a:extLst>
              <a:ext uri="{FF2B5EF4-FFF2-40B4-BE49-F238E27FC236}">
                <a16:creationId xmlns:a16="http://schemas.microsoft.com/office/drawing/2014/main" id="{37128881-7381-7945-B9EE-49DFF79F576D}"/>
              </a:ext>
            </a:extLst>
          </p:cNvPr>
          <p:cNvSpPr>
            <a:spLocks noChangeShapeType="1"/>
          </p:cNvSpPr>
          <p:nvPr>
            <p:custDataLst>
              <p:tags r:id="rId41"/>
            </p:custDataLst>
          </p:nvPr>
        </p:nvSpPr>
        <p:spPr bwMode="auto">
          <a:xfrm>
            <a:off x="3733800" y="5486400"/>
            <a:ext cx="16002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23" name="Line 44">
            <a:extLst>
              <a:ext uri="{FF2B5EF4-FFF2-40B4-BE49-F238E27FC236}">
                <a16:creationId xmlns:a16="http://schemas.microsoft.com/office/drawing/2014/main" id="{87E21ADE-2A4B-6B4F-83C9-0D9CB418897A}"/>
              </a:ext>
            </a:extLst>
          </p:cNvPr>
          <p:cNvSpPr>
            <a:spLocks noChangeShapeType="1"/>
          </p:cNvSpPr>
          <p:nvPr>
            <p:custDataLst>
              <p:tags r:id="rId42"/>
            </p:custDataLst>
          </p:nvPr>
        </p:nvSpPr>
        <p:spPr bwMode="auto">
          <a:xfrm>
            <a:off x="5486400" y="4038600"/>
            <a:ext cx="0" cy="12954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24" name="Line 45">
            <a:extLst>
              <a:ext uri="{FF2B5EF4-FFF2-40B4-BE49-F238E27FC236}">
                <a16:creationId xmlns:a16="http://schemas.microsoft.com/office/drawing/2014/main" id="{579CB6FB-2ACE-6A40-9FA8-337766D91A1E}"/>
              </a:ext>
            </a:extLst>
          </p:cNvPr>
          <p:cNvSpPr>
            <a:spLocks noChangeShapeType="1"/>
          </p:cNvSpPr>
          <p:nvPr>
            <p:custDataLst>
              <p:tags r:id="rId43"/>
            </p:custDataLst>
          </p:nvPr>
        </p:nvSpPr>
        <p:spPr bwMode="auto">
          <a:xfrm>
            <a:off x="7391400" y="4038600"/>
            <a:ext cx="0" cy="13716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25" name="Rectangle 46">
            <a:extLst>
              <a:ext uri="{FF2B5EF4-FFF2-40B4-BE49-F238E27FC236}">
                <a16:creationId xmlns:a16="http://schemas.microsoft.com/office/drawing/2014/main" id="{8EBDC3AE-476E-8E40-BE8D-F4F6BC252772}"/>
              </a:ext>
            </a:extLst>
          </p:cNvPr>
          <p:cNvSpPr>
            <a:spLocks noChangeArrowheads="1"/>
          </p:cNvSpPr>
          <p:nvPr>
            <p:custDataLst>
              <p:tags r:id="rId44"/>
            </p:custDataLst>
          </p:nvPr>
        </p:nvSpPr>
        <p:spPr bwMode="auto">
          <a:xfrm>
            <a:off x="6102351" y="5416551"/>
            <a:ext cx="2730500" cy="139700"/>
          </a:xfrm>
          <a:prstGeom prst="rect">
            <a:avLst/>
          </a:prstGeom>
          <a:solidFill>
            <a:schemeClr val="accent1"/>
          </a:solidFill>
          <a:ln w="12700">
            <a:solidFill>
              <a:schemeClr val="tx1"/>
            </a:solid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71726" name="Line 47">
            <a:extLst>
              <a:ext uri="{FF2B5EF4-FFF2-40B4-BE49-F238E27FC236}">
                <a16:creationId xmlns:a16="http://schemas.microsoft.com/office/drawing/2014/main" id="{9598C91E-53E4-9E40-A40B-3D9C461F018E}"/>
              </a:ext>
            </a:extLst>
          </p:cNvPr>
          <p:cNvSpPr>
            <a:spLocks noChangeShapeType="1"/>
          </p:cNvSpPr>
          <p:nvPr>
            <p:custDataLst>
              <p:tags r:id="rId45"/>
            </p:custDataLst>
          </p:nvPr>
        </p:nvSpPr>
        <p:spPr bwMode="auto">
          <a:xfrm>
            <a:off x="7467600" y="2286000"/>
            <a:ext cx="0" cy="152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27" name="Line 48">
            <a:extLst>
              <a:ext uri="{FF2B5EF4-FFF2-40B4-BE49-F238E27FC236}">
                <a16:creationId xmlns:a16="http://schemas.microsoft.com/office/drawing/2014/main" id="{5B725C7D-DE34-404B-9D4F-6FFDB99949ED}"/>
              </a:ext>
            </a:extLst>
          </p:cNvPr>
          <p:cNvSpPr>
            <a:spLocks noChangeShapeType="1"/>
          </p:cNvSpPr>
          <p:nvPr>
            <p:custDataLst>
              <p:tags r:id="rId46"/>
            </p:custDataLst>
          </p:nvPr>
        </p:nvSpPr>
        <p:spPr bwMode="auto">
          <a:xfrm>
            <a:off x="7467600" y="2438400"/>
            <a:ext cx="1524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28" name="Line 49">
            <a:extLst>
              <a:ext uri="{FF2B5EF4-FFF2-40B4-BE49-F238E27FC236}">
                <a16:creationId xmlns:a16="http://schemas.microsoft.com/office/drawing/2014/main" id="{4516E918-B2B1-B546-9E5E-1E7572A00408}"/>
              </a:ext>
            </a:extLst>
          </p:cNvPr>
          <p:cNvSpPr>
            <a:spLocks noChangeShapeType="1"/>
          </p:cNvSpPr>
          <p:nvPr>
            <p:custDataLst>
              <p:tags r:id="rId47"/>
            </p:custDataLst>
          </p:nvPr>
        </p:nvSpPr>
        <p:spPr bwMode="auto">
          <a:xfrm>
            <a:off x="7924800" y="5105400"/>
            <a:ext cx="0" cy="304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29" name="Line 50">
            <a:extLst>
              <a:ext uri="{FF2B5EF4-FFF2-40B4-BE49-F238E27FC236}">
                <a16:creationId xmlns:a16="http://schemas.microsoft.com/office/drawing/2014/main" id="{C560EA40-22C9-1740-9391-DAB254658D91}"/>
              </a:ext>
            </a:extLst>
          </p:cNvPr>
          <p:cNvSpPr>
            <a:spLocks noChangeShapeType="1"/>
          </p:cNvSpPr>
          <p:nvPr>
            <p:custDataLst>
              <p:tags r:id="rId48"/>
            </p:custDataLst>
          </p:nvPr>
        </p:nvSpPr>
        <p:spPr bwMode="auto">
          <a:xfrm>
            <a:off x="7696200" y="5410200"/>
            <a:ext cx="0" cy="152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30" name="Line 51">
            <a:extLst>
              <a:ext uri="{FF2B5EF4-FFF2-40B4-BE49-F238E27FC236}">
                <a16:creationId xmlns:a16="http://schemas.microsoft.com/office/drawing/2014/main" id="{4F57F858-0280-7E4A-9AB0-BF255A989DA5}"/>
              </a:ext>
            </a:extLst>
          </p:cNvPr>
          <p:cNvSpPr>
            <a:spLocks noChangeShapeType="1"/>
          </p:cNvSpPr>
          <p:nvPr>
            <p:custDataLst>
              <p:tags r:id="rId49"/>
            </p:custDataLst>
          </p:nvPr>
        </p:nvSpPr>
        <p:spPr bwMode="auto">
          <a:xfrm>
            <a:off x="8229600" y="5410200"/>
            <a:ext cx="0" cy="152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31" name="Line 52">
            <a:extLst>
              <a:ext uri="{FF2B5EF4-FFF2-40B4-BE49-F238E27FC236}">
                <a16:creationId xmlns:a16="http://schemas.microsoft.com/office/drawing/2014/main" id="{95EEDB91-C5F6-7545-BB75-1D8D0AA8A07F}"/>
              </a:ext>
            </a:extLst>
          </p:cNvPr>
          <p:cNvSpPr>
            <a:spLocks noChangeShapeType="1"/>
          </p:cNvSpPr>
          <p:nvPr>
            <p:custDataLst>
              <p:tags r:id="rId50"/>
            </p:custDataLst>
          </p:nvPr>
        </p:nvSpPr>
        <p:spPr bwMode="auto">
          <a:xfrm>
            <a:off x="7924800" y="5562600"/>
            <a:ext cx="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32" name="Line 53">
            <a:extLst>
              <a:ext uri="{FF2B5EF4-FFF2-40B4-BE49-F238E27FC236}">
                <a16:creationId xmlns:a16="http://schemas.microsoft.com/office/drawing/2014/main" id="{D32C65CB-5863-E44A-A1BA-187C068EE55A}"/>
              </a:ext>
            </a:extLst>
          </p:cNvPr>
          <p:cNvSpPr>
            <a:spLocks noChangeShapeType="1"/>
          </p:cNvSpPr>
          <p:nvPr>
            <p:custDataLst>
              <p:tags r:id="rId51"/>
            </p:custDataLst>
          </p:nvPr>
        </p:nvSpPr>
        <p:spPr bwMode="auto">
          <a:xfrm>
            <a:off x="7315200" y="5105400"/>
            <a:ext cx="152400" cy="76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33" name="Rectangle 54">
            <a:extLst>
              <a:ext uri="{FF2B5EF4-FFF2-40B4-BE49-F238E27FC236}">
                <a16:creationId xmlns:a16="http://schemas.microsoft.com/office/drawing/2014/main" id="{BF515D8B-36EF-6B40-B9DF-498CE48C2902}"/>
              </a:ext>
            </a:extLst>
          </p:cNvPr>
          <p:cNvSpPr>
            <a:spLocks noChangeArrowheads="1"/>
          </p:cNvSpPr>
          <p:nvPr>
            <p:custDataLst>
              <p:tags r:id="rId52"/>
            </p:custDataLst>
          </p:nvPr>
        </p:nvSpPr>
        <p:spPr bwMode="auto">
          <a:xfrm>
            <a:off x="6919913" y="5053014"/>
            <a:ext cx="452048" cy="30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400">
                <a:solidFill>
                  <a:srgbClr val="1F497D"/>
                </a:solidFill>
              </a:rPr>
              <a:t>256</a:t>
            </a:r>
          </a:p>
        </p:txBody>
      </p:sp>
      <p:sp>
        <p:nvSpPr>
          <p:cNvPr id="71734" name="Line 55">
            <a:extLst>
              <a:ext uri="{FF2B5EF4-FFF2-40B4-BE49-F238E27FC236}">
                <a16:creationId xmlns:a16="http://schemas.microsoft.com/office/drawing/2014/main" id="{8F8947F5-4892-6E4E-87F5-336821A02729}"/>
              </a:ext>
            </a:extLst>
          </p:cNvPr>
          <p:cNvSpPr>
            <a:spLocks noChangeShapeType="1"/>
          </p:cNvSpPr>
          <p:nvPr>
            <p:custDataLst>
              <p:tags r:id="rId53"/>
            </p:custDataLst>
          </p:nvPr>
        </p:nvSpPr>
        <p:spPr bwMode="auto">
          <a:xfrm>
            <a:off x="7848600" y="5638800"/>
            <a:ext cx="152400" cy="76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35" name="Rectangle 56">
            <a:extLst>
              <a:ext uri="{FF2B5EF4-FFF2-40B4-BE49-F238E27FC236}">
                <a16:creationId xmlns:a16="http://schemas.microsoft.com/office/drawing/2014/main" id="{B2BA5DB7-DF2A-F14E-BE85-7738DF392255}"/>
              </a:ext>
            </a:extLst>
          </p:cNvPr>
          <p:cNvSpPr>
            <a:spLocks noChangeArrowheads="1"/>
          </p:cNvSpPr>
          <p:nvPr>
            <p:custDataLst>
              <p:tags r:id="rId54"/>
            </p:custDataLst>
          </p:nvPr>
        </p:nvSpPr>
        <p:spPr bwMode="auto">
          <a:xfrm>
            <a:off x="7910514" y="5586414"/>
            <a:ext cx="362280" cy="30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400">
                <a:solidFill>
                  <a:srgbClr val="1F497D"/>
                </a:solidFill>
              </a:rPr>
              <a:t>32</a:t>
            </a:r>
          </a:p>
        </p:txBody>
      </p:sp>
      <p:sp>
        <p:nvSpPr>
          <p:cNvPr id="71736" name="Line 57">
            <a:extLst>
              <a:ext uri="{FF2B5EF4-FFF2-40B4-BE49-F238E27FC236}">
                <a16:creationId xmlns:a16="http://schemas.microsoft.com/office/drawing/2014/main" id="{49BC7AB9-8C4D-EA4C-9589-81FC2AC1CAD2}"/>
              </a:ext>
            </a:extLst>
          </p:cNvPr>
          <p:cNvSpPr>
            <a:spLocks noChangeShapeType="1"/>
          </p:cNvSpPr>
          <p:nvPr>
            <p:custDataLst>
              <p:tags r:id="rId55"/>
            </p:custDataLst>
          </p:nvPr>
        </p:nvSpPr>
        <p:spPr bwMode="auto">
          <a:xfrm>
            <a:off x="3657600" y="2438400"/>
            <a:ext cx="152400" cy="76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37" name="Rectangle 58">
            <a:extLst>
              <a:ext uri="{FF2B5EF4-FFF2-40B4-BE49-F238E27FC236}">
                <a16:creationId xmlns:a16="http://schemas.microsoft.com/office/drawing/2014/main" id="{6149E14F-D31E-924B-A65E-A5572705B64F}"/>
              </a:ext>
            </a:extLst>
          </p:cNvPr>
          <p:cNvSpPr>
            <a:spLocks noChangeArrowheads="1"/>
          </p:cNvSpPr>
          <p:nvPr>
            <p:custDataLst>
              <p:tags r:id="rId56"/>
            </p:custDataLst>
          </p:nvPr>
        </p:nvSpPr>
        <p:spPr bwMode="auto">
          <a:xfrm>
            <a:off x="3719514" y="2386014"/>
            <a:ext cx="362280" cy="30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400">
                <a:solidFill>
                  <a:srgbClr val="1F497D"/>
                </a:solidFill>
              </a:rPr>
              <a:t>16</a:t>
            </a:r>
          </a:p>
        </p:txBody>
      </p:sp>
      <p:sp>
        <p:nvSpPr>
          <p:cNvPr id="71738" name="Line 59">
            <a:extLst>
              <a:ext uri="{FF2B5EF4-FFF2-40B4-BE49-F238E27FC236}">
                <a16:creationId xmlns:a16="http://schemas.microsoft.com/office/drawing/2014/main" id="{F3C35A0D-A152-B240-A3DD-9BCC5758D77B}"/>
              </a:ext>
            </a:extLst>
          </p:cNvPr>
          <p:cNvSpPr>
            <a:spLocks noChangeShapeType="1"/>
          </p:cNvSpPr>
          <p:nvPr>
            <p:custDataLst>
              <p:tags r:id="rId57"/>
            </p:custDataLst>
          </p:nvPr>
        </p:nvSpPr>
        <p:spPr bwMode="auto">
          <a:xfrm>
            <a:off x="7924800" y="5105400"/>
            <a:ext cx="1066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39" name="Line 60">
            <a:extLst>
              <a:ext uri="{FF2B5EF4-FFF2-40B4-BE49-F238E27FC236}">
                <a16:creationId xmlns:a16="http://schemas.microsoft.com/office/drawing/2014/main" id="{58AED368-3431-8348-B0F5-5DFC74D87557}"/>
              </a:ext>
            </a:extLst>
          </p:cNvPr>
          <p:cNvSpPr>
            <a:spLocks noChangeShapeType="1"/>
          </p:cNvSpPr>
          <p:nvPr>
            <p:custDataLst>
              <p:tags r:id="rId58"/>
            </p:custDataLst>
          </p:nvPr>
        </p:nvSpPr>
        <p:spPr bwMode="auto">
          <a:xfrm flipV="1">
            <a:off x="8991600" y="2438400"/>
            <a:ext cx="0" cy="2667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40" name="Line 61">
            <a:extLst>
              <a:ext uri="{FF2B5EF4-FFF2-40B4-BE49-F238E27FC236}">
                <a16:creationId xmlns:a16="http://schemas.microsoft.com/office/drawing/2014/main" id="{08026A3D-B7E7-F74F-8EE9-DF0E478EAD4C}"/>
              </a:ext>
            </a:extLst>
          </p:cNvPr>
          <p:cNvSpPr>
            <a:spLocks noChangeShapeType="1"/>
          </p:cNvSpPr>
          <p:nvPr>
            <p:custDataLst>
              <p:tags r:id="rId59"/>
            </p:custDataLst>
          </p:nvPr>
        </p:nvSpPr>
        <p:spPr bwMode="auto">
          <a:xfrm>
            <a:off x="5486400" y="5638800"/>
            <a:ext cx="0" cy="38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nvGrpSpPr>
          <p:cNvPr id="71741" name="Group 65">
            <a:extLst>
              <a:ext uri="{FF2B5EF4-FFF2-40B4-BE49-F238E27FC236}">
                <a16:creationId xmlns:a16="http://schemas.microsoft.com/office/drawing/2014/main" id="{B014B126-E578-234D-AB50-880E83843ED1}"/>
              </a:ext>
            </a:extLst>
          </p:cNvPr>
          <p:cNvGrpSpPr>
            <a:grpSpLocks/>
          </p:cNvGrpSpPr>
          <p:nvPr>
            <p:custDataLst>
              <p:tags r:id="rId60"/>
            </p:custDataLst>
          </p:nvPr>
        </p:nvGrpSpPr>
        <p:grpSpPr bwMode="auto">
          <a:xfrm>
            <a:off x="4273549" y="5715000"/>
            <a:ext cx="831851" cy="381000"/>
            <a:chOff x="1732" y="3600"/>
            <a:chExt cx="524" cy="240"/>
          </a:xfrm>
        </p:grpSpPr>
        <p:sp>
          <p:nvSpPr>
            <p:cNvPr id="71749" name="AutoShape 62">
              <a:extLst>
                <a:ext uri="{FF2B5EF4-FFF2-40B4-BE49-F238E27FC236}">
                  <a16:creationId xmlns:a16="http://schemas.microsoft.com/office/drawing/2014/main" id="{837C50F8-CD01-4A49-A195-F7E4E707B0D0}"/>
                </a:ext>
              </a:extLst>
            </p:cNvPr>
            <p:cNvSpPr>
              <a:spLocks noChangeArrowheads="1"/>
            </p:cNvSpPr>
            <p:nvPr>
              <p:custDataLst>
                <p:tags r:id="rId68"/>
              </p:custDataLst>
            </p:nvPr>
          </p:nvSpPr>
          <p:spPr bwMode="auto">
            <a:xfrm>
              <a:off x="1732" y="3604"/>
              <a:ext cx="376" cy="232"/>
            </a:xfrm>
            <a:prstGeom prst="roundRect">
              <a:avLst>
                <a:gd name="adj" fmla="val 49995"/>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71750" name="Rectangle 63">
              <a:extLst>
                <a:ext uri="{FF2B5EF4-FFF2-40B4-BE49-F238E27FC236}">
                  <a16:creationId xmlns:a16="http://schemas.microsoft.com/office/drawing/2014/main" id="{7B4A92AA-1669-7F43-AF5A-3473D33129FD}"/>
                </a:ext>
              </a:extLst>
            </p:cNvPr>
            <p:cNvSpPr>
              <a:spLocks noChangeArrowheads="1"/>
            </p:cNvSpPr>
            <p:nvPr>
              <p:custDataLst>
                <p:tags r:id="rId69"/>
              </p:custDataLst>
            </p:nvPr>
          </p:nvSpPr>
          <p:spPr bwMode="auto">
            <a:xfrm>
              <a:off x="1968" y="3600"/>
              <a:ext cx="288" cy="24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71751" name="Line 64">
              <a:extLst>
                <a:ext uri="{FF2B5EF4-FFF2-40B4-BE49-F238E27FC236}">
                  <a16:creationId xmlns:a16="http://schemas.microsoft.com/office/drawing/2014/main" id="{31BCC869-C3B9-B240-8F37-69C6DF5887C5}"/>
                </a:ext>
              </a:extLst>
            </p:cNvPr>
            <p:cNvSpPr>
              <a:spLocks noChangeShapeType="1"/>
            </p:cNvSpPr>
            <p:nvPr>
              <p:custDataLst>
                <p:tags r:id="rId70"/>
              </p:custDataLst>
            </p:nvPr>
          </p:nvSpPr>
          <p:spPr bwMode="auto">
            <a:xfrm flipV="1">
              <a:off x="1968" y="3600"/>
              <a:ext cx="0" cy="24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71742" name="Line 66">
            <a:extLst>
              <a:ext uri="{FF2B5EF4-FFF2-40B4-BE49-F238E27FC236}">
                <a16:creationId xmlns:a16="http://schemas.microsoft.com/office/drawing/2014/main" id="{A5300576-B4CC-564E-9951-4DAAAEBF2530}"/>
              </a:ext>
            </a:extLst>
          </p:cNvPr>
          <p:cNvSpPr>
            <a:spLocks noChangeShapeType="1"/>
          </p:cNvSpPr>
          <p:nvPr>
            <p:custDataLst>
              <p:tags r:id="rId61"/>
            </p:custDataLst>
          </p:nvPr>
        </p:nvSpPr>
        <p:spPr bwMode="auto">
          <a:xfrm flipH="1">
            <a:off x="4648200" y="6019800"/>
            <a:ext cx="838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43" name="Line 67">
            <a:extLst>
              <a:ext uri="{FF2B5EF4-FFF2-40B4-BE49-F238E27FC236}">
                <a16:creationId xmlns:a16="http://schemas.microsoft.com/office/drawing/2014/main" id="{F8FC6F23-7F75-A04E-B3B5-406357AAAFFB}"/>
              </a:ext>
            </a:extLst>
          </p:cNvPr>
          <p:cNvSpPr>
            <a:spLocks noChangeShapeType="1"/>
          </p:cNvSpPr>
          <p:nvPr>
            <p:custDataLst>
              <p:tags r:id="rId62"/>
            </p:custDataLst>
          </p:nvPr>
        </p:nvSpPr>
        <p:spPr bwMode="auto">
          <a:xfrm>
            <a:off x="4876800" y="4038600"/>
            <a:ext cx="0" cy="1752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44" name="Line 68">
            <a:extLst>
              <a:ext uri="{FF2B5EF4-FFF2-40B4-BE49-F238E27FC236}">
                <a16:creationId xmlns:a16="http://schemas.microsoft.com/office/drawing/2014/main" id="{FAC98E06-055A-654E-BAFC-80D3635F5EFA}"/>
              </a:ext>
            </a:extLst>
          </p:cNvPr>
          <p:cNvSpPr>
            <a:spLocks noChangeShapeType="1"/>
          </p:cNvSpPr>
          <p:nvPr>
            <p:custDataLst>
              <p:tags r:id="rId63"/>
            </p:custDataLst>
          </p:nvPr>
        </p:nvSpPr>
        <p:spPr bwMode="auto">
          <a:xfrm flipH="1">
            <a:off x="4648200" y="5791200"/>
            <a:ext cx="22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45" name="Line 69">
            <a:extLst>
              <a:ext uri="{FF2B5EF4-FFF2-40B4-BE49-F238E27FC236}">
                <a16:creationId xmlns:a16="http://schemas.microsoft.com/office/drawing/2014/main" id="{9AFD9C36-DC0D-CF43-A60B-08069651C197}"/>
              </a:ext>
            </a:extLst>
          </p:cNvPr>
          <p:cNvSpPr>
            <a:spLocks noChangeShapeType="1"/>
          </p:cNvSpPr>
          <p:nvPr>
            <p:custDataLst>
              <p:tags r:id="rId64"/>
            </p:custDataLst>
          </p:nvPr>
        </p:nvSpPr>
        <p:spPr bwMode="auto">
          <a:xfrm flipH="1">
            <a:off x="3886200" y="5867400"/>
            <a:ext cx="3810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1746" name="Rectangle 70">
            <a:extLst>
              <a:ext uri="{FF2B5EF4-FFF2-40B4-BE49-F238E27FC236}">
                <a16:creationId xmlns:a16="http://schemas.microsoft.com/office/drawing/2014/main" id="{5F4BFB5B-4D47-A048-B453-14F877FF2B46}"/>
              </a:ext>
            </a:extLst>
          </p:cNvPr>
          <p:cNvSpPr>
            <a:spLocks noChangeArrowheads="1"/>
          </p:cNvSpPr>
          <p:nvPr>
            <p:custDataLst>
              <p:tags r:id="rId65"/>
            </p:custDataLst>
          </p:nvPr>
        </p:nvSpPr>
        <p:spPr bwMode="auto">
          <a:xfrm>
            <a:off x="3109914" y="5715000"/>
            <a:ext cx="836769"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hit/miss</a:t>
            </a:r>
          </a:p>
        </p:txBody>
      </p:sp>
      <p:sp>
        <p:nvSpPr>
          <p:cNvPr id="71747" name="Rectangle 71">
            <a:extLst>
              <a:ext uri="{FF2B5EF4-FFF2-40B4-BE49-F238E27FC236}">
                <a16:creationId xmlns:a16="http://schemas.microsoft.com/office/drawing/2014/main" id="{89135F33-6B4A-D44C-93CC-BA9CC20ABCE0}"/>
              </a:ext>
            </a:extLst>
          </p:cNvPr>
          <p:cNvSpPr>
            <a:spLocks noChangeArrowheads="1"/>
          </p:cNvSpPr>
          <p:nvPr>
            <p:custDataLst>
              <p:tags r:id="rId66"/>
            </p:custDataLst>
          </p:nvPr>
        </p:nvSpPr>
        <p:spPr bwMode="auto">
          <a:xfrm>
            <a:off x="4426650" y="2900365"/>
            <a:ext cx="413639" cy="21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r" defTabSz="609585">
              <a:spcBef>
                <a:spcPct val="0"/>
              </a:spcBef>
              <a:buClrTx/>
              <a:buSzTx/>
              <a:buNone/>
            </a:pPr>
            <a:r>
              <a:rPr lang="en-US" altLang="en-US" sz="900">
                <a:solidFill>
                  <a:srgbClr val="1F497D"/>
                </a:solidFill>
              </a:rPr>
              <a:t>0</a:t>
            </a:r>
          </a:p>
          <a:p>
            <a:pPr algn="r" defTabSz="609585">
              <a:spcBef>
                <a:spcPct val="0"/>
              </a:spcBef>
              <a:buClrTx/>
              <a:buSzTx/>
              <a:buNone/>
            </a:pPr>
            <a:r>
              <a:rPr lang="en-US" altLang="en-US" sz="900">
                <a:solidFill>
                  <a:srgbClr val="1F497D"/>
                </a:solidFill>
              </a:rPr>
              <a:t>1</a:t>
            </a:r>
          </a:p>
          <a:p>
            <a:pPr algn="r" defTabSz="609585">
              <a:spcBef>
                <a:spcPct val="0"/>
              </a:spcBef>
              <a:buClrTx/>
              <a:buSzTx/>
              <a:buNone/>
            </a:pPr>
            <a:r>
              <a:rPr lang="en-US" altLang="en-US" sz="900">
                <a:solidFill>
                  <a:srgbClr val="1F497D"/>
                </a:solidFill>
              </a:rPr>
              <a:t>2</a:t>
            </a:r>
          </a:p>
          <a:p>
            <a:pPr algn="r" defTabSz="609585">
              <a:spcBef>
                <a:spcPct val="0"/>
              </a:spcBef>
              <a:buClrTx/>
              <a:buSzTx/>
              <a:buNone/>
            </a:pPr>
            <a:r>
              <a:rPr lang="en-US" altLang="en-US" sz="900">
                <a:solidFill>
                  <a:srgbClr val="1F497D"/>
                </a:solidFill>
              </a:rPr>
              <a:t>...</a:t>
            </a:r>
          </a:p>
          <a:p>
            <a:pPr algn="r" defTabSz="609585">
              <a:spcBef>
                <a:spcPct val="0"/>
              </a:spcBef>
              <a:buClrTx/>
              <a:buSzTx/>
              <a:buNone/>
            </a:pPr>
            <a:r>
              <a:rPr lang="en-US" altLang="en-US" sz="900">
                <a:solidFill>
                  <a:srgbClr val="1F497D"/>
                </a:solidFill>
              </a:rPr>
              <a:t>...</a:t>
            </a:r>
          </a:p>
          <a:p>
            <a:pPr algn="r" defTabSz="609585">
              <a:spcBef>
                <a:spcPct val="0"/>
              </a:spcBef>
              <a:buClrTx/>
              <a:buSzTx/>
              <a:buNone/>
            </a:pPr>
            <a:r>
              <a:rPr lang="en-US" altLang="en-US" sz="900">
                <a:solidFill>
                  <a:srgbClr val="1F497D"/>
                </a:solidFill>
              </a:rPr>
              <a:t>...</a:t>
            </a:r>
          </a:p>
          <a:p>
            <a:pPr algn="r" defTabSz="609585">
              <a:spcBef>
                <a:spcPct val="0"/>
              </a:spcBef>
              <a:buClrTx/>
              <a:buSzTx/>
              <a:buNone/>
            </a:pPr>
            <a:endParaRPr lang="en-US" altLang="en-US" sz="900">
              <a:solidFill>
                <a:srgbClr val="1F497D"/>
              </a:solidFill>
            </a:endParaRPr>
          </a:p>
          <a:p>
            <a:pPr algn="r" defTabSz="609585">
              <a:spcBef>
                <a:spcPct val="0"/>
              </a:spcBef>
              <a:buClrTx/>
              <a:buSzTx/>
              <a:buNone/>
            </a:pPr>
            <a:endParaRPr lang="en-US" altLang="en-US" sz="900">
              <a:solidFill>
                <a:srgbClr val="1F497D"/>
              </a:solidFill>
            </a:endParaRPr>
          </a:p>
          <a:p>
            <a:pPr algn="r" defTabSz="609585">
              <a:spcBef>
                <a:spcPct val="0"/>
              </a:spcBef>
              <a:buClrTx/>
              <a:buSzTx/>
              <a:buNone/>
            </a:pPr>
            <a:endParaRPr lang="en-US" altLang="en-US" sz="900">
              <a:solidFill>
                <a:srgbClr val="1F497D"/>
              </a:solidFill>
            </a:endParaRPr>
          </a:p>
          <a:p>
            <a:pPr algn="r" defTabSz="609585">
              <a:spcBef>
                <a:spcPct val="0"/>
              </a:spcBef>
              <a:buClrTx/>
              <a:buSzTx/>
              <a:buNone/>
            </a:pPr>
            <a:endParaRPr lang="en-US" altLang="en-US" sz="900">
              <a:solidFill>
                <a:srgbClr val="1F497D"/>
              </a:solidFill>
            </a:endParaRPr>
          </a:p>
          <a:p>
            <a:pPr algn="r" defTabSz="609585">
              <a:spcBef>
                <a:spcPct val="0"/>
              </a:spcBef>
              <a:buClrTx/>
              <a:buSzTx/>
              <a:buNone/>
            </a:pPr>
            <a:endParaRPr lang="en-US" altLang="en-US" sz="900">
              <a:solidFill>
                <a:srgbClr val="1F497D"/>
              </a:solidFill>
            </a:endParaRPr>
          </a:p>
          <a:p>
            <a:pPr algn="r" defTabSz="609585">
              <a:spcBef>
                <a:spcPct val="0"/>
              </a:spcBef>
              <a:buClrTx/>
              <a:buSzTx/>
              <a:buNone/>
            </a:pPr>
            <a:r>
              <a:rPr lang="en-US" altLang="en-US" sz="900">
                <a:solidFill>
                  <a:srgbClr val="1F497D"/>
                </a:solidFill>
              </a:rPr>
              <a:t>...</a:t>
            </a:r>
          </a:p>
          <a:p>
            <a:pPr algn="r" defTabSz="609585">
              <a:spcBef>
                <a:spcPct val="0"/>
              </a:spcBef>
              <a:buClrTx/>
              <a:buSzTx/>
              <a:buNone/>
            </a:pPr>
            <a:r>
              <a:rPr lang="en-US" altLang="en-US" sz="900">
                <a:solidFill>
                  <a:srgbClr val="1F497D"/>
                </a:solidFill>
              </a:rPr>
              <a:t>2045</a:t>
            </a:r>
          </a:p>
          <a:p>
            <a:pPr algn="r" defTabSz="609585">
              <a:spcBef>
                <a:spcPct val="0"/>
              </a:spcBef>
              <a:buClrTx/>
              <a:buSzTx/>
              <a:buNone/>
            </a:pPr>
            <a:r>
              <a:rPr lang="en-US" altLang="en-US" sz="900">
                <a:solidFill>
                  <a:srgbClr val="1F497D"/>
                </a:solidFill>
              </a:rPr>
              <a:t>2046</a:t>
            </a:r>
          </a:p>
          <a:p>
            <a:pPr algn="r" defTabSz="609585">
              <a:spcBef>
                <a:spcPct val="0"/>
              </a:spcBef>
              <a:buClrTx/>
              <a:buSzTx/>
              <a:buNone/>
            </a:pPr>
            <a:r>
              <a:rPr lang="en-US" altLang="en-US" sz="900">
                <a:solidFill>
                  <a:srgbClr val="1F497D"/>
                </a:solidFill>
              </a:rPr>
              <a:t>2047</a:t>
            </a:r>
          </a:p>
        </p:txBody>
      </p:sp>
      <p:sp>
        <p:nvSpPr>
          <p:cNvPr id="71748" name="Rectangle 72">
            <a:extLst>
              <a:ext uri="{FF2B5EF4-FFF2-40B4-BE49-F238E27FC236}">
                <a16:creationId xmlns:a16="http://schemas.microsoft.com/office/drawing/2014/main" id="{58326B4C-5140-B044-80D7-EAAA7E3D8CB1}"/>
              </a:ext>
            </a:extLst>
          </p:cNvPr>
          <p:cNvSpPr>
            <a:spLocks noChangeArrowheads="1"/>
          </p:cNvSpPr>
          <p:nvPr>
            <p:custDataLst>
              <p:tags r:id="rId67"/>
            </p:custDataLst>
          </p:nvPr>
        </p:nvSpPr>
        <p:spPr bwMode="auto">
          <a:xfrm>
            <a:off x="7834314" y="2209802"/>
            <a:ext cx="1032271" cy="30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400">
                <a:solidFill>
                  <a:srgbClr val="1F497D"/>
                </a:solidFill>
              </a:rPr>
              <a:t>block offset</a:t>
            </a:r>
          </a:p>
        </p:txBody>
      </p:sp>
    </p:spTree>
    <p:extLst>
      <p:ext uri="{BB962C8B-B14F-4D97-AF65-F5344CB8AC3E}">
        <p14:creationId xmlns:p14="http://schemas.microsoft.com/office/powerpoint/2010/main" val="102369803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060746AA-F7BC-A342-8C52-250622F4CFA1}"/>
              </a:ext>
            </a:extLst>
          </p:cNvPr>
          <p:cNvSpPr>
            <a:spLocks noChangeArrowheads="1"/>
          </p:cNvSpPr>
          <p:nvPr>
            <p:custDataLst>
              <p:tags r:id="rId1"/>
            </p:custDataLst>
          </p:nvPr>
        </p:nvSpPr>
        <p:spPr bwMode="auto">
          <a:xfrm>
            <a:off x="3962400" y="5867400"/>
            <a:ext cx="457200" cy="3810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73731" name="Rectangle 3">
            <a:extLst>
              <a:ext uri="{FF2B5EF4-FFF2-40B4-BE49-F238E27FC236}">
                <a16:creationId xmlns:a16="http://schemas.microsoft.com/office/drawing/2014/main" id="{5A1CCA22-0A17-5847-B11E-F323FDB7AB82}"/>
              </a:ext>
            </a:extLst>
          </p:cNvPr>
          <p:cNvSpPr>
            <a:spLocks noChangeArrowheads="1"/>
          </p:cNvSpPr>
          <p:nvPr>
            <p:custDataLst>
              <p:tags r:id="rId2"/>
            </p:custDataLst>
          </p:nvPr>
        </p:nvSpPr>
        <p:spPr bwMode="auto">
          <a:xfrm>
            <a:off x="4806951" y="3968751"/>
            <a:ext cx="4025900" cy="139700"/>
          </a:xfrm>
          <a:prstGeom prst="rect">
            <a:avLst/>
          </a:prstGeom>
          <a:solidFill>
            <a:schemeClr val="accent1"/>
          </a:solidFill>
          <a:ln w="12700">
            <a:solidFill>
              <a:schemeClr val="tx1"/>
            </a:solidFill>
            <a:miter lim="800000"/>
            <a:headEnd/>
            <a:tailEnd/>
          </a:ln>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73732" name="Rectangle 4">
            <a:extLst>
              <a:ext uri="{FF2B5EF4-FFF2-40B4-BE49-F238E27FC236}">
                <a16:creationId xmlns:a16="http://schemas.microsoft.com/office/drawing/2014/main" id="{0F2B40F1-1055-3343-A6EC-698FBEC19169}"/>
              </a:ext>
            </a:extLst>
          </p:cNvPr>
          <p:cNvSpPr>
            <a:spLocks noGrp="1" noChangeArrowheads="1"/>
          </p:cNvSpPr>
          <p:nvPr>
            <p:ph type="title"/>
            <p:custDataLst>
              <p:tags r:id="rId3"/>
            </p:custDataLst>
          </p:nvPr>
        </p:nvSpPr>
        <p:spPr>
          <a:noFill/>
        </p:spPr>
        <p:txBody>
          <a:bodyPr/>
          <a:lstStyle/>
          <a:p>
            <a:r>
              <a:rPr lang="en-US" altLang="en-US"/>
              <a:t>Accessing a Sample Cache</a:t>
            </a:r>
          </a:p>
        </p:txBody>
      </p:sp>
      <p:sp>
        <p:nvSpPr>
          <p:cNvPr id="73733" name="Rectangle 5">
            <a:extLst>
              <a:ext uri="{FF2B5EF4-FFF2-40B4-BE49-F238E27FC236}">
                <a16:creationId xmlns:a16="http://schemas.microsoft.com/office/drawing/2014/main" id="{48DEE911-0DF5-1647-AD89-6AB0318D8F23}"/>
              </a:ext>
            </a:extLst>
          </p:cNvPr>
          <p:cNvSpPr>
            <a:spLocks noGrp="1" noChangeArrowheads="1"/>
          </p:cNvSpPr>
          <p:nvPr>
            <p:ph type="body" idx="1"/>
            <p:custDataLst>
              <p:tags r:id="rId4"/>
            </p:custDataLst>
          </p:nvPr>
        </p:nvSpPr>
        <p:spPr>
          <a:xfrm>
            <a:off x="2133600" y="1066800"/>
            <a:ext cx="7772400" cy="533400"/>
          </a:xfrm>
          <a:noFill/>
        </p:spPr>
        <p:txBody>
          <a:bodyPr>
            <a:normAutofit fontScale="92500"/>
          </a:bodyPr>
          <a:lstStyle/>
          <a:p>
            <a:r>
              <a:rPr lang="en-US" altLang="en-US"/>
              <a:t>32 KB cache, 2-way set-associative, 16-byte block size </a:t>
            </a:r>
          </a:p>
        </p:txBody>
      </p:sp>
      <p:sp>
        <p:nvSpPr>
          <p:cNvPr id="73734" name="Rectangle 6">
            <a:extLst>
              <a:ext uri="{FF2B5EF4-FFF2-40B4-BE49-F238E27FC236}">
                <a16:creationId xmlns:a16="http://schemas.microsoft.com/office/drawing/2014/main" id="{B0D1E8D7-08DC-5241-AF56-0FE20D5A9CE8}"/>
              </a:ext>
            </a:extLst>
          </p:cNvPr>
          <p:cNvSpPr>
            <a:spLocks noChangeArrowheads="1"/>
          </p:cNvSpPr>
          <p:nvPr>
            <p:custDataLst>
              <p:tags r:id="rId5"/>
            </p:custDataLst>
          </p:nvPr>
        </p:nvSpPr>
        <p:spPr bwMode="auto">
          <a:xfrm>
            <a:off x="3054351" y="2063751"/>
            <a:ext cx="4787900" cy="215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73735" name="Rectangle 8">
            <a:extLst>
              <a:ext uri="{FF2B5EF4-FFF2-40B4-BE49-F238E27FC236}">
                <a16:creationId xmlns:a16="http://schemas.microsoft.com/office/drawing/2014/main" id="{199549EB-B4B2-0B4E-9572-950D925BFE12}"/>
              </a:ext>
            </a:extLst>
          </p:cNvPr>
          <p:cNvSpPr>
            <a:spLocks noChangeArrowheads="1"/>
          </p:cNvSpPr>
          <p:nvPr>
            <p:custDataLst>
              <p:tags r:id="rId6"/>
            </p:custDataLst>
          </p:nvPr>
        </p:nvSpPr>
        <p:spPr bwMode="auto">
          <a:xfrm>
            <a:off x="3033714" y="1776414"/>
            <a:ext cx="4966169" cy="30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400" dirty="0">
                <a:solidFill>
                  <a:srgbClr val="1F497D"/>
                </a:solidFill>
              </a:rPr>
              <a:t>31 30 29 28 27 .......... 17 16 15 14 | </a:t>
            </a:r>
            <a:r>
              <a:rPr lang="en-US" altLang="en-US" sz="1333" dirty="0">
                <a:solidFill>
                  <a:srgbClr val="1F497D"/>
                </a:solidFill>
              </a:rPr>
              <a:t>13 12 11 10 9 8 7 6 5 4 </a:t>
            </a:r>
            <a:r>
              <a:rPr lang="en-US" altLang="en-US" sz="1400" dirty="0">
                <a:solidFill>
                  <a:srgbClr val="1F497D"/>
                </a:solidFill>
              </a:rPr>
              <a:t>| 3 2 1 0</a:t>
            </a:r>
          </a:p>
        </p:txBody>
      </p:sp>
      <p:sp>
        <p:nvSpPr>
          <p:cNvPr id="73736" name="Line 9">
            <a:extLst>
              <a:ext uri="{FF2B5EF4-FFF2-40B4-BE49-F238E27FC236}">
                <a16:creationId xmlns:a16="http://schemas.microsoft.com/office/drawing/2014/main" id="{BFC9A93A-3C9B-FA4E-BD22-70C3DCA9FCB8}"/>
              </a:ext>
            </a:extLst>
          </p:cNvPr>
          <p:cNvSpPr>
            <a:spLocks noChangeShapeType="1"/>
          </p:cNvSpPr>
          <p:nvPr>
            <p:custDataLst>
              <p:tags r:id="rId7"/>
            </p:custDataLst>
          </p:nvPr>
        </p:nvSpPr>
        <p:spPr bwMode="auto">
          <a:xfrm>
            <a:off x="7315200" y="205740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37" name="Line 10">
            <a:extLst>
              <a:ext uri="{FF2B5EF4-FFF2-40B4-BE49-F238E27FC236}">
                <a16:creationId xmlns:a16="http://schemas.microsoft.com/office/drawing/2014/main" id="{B14E2CFF-03B3-7C40-8C4C-E77F71FA4FF1}"/>
              </a:ext>
            </a:extLst>
          </p:cNvPr>
          <p:cNvSpPr>
            <a:spLocks noChangeShapeType="1"/>
          </p:cNvSpPr>
          <p:nvPr>
            <p:custDataLst>
              <p:tags r:id="rId8"/>
            </p:custDataLst>
          </p:nvPr>
        </p:nvSpPr>
        <p:spPr bwMode="auto">
          <a:xfrm>
            <a:off x="5638800" y="205740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38" name="Rectangle 11">
            <a:extLst>
              <a:ext uri="{FF2B5EF4-FFF2-40B4-BE49-F238E27FC236}">
                <a16:creationId xmlns:a16="http://schemas.microsoft.com/office/drawing/2014/main" id="{5393BA13-1701-9841-BFC8-930D7AF45ECC}"/>
              </a:ext>
            </a:extLst>
          </p:cNvPr>
          <p:cNvSpPr>
            <a:spLocks noChangeArrowheads="1"/>
          </p:cNvSpPr>
          <p:nvPr>
            <p:custDataLst>
              <p:tags r:id="rId9"/>
            </p:custDataLst>
          </p:nvPr>
        </p:nvSpPr>
        <p:spPr bwMode="auto">
          <a:xfrm>
            <a:off x="3719514" y="1981200"/>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73739" name="Rectangle 12">
            <a:extLst>
              <a:ext uri="{FF2B5EF4-FFF2-40B4-BE49-F238E27FC236}">
                <a16:creationId xmlns:a16="http://schemas.microsoft.com/office/drawing/2014/main" id="{ADC74D67-8F7A-DD4B-95F3-263F9F53BF16}"/>
              </a:ext>
            </a:extLst>
          </p:cNvPr>
          <p:cNvSpPr>
            <a:spLocks noChangeArrowheads="1"/>
          </p:cNvSpPr>
          <p:nvPr>
            <p:custDataLst>
              <p:tags r:id="rId10"/>
            </p:custDataLst>
          </p:nvPr>
        </p:nvSpPr>
        <p:spPr bwMode="auto">
          <a:xfrm>
            <a:off x="5853114" y="1981200"/>
            <a:ext cx="639600"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index</a:t>
            </a:r>
          </a:p>
        </p:txBody>
      </p:sp>
      <p:sp>
        <p:nvSpPr>
          <p:cNvPr id="73740" name="Rectangle 13">
            <a:extLst>
              <a:ext uri="{FF2B5EF4-FFF2-40B4-BE49-F238E27FC236}">
                <a16:creationId xmlns:a16="http://schemas.microsoft.com/office/drawing/2014/main" id="{E9D5EE01-A258-344D-A6D7-2FA2E4D706D9}"/>
              </a:ext>
            </a:extLst>
          </p:cNvPr>
          <p:cNvSpPr>
            <a:spLocks noChangeArrowheads="1"/>
          </p:cNvSpPr>
          <p:nvPr>
            <p:custDataLst>
              <p:tags r:id="rId11"/>
            </p:custDataLst>
          </p:nvPr>
        </p:nvSpPr>
        <p:spPr bwMode="auto">
          <a:xfrm>
            <a:off x="4806951" y="2901951"/>
            <a:ext cx="4025900" cy="2120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73741" name="Line 14">
            <a:extLst>
              <a:ext uri="{FF2B5EF4-FFF2-40B4-BE49-F238E27FC236}">
                <a16:creationId xmlns:a16="http://schemas.microsoft.com/office/drawing/2014/main" id="{508AA542-4C80-BF4F-864B-E18306EC68C8}"/>
              </a:ext>
            </a:extLst>
          </p:cNvPr>
          <p:cNvSpPr>
            <a:spLocks noChangeShapeType="1"/>
          </p:cNvSpPr>
          <p:nvPr>
            <p:custDataLst>
              <p:tags r:id="rId12"/>
            </p:custDataLst>
          </p:nvPr>
        </p:nvSpPr>
        <p:spPr bwMode="auto">
          <a:xfrm>
            <a:off x="4800600" y="30480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42" name="Line 15">
            <a:extLst>
              <a:ext uri="{FF2B5EF4-FFF2-40B4-BE49-F238E27FC236}">
                <a16:creationId xmlns:a16="http://schemas.microsoft.com/office/drawing/2014/main" id="{00CCE7F9-A6F8-0247-8BDC-EA9DD394FE7E}"/>
              </a:ext>
            </a:extLst>
          </p:cNvPr>
          <p:cNvSpPr>
            <a:spLocks noChangeShapeType="1"/>
          </p:cNvSpPr>
          <p:nvPr>
            <p:custDataLst>
              <p:tags r:id="rId13"/>
            </p:custDataLst>
          </p:nvPr>
        </p:nvSpPr>
        <p:spPr bwMode="auto">
          <a:xfrm>
            <a:off x="4800600" y="32004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43" name="Line 16">
            <a:extLst>
              <a:ext uri="{FF2B5EF4-FFF2-40B4-BE49-F238E27FC236}">
                <a16:creationId xmlns:a16="http://schemas.microsoft.com/office/drawing/2014/main" id="{C9A2449C-FD9B-1E4E-ACE3-711F9E92F115}"/>
              </a:ext>
            </a:extLst>
          </p:cNvPr>
          <p:cNvSpPr>
            <a:spLocks noChangeShapeType="1"/>
          </p:cNvSpPr>
          <p:nvPr>
            <p:custDataLst>
              <p:tags r:id="rId14"/>
            </p:custDataLst>
          </p:nvPr>
        </p:nvSpPr>
        <p:spPr bwMode="auto">
          <a:xfrm>
            <a:off x="4800600" y="33528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44" name="Line 17">
            <a:extLst>
              <a:ext uri="{FF2B5EF4-FFF2-40B4-BE49-F238E27FC236}">
                <a16:creationId xmlns:a16="http://schemas.microsoft.com/office/drawing/2014/main" id="{885A4251-5751-2941-A28A-092D57A5AE61}"/>
              </a:ext>
            </a:extLst>
          </p:cNvPr>
          <p:cNvSpPr>
            <a:spLocks noChangeShapeType="1"/>
          </p:cNvSpPr>
          <p:nvPr>
            <p:custDataLst>
              <p:tags r:id="rId15"/>
            </p:custDataLst>
          </p:nvPr>
        </p:nvSpPr>
        <p:spPr bwMode="auto">
          <a:xfrm>
            <a:off x="4800600" y="35052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45" name="Line 18">
            <a:extLst>
              <a:ext uri="{FF2B5EF4-FFF2-40B4-BE49-F238E27FC236}">
                <a16:creationId xmlns:a16="http://schemas.microsoft.com/office/drawing/2014/main" id="{9E416A9B-0602-D046-9133-70F7DBA0D045}"/>
              </a:ext>
            </a:extLst>
          </p:cNvPr>
          <p:cNvSpPr>
            <a:spLocks noChangeShapeType="1"/>
          </p:cNvSpPr>
          <p:nvPr>
            <p:custDataLst>
              <p:tags r:id="rId16"/>
            </p:custDataLst>
          </p:nvPr>
        </p:nvSpPr>
        <p:spPr bwMode="auto">
          <a:xfrm>
            <a:off x="4800600" y="36576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46" name="Line 19">
            <a:extLst>
              <a:ext uri="{FF2B5EF4-FFF2-40B4-BE49-F238E27FC236}">
                <a16:creationId xmlns:a16="http://schemas.microsoft.com/office/drawing/2014/main" id="{41D22EC1-DA11-A14E-A15C-7D910528FAC0}"/>
              </a:ext>
            </a:extLst>
          </p:cNvPr>
          <p:cNvSpPr>
            <a:spLocks noChangeShapeType="1"/>
          </p:cNvSpPr>
          <p:nvPr>
            <p:custDataLst>
              <p:tags r:id="rId17"/>
            </p:custDataLst>
          </p:nvPr>
        </p:nvSpPr>
        <p:spPr bwMode="auto">
          <a:xfrm>
            <a:off x="4800600" y="38100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47" name="Line 20">
            <a:extLst>
              <a:ext uri="{FF2B5EF4-FFF2-40B4-BE49-F238E27FC236}">
                <a16:creationId xmlns:a16="http://schemas.microsoft.com/office/drawing/2014/main" id="{094097D7-F9C7-2D49-A615-6FFAF5D90C6E}"/>
              </a:ext>
            </a:extLst>
          </p:cNvPr>
          <p:cNvSpPr>
            <a:spLocks noChangeShapeType="1"/>
          </p:cNvSpPr>
          <p:nvPr>
            <p:custDataLst>
              <p:tags r:id="rId18"/>
            </p:custDataLst>
          </p:nvPr>
        </p:nvSpPr>
        <p:spPr bwMode="auto">
          <a:xfrm>
            <a:off x="4800600" y="39624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48" name="Line 21">
            <a:extLst>
              <a:ext uri="{FF2B5EF4-FFF2-40B4-BE49-F238E27FC236}">
                <a16:creationId xmlns:a16="http://schemas.microsoft.com/office/drawing/2014/main" id="{59A19E16-9E2B-3447-A036-61874B67AF6C}"/>
              </a:ext>
            </a:extLst>
          </p:cNvPr>
          <p:cNvSpPr>
            <a:spLocks noChangeShapeType="1"/>
          </p:cNvSpPr>
          <p:nvPr>
            <p:custDataLst>
              <p:tags r:id="rId19"/>
            </p:custDataLst>
          </p:nvPr>
        </p:nvSpPr>
        <p:spPr bwMode="auto">
          <a:xfrm>
            <a:off x="4800600" y="41148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49" name="Line 22">
            <a:extLst>
              <a:ext uri="{FF2B5EF4-FFF2-40B4-BE49-F238E27FC236}">
                <a16:creationId xmlns:a16="http://schemas.microsoft.com/office/drawing/2014/main" id="{C9041730-30BD-7E47-884C-60A707814FD8}"/>
              </a:ext>
            </a:extLst>
          </p:cNvPr>
          <p:cNvSpPr>
            <a:spLocks noChangeShapeType="1"/>
          </p:cNvSpPr>
          <p:nvPr>
            <p:custDataLst>
              <p:tags r:id="rId20"/>
            </p:custDataLst>
          </p:nvPr>
        </p:nvSpPr>
        <p:spPr bwMode="auto">
          <a:xfrm>
            <a:off x="4800600" y="42672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50" name="Line 23">
            <a:extLst>
              <a:ext uri="{FF2B5EF4-FFF2-40B4-BE49-F238E27FC236}">
                <a16:creationId xmlns:a16="http://schemas.microsoft.com/office/drawing/2014/main" id="{42231942-2950-5648-8B99-5D7F794D4CA1}"/>
              </a:ext>
            </a:extLst>
          </p:cNvPr>
          <p:cNvSpPr>
            <a:spLocks noChangeShapeType="1"/>
          </p:cNvSpPr>
          <p:nvPr>
            <p:custDataLst>
              <p:tags r:id="rId21"/>
            </p:custDataLst>
          </p:nvPr>
        </p:nvSpPr>
        <p:spPr bwMode="auto">
          <a:xfrm>
            <a:off x="4800600" y="44196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51" name="Line 24">
            <a:extLst>
              <a:ext uri="{FF2B5EF4-FFF2-40B4-BE49-F238E27FC236}">
                <a16:creationId xmlns:a16="http://schemas.microsoft.com/office/drawing/2014/main" id="{8942E5D4-8657-2E40-88F1-08E916C18637}"/>
              </a:ext>
            </a:extLst>
          </p:cNvPr>
          <p:cNvSpPr>
            <a:spLocks noChangeShapeType="1"/>
          </p:cNvSpPr>
          <p:nvPr>
            <p:custDataLst>
              <p:tags r:id="rId22"/>
            </p:custDataLst>
          </p:nvPr>
        </p:nvSpPr>
        <p:spPr bwMode="auto">
          <a:xfrm>
            <a:off x="4800600" y="45720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52" name="Line 25">
            <a:extLst>
              <a:ext uri="{FF2B5EF4-FFF2-40B4-BE49-F238E27FC236}">
                <a16:creationId xmlns:a16="http://schemas.microsoft.com/office/drawing/2014/main" id="{9C40C360-FB96-8145-9F94-24B8C84B5ECC}"/>
              </a:ext>
            </a:extLst>
          </p:cNvPr>
          <p:cNvSpPr>
            <a:spLocks noChangeShapeType="1"/>
          </p:cNvSpPr>
          <p:nvPr>
            <p:custDataLst>
              <p:tags r:id="rId23"/>
            </p:custDataLst>
          </p:nvPr>
        </p:nvSpPr>
        <p:spPr bwMode="auto">
          <a:xfrm>
            <a:off x="4800600" y="47244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53" name="Line 26">
            <a:extLst>
              <a:ext uri="{FF2B5EF4-FFF2-40B4-BE49-F238E27FC236}">
                <a16:creationId xmlns:a16="http://schemas.microsoft.com/office/drawing/2014/main" id="{B21FA4BC-B1B2-C24C-8CEF-99DCA059066C}"/>
              </a:ext>
            </a:extLst>
          </p:cNvPr>
          <p:cNvSpPr>
            <a:spLocks noChangeShapeType="1"/>
          </p:cNvSpPr>
          <p:nvPr>
            <p:custDataLst>
              <p:tags r:id="rId24"/>
            </p:custDataLst>
          </p:nvPr>
        </p:nvSpPr>
        <p:spPr bwMode="auto">
          <a:xfrm>
            <a:off x="4800600" y="4876800"/>
            <a:ext cx="403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54" name="Line 27">
            <a:extLst>
              <a:ext uri="{FF2B5EF4-FFF2-40B4-BE49-F238E27FC236}">
                <a16:creationId xmlns:a16="http://schemas.microsoft.com/office/drawing/2014/main" id="{B5F9F12E-298C-7C46-BC57-C506B97E490E}"/>
              </a:ext>
            </a:extLst>
          </p:cNvPr>
          <p:cNvSpPr>
            <a:spLocks noChangeShapeType="1"/>
          </p:cNvSpPr>
          <p:nvPr>
            <p:custDataLst>
              <p:tags r:id="rId25"/>
            </p:custDataLst>
          </p:nvPr>
        </p:nvSpPr>
        <p:spPr bwMode="auto">
          <a:xfrm>
            <a:off x="4953000" y="2895600"/>
            <a:ext cx="0" cy="2133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55" name="Rectangle 28">
            <a:extLst>
              <a:ext uri="{FF2B5EF4-FFF2-40B4-BE49-F238E27FC236}">
                <a16:creationId xmlns:a16="http://schemas.microsoft.com/office/drawing/2014/main" id="{DD98D489-B8B6-454F-BEDB-06EF65671BA6}"/>
              </a:ext>
            </a:extLst>
          </p:cNvPr>
          <p:cNvSpPr>
            <a:spLocks noChangeArrowheads="1"/>
          </p:cNvSpPr>
          <p:nvPr>
            <p:custDataLst>
              <p:tags r:id="rId26"/>
            </p:custDataLst>
          </p:nvPr>
        </p:nvSpPr>
        <p:spPr bwMode="auto">
          <a:xfrm>
            <a:off x="4633913" y="2638426"/>
            <a:ext cx="49212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200">
                <a:solidFill>
                  <a:srgbClr val="1F497D"/>
                </a:solidFill>
              </a:rPr>
              <a:t>valid</a:t>
            </a:r>
          </a:p>
        </p:txBody>
      </p:sp>
      <p:sp>
        <p:nvSpPr>
          <p:cNvPr id="73756" name="Rectangle 29">
            <a:extLst>
              <a:ext uri="{FF2B5EF4-FFF2-40B4-BE49-F238E27FC236}">
                <a16:creationId xmlns:a16="http://schemas.microsoft.com/office/drawing/2014/main" id="{32DBDB90-0F7F-FF45-AF10-03FF796FC499}"/>
              </a:ext>
            </a:extLst>
          </p:cNvPr>
          <p:cNvSpPr>
            <a:spLocks noChangeArrowheads="1"/>
          </p:cNvSpPr>
          <p:nvPr>
            <p:custDataLst>
              <p:tags r:id="rId27"/>
            </p:custDataLst>
          </p:nvPr>
        </p:nvSpPr>
        <p:spPr bwMode="auto">
          <a:xfrm>
            <a:off x="5091114" y="2590800"/>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73757" name="Rectangle 30">
            <a:extLst>
              <a:ext uri="{FF2B5EF4-FFF2-40B4-BE49-F238E27FC236}">
                <a16:creationId xmlns:a16="http://schemas.microsoft.com/office/drawing/2014/main" id="{2A337718-3D16-2644-85E4-3901D3D64670}"/>
              </a:ext>
            </a:extLst>
          </p:cNvPr>
          <p:cNvSpPr>
            <a:spLocks noChangeArrowheads="1"/>
          </p:cNvSpPr>
          <p:nvPr>
            <p:custDataLst>
              <p:tags r:id="rId28"/>
            </p:custDataLst>
          </p:nvPr>
        </p:nvSpPr>
        <p:spPr bwMode="auto">
          <a:xfrm>
            <a:off x="6005514" y="2590800"/>
            <a:ext cx="52578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data</a:t>
            </a:r>
          </a:p>
        </p:txBody>
      </p:sp>
      <p:sp>
        <p:nvSpPr>
          <p:cNvPr id="73758" name="Line 31">
            <a:extLst>
              <a:ext uri="{FF2B5EF4-FFF2-40B4-BE49-F238E27FC236}">
                <a16:creationId xmlns:a16="http://schemas.microsoft.com/office/drawing/2014/main" id="{246A5C95-DF85-2346-836D-CABE793AE055}"/>
              </a:ext>
            </a:extLst>
          </p:cNvPr>
          <p:cNvSpPr>
            <a:spLocks noChangeShapeType="1"/>
          </p:cNvSpPr>
          <p:nvPr>
            <p:custDataLst>
              <p:tags r:id="rId29"/>
            </p:custDataLst>
          </p:nvPr>
        </p:nvSpPr>
        <p:spPr bwMode="auto">
          <a:xfrm>
            <a:off x="9296400" y="2895600"/>
            <a:ext cx="0" cy="2133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59" name="Line 32">
            <a:extLst>
              <a:ext uri="{FF2B5EF4-FFF2-40B4-BE49-F238E27FC236}">
                <a16:creationId xmlns:a16="http://schemas.microsoft.com/office/drawing/2014/main" id="{7C7B95C4-D1CE-6E44-9CC0-2373F88A7557}"/>
              </a:ext>
            </a:extLst>
          </p:cNvPr>
          <p:cNvSpPr>
            <a:spLocks noChangeShapeType="1"/>
          </p:cNvSpPr>
          <p:nvPr>
            <p:custDataLst>
              <p:tags r:id="rId30"/>
            </p:custDataLst>
          </p:nvPr>
        </p:nvSpPr>
        <p:spPr bwMode="auto">
          <a:xfrm>
            <a:off x="9220200" y="2895600"/>
            <a:ext cx="152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60" name="Line 33">
            <a:extLst>
              <a:ext uri="{FF2B5EF4-FFF2-40B4-BE49-F238E27FC236}">
                <a16:creationId xmlns:a16="http://schemas.microsoft.com/office/drawing/2014/main" id="{3AB80AAB-B713-1F47-8C6B-D6E9EDAB3DB1}"/>
              </a:ext>
            </a:extLst>
          </p:cNvPr>
          <p:cNvSpPr>
            <a:spLocks noChangeShapeType="1"/>
          </p:cNvSpPr>
          <p:nvPr>
            <p:custDataLst>
              <p:tags r:id="rId31"/>
            </p:custDataLst>
          </p:nvPr>
        </p:nvSpPr>
        <p:spPr bwMode="auto">
          <a:xfrm>
            <a:off x="9220200" y="5029200"/>
            <a:ext cx="152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61" name="Rectangle 34">
            <a:extLst>
              <a:ext uri="{FF2B5EF4-FFF2-40B4-BE49-F238E27FC236}">
                <a16:creationId xmlns:a16="http://schemas.microsoft.com/office/drawing/2014/main" id="{D745A04B-85AC-EE4F-9C5A-8A9C2F0AECA4}"/>
              </a:ext>
            </a:extLst>
          </p:cNvPr>
          <p:cNvSpPr>
            <a:spLocks noChangeArrowheads="1"/>
          </p:cNvSpPr>
          <p:nvPr>
            <p:custDataLst>
              <p:tags r:id="rId32"/>
            </p:custDataLst>
          </p:nvPr>
        </p:nvSpPr>
        <p:spPr bwMode="auto">
          <a:xfrm rot="5400000">
            <a:off x="8589549" y="3653832"/>
            <a:ext cx="205505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32 KB / 16 bytes / 2 = </a:t>
            </a:r>
          </a:p>
          <a:p>
            <a:pPr algn="ctr" defTabSz="609585">
              <a:spcBef>
                <a:spcPct val="0"/>
              </a:spcBef>
              <a:buClrTx/>
              <a:buSzTx/>
              <a:buNone/>
            </a:pPr>
            <a:r>
              <a:rPr lang="en-US" altLang="en-US" sz="1600">
                <a:solidFill>
                  <a:srgbClr val="1F497D"/>
                </a:solidFill>
              </a:rPr>
              <a:t>1 K cache sets</a:t>
            </a:r>
          </a:p>
        </p:txBody>
      </p:sp>
      <p:sp>
        <p:nvSpPr>
          <p:cNvPr id="73762" name="Line 35">
            <a:extLst>
              <a:ext uri="{FF2B5EF4-FFF2-40B4-BE49-F238E27FC236}">
                <a16:creationId xmlns:a16="http://schemas.microsoft.com/office/drawing/2014/main" id="{05880268-D077-A745-836D-5517AB118497}"/>
              </a:ext>
            </a:extLst>
          </p:cNvPr>
          <p:cNvSpPr>
            <a:spLocks noChangeShapeType="1"/>
          </p:cNvSpPr>
          <p:nvPr>
            <p:custDataLst>
              <p:tags r:id="rId33"/>
            </p:custDataLst>
          </p:nvPr>
        </p:nvSpPr>
        <p:spPr bwMode="auto">
          <a:xfrm>
            <a:off x="5562600" y="2895600"/>
            <a:ext cx="0" cy="2133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63" name="Line 36">
            <a:extLst>
              <a:ext uri="{FF2B5EF4-FFF2-40B4-BE49-F238E27FC236}">
                <a16:creationId xmlns:a16="http://schemas.microsoft.com/office/drawing/2014/main" id="{A238BEAA-4734-FD49-A0F9-3DB45525C49A}"/>
              </a:ext>
            </a:extLst>
          </p:cNvPr>
          <p:cNvSpPr>
            <a:spLocks noChangeShapeType="1"/>
          </p:cNvSpPr>
          <p:nvPr>
            <p:custDataLst>
              <p:tags r:id="rId34"/>
            </p:custDataLst>
          </p:nvPr>
        </p:nvSpPr>
        <p:spPr bwMode="auto">
          <a:xfrm>
            <a:off x="6096000" y="228600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64" name="Line 37">
            <a:extLst>
              <a:ext uri="{FF2B5EF4-FFF2-40B4-BE49-F238E27FC236}">
                <a16:creationId xmlns:a16="http://schemas.microsoft.com/office/drawing/2014/main" id="{166C20B0-6DF6-5E40-BEAE-CD1BC2F72B67}"/>
              </a:ext>
            </a:extLst>
          </p:cNvPr>
          <p:cNvSpPr>
            <a:spLocks noChangeShapeType="1"/>
          </p:cNvSpPr>
          <p:nvPr>
            <p:custDataLst>
              <p:tags r:id="rId35"/>
            </p:custDataLst>
          </p:nvPr>
        </p:nvSpPr>
        <p:spPr bwMode="auto">
          <a:xfrm flipH="1">
            <a:off x="4343400" y="2514600"/>
            <a:ext cx="1752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65" name="Line 38">
            <a:extLst>
              <a:ext uri="{FF2B5EF4-FFF2-40B4-BE49-F238E27FC236}">
                <a16:creationId xmlns:a16="http://schemas.microsoft.com/office/drawing/2014/main" id="{0109B73E-A027-7D4C-8CD9-7857FC0D7D6A}"/>
              </a:ext>
            </a:extLst>
          </p:cNvPr>
          <p:cNvSpPr>
            <a:spLocks noChangeShapeType="1"/>
          </p:cNvSpPr>
          <p:nvPr>
            <p:custDataLst>
              <p:tags r:id="rId36"/>
            </p:custDataLst>
          </p:nvPr>
        </p:nvSpPr>
        <p:spPr bwMode="auto">
          <a:xfrm>
            <a:off x="4343400" y="2514600"/>
            <a:ext cx="0" cy="1524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66" name="Line 39">
            <a:extLst>
              <a:ext uri="{FF2B5EF4-FFF2-40B4-BE49-F238E27FC236}">
                <a16:creationId xmlns:a16="http://schemas.microsoft.com/office/drawing/2014/main" id="{2A2E4605-FA8B-B241-B969-CC7EE369560B}"/>
              </a:ext>
            </a:extLst>
          </p:cNvPr>
          <p:cNvSpPr>
            <a:spLocks noChangeShapeType="1"/>
          </p:cNvSpPr>
          <p:nvPr>
            <p:custDataLst>
              <p:tags r:id="rId37"/>
            </p:custDataLst>
          </p:nvPr>
        </p:nvSpPr>
        <p:spPr bwMode="auto">
          <a:xfrm>
            <a:off x="4343400" y="4038600"/>
            <a:ext cx="4572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67" name="Line 40">
            <a:extLst>
              <a:ext uri="{FF2B5EF4-FFF2-40B4-BE49-F238E27FC236}">
                <a16:creationId xmlns:a16="http://schemas.microsoft.com/office/drawing/2014/main" id="{3962A45C-6894-B245-B099-4C768775C46B}"/>
              </a:ext>
            </a:extLst>
          </p:cNvPr>
          <p:cNvSpPr>
            <a:spLocks noChangeShapeType="1"/>
          </p:cNvSpPr>
          <p:nvPr>
            <p:custDataLst>
              <p:tags r:id="rId38"/>
            </p:custDataLst>
          </p:nvPr>
        </p:nvSpPr>
        <p:spPr bwMode="auto">
          <a:xfrm>
            <a:off x="6019800" y="2362200"/>
            <a:ext cx="152400" cy="76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68" name="Rectangle 41">
            <a:extLst>
              <a:ext uri="{FF2B5EF4-FFF2-40B4-BE49-F238E27FC236}">
                <a16:creationId xmlns:a16="http://schemas.microsoft.com/office/drawing/2014/main" id="{D0BEA227-724C-0D43-AC1A-7E9E59000175}"/>
              </a:ext>
            </a:extLst>
          </p:cNvPr>
          <p:cNvSpPr>
            <a:spLocks noChangeArrowheads="1"/>
          </p:cNvSpPr>
          <p:nvPr>
            <p:custDataLst>
              <p:tags r:id="rId39"/>
            </p:custDataLst>
          </p:nvPr>
        </p:nvSpPr>
        <p:spPr bwMode="auto">
          <a:xfrm>
            <a:off x="6081714" y="2309814"/>
            <a:ext cx="362280" cy="30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400">
                <a:solidFill>
                  <a:srgbClr val="1F497D"/>
                </a:solidFill>
              </a:rPr>
              <a:t>10</a:t>
            </a:r>
          </a:p>
        </p:txBody>
      </p:sp>
      <p:sp>
        <p:nvSpPr>
          <p:cNvPr id="73769" name="Line 42">
            <a:extLst>
              <a:ext uri="{FF2B5EF4-FFF2-40B4-BE49-F238E27FC236}">
                <a16:creationId xmlns:a16="http://schemas.microsoft.com/office/drawing/2014/main" id="{CA54606C-744D-CF4E-825A-76EFF4FD9BC0}"/>
              </a:ext>
            </a:extLst>
          </p:cNvPr>
          <p:cNvSpPr>
            <a:spLocks noChangeShapeType="1"/>
          </p:cNvSpPr>
          <p:nvPr>
            <p:custDataLst>
              <p:tags r:id="rId40"/>
            </p:custDataLst>
          </p:nvPr>
        </p:nvSpPr>
        <p:spPr bwMode="auto">
          <a:xfrm>
            <a:off x="3733800" y="2286000"/>
            <a:ext cx="0" cy="320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70" name="Oval 43">
            <a:extLst>
              <a:ext uri="{FF2B5EF4-FFF2-40B4-BE49-F238E27FC236}">
                <a16:creationId xmlns:a16="http://schemas.microsoft.com/office/drawing/2014/main" id="{9EA0E117-38E4-6649-AA95-7E0FC0E52811}"/>
              </a:ext>
            </a:extLst>
          </p:cNvPr>
          <p:cNvSpPr>
            <a:spLocks noChangeArrowheads="1"/>
          </p:cNvSpPr>
          <p:nvPr>
            <p:custDataLst>
              <p:tags r:id="rId41"/>
            </p:custDataLst>
          </p:nvPr>
        </p:nvSpPr>
        <p:spPr bwMode="auto">
          <a:xfrm>
            <a:off x="5111751" y="5340351"/>
            <a:ext cx="292100" cy="2921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a:t>
            </a:r>
          </a:p>
        </p:txBody>
      </p:sp>
      <p:sp>
        <p:nvSpPr>
          <p:cNvPr id="73771" name="Line 44">
            <a:extLst>
              <a:ext uri="{FF2B5EF4-FFF2-40B4-BE49-F238E27FC236}">
                <a16:creationId xmlns:a16="http://schemas.microsoft.com/office/drawing/2014/main" id="{99BB478D-F00D-9248-BF89-F774659F249D}"/>
              </a:ext>
            </a:extLst>
          </p:cNvPr>
          <p:cNvSpPr>
            <a:spLocks noChangeShapeType="1"/>
          </p:cNvSpPr>
          <p:nvPr>
            <p:custDataLst>
              <p:tags r:id="rId42"/>
            </p:custDataLst>
          </p:nvPr>
        </p:nvSpPr>
        <p:spPr bwMode="auto">
          <a:xfrm>
            <a:off x="3733800" y="5486400"/>
            <a:ext cx="13716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72" name="Line 45">
            <a:extLst>
              <a:ext uri="{FF2B5EF4-FFF2-40B4-BE49-F238E27FC236}">
                <a16:creationId xmlns:a16="http://schemas.microsoft.com/office/drawing/2014/main" id="{5746D7B9-A6DD-7D49-B379-4EFDC80BD002}"/>
              </a:ext>
            </a:extLst>
          </p:cNvPr>
          <p:cNvSpPr>
            <a:spLocks noChangeShapeType="1"/>
          </p:cNvSpPr>
          <p:nvPr>
            <p:custDataLst>
              <p:tags r:id="rId43"/>
            </p:custDataLst>
          </p:nvPr>
        </p:nvSpPr>
        <p:spPr bwMode="auto">
          <a:xfrm>
            <a:off x="5257800" y="4038600"/>
            <a:ext cx="0" cy="12954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73" name="Line 46">
            <a:extLst>
              <a:ext uri="{FF2B5EF4-FFF2-40B4-BE49-F238E27FC236}">
                <a16:creationId xmlns:a16="http://schemas.microsoft.com/office/drawing/2014/main" id="{5D16A355-E37C-174C-ABC6-C45BBC8F29D7}"/>
              </a:ext>
            </a:extLst>
          </p:cNvPr>
          <p:cNvSpPr>
            <a:spLocks noChangeShapeType="1"/>
          </p:cNvSpPr>
          <p:nvPr>
            <p:custDataLst>
              <p:tags r:id="rId44"/>
            </p:custDataLst>
          </p:nvPr>
        </p:nvSpPr>
        <p:spPr bwMode="auto">
          <a:xfrm>
            <a:off x="7467600" y="2286000"/>
            <a:ext cx="0" cy="152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74" name="Line 47">
            <a:extLst>
              <a:ext uri="{FF2B5EF4-FFF2-40B4-BE49-F238E27FC236}">
                <a16:creationId xmlns:a16="http://schemas.microsoft.com/office/drawing/2014/main" id="{7E333606-FB8D-844A-A8CC-99C392DC2042}"/>
              </a:ext>
            </a:extLst>
          </p:cNvPr>
          <p:cNvSpPr>
            <a:spLocks noChangeShapeType="1"/>
          </p:cNvSpPr>
          <p:nvPr>
            <p:custDataLst>
              <p:tags r:id="rId45"/>
            </p:custDataLst>
          </p:nvPr>
        </p:nvSpPr>
        <p:spPr bwMode="auto">
          <a:xfrm>
            <a:off x="7467600" y="2438400"/>
            <a:ext cx="1524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75" name="Line 48">
            <a:extLst>
              <a:ext uri="{FF2B5EF4-FFF2-40B4-BE49-F238E27FC236}">
                <a16:creationId xmlns:a16="http://schemas.microsoft.com/office/drawing/2014/main" id="{436D09BC-4963-6648-89A1-256419406DCB}"/>
              </a:ext>
            </a:extLst>
          </p:cNvPr>
          <p:cNvSpPr>
            <a:spLocks noChangeShapeType="1"/>
          </p:cNvSpPr>
          <p:nvPr>
            <p:custDataLst>
              <p:tags r:id="rId46"/>
            </p:custDataLst>
          </p:nvPr>
        </p:nvSpPr>
        <p:spPr bwMode="auto">
          <a:xfrm>
            <a:off x="3657600" y="2438400"/>
            <a:ext cx="152400" cy="76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76" name="Rectangle 49">
            <a:extLst>
              <a:ext uri="{FF2B5EF4-FFF2-40B4-BE49-F238E27FC236}">
                <a16:creationId xmlns:a16="http://schemas.microsoft.com/office/drawing/2014/main" id="{06689451-46F5-CB4D-AEA5-79D96AF908F7}"/>
              </a:ext>
            </a:extLst>
          </p:cNvPr>
          <p:cNvSpPr>
            <a:spLocks noChangeArrowheads="1"/>
          </p:cNvSpPr>
          <p:nvPr>
            <p:custDataLst>
              <p:tags r:id="rId47"/>
            </p:custDataLst>
          </p:nvPr>
        </p:nvSpPr>
        <p:spPr bwMode="auto">
          <a:xfrm>
            <a:off x="3719514" y="2386014"/>
            <a:ext cx="362280" cy="30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400">
                <a:solidFill>
                  <a:srgbClr val="1F497D"/>
                </a:solidFill>
              </a:rPr>
              <a:t>18</a:t>
            </a:r>
          </a:p>
        </p:txBody>
      </p:sp>
      <p:sp>
        <p:nvSpPr>
          <p:cNvPr id="73777" name="Line 50">
            <a:extLst>
              <a:ext uri="{FF2B5EF4-FFF2-40B4-BE49-F238E27FC236}">
                <a16:creationId xmlns:a16="http://schemas.microsoft.com/office/drawing/2014/main" id="{D757FF54-E7CA-DC47-8CB4-192933F5D9A3}"/>
              </a:ext>
            </a:extLst>
          </p:cNvPr>
          <p:cNvSpPr>
            <a:spLocks noChangeShapeType="1"/>
          </p:cNvSpPr>
          <p:nvPr>
            <p:custDataLst>
              <p:tags r:id="rId48"/>
            </p:custDataLst>
          </p:nvPr>
        </p:nvSpPr>
        <p:spPr bwMode="auto">
          <a:xfrm flipV="1">
            <a:off x="8991600" y="2438400"/>
            <a:ext cx="0" cy="2667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78" name="Line 51">
            <a:extLst>
              <a:ext uri="{FF2B5EF4-FFF2-40B4-BE49-F238E27FC236}">
                <a16:creationId xmlns:a16="http://schemas.microsoft.com/office/drawing/2014/main" id="{8CB0269C-0B3C-E84D-8446-03E13C64D802}"/>
              </a:ext>
            </a:extLst>
          </p:cNvPr>
          <p:cNvSpPr>
            <a:spLocks noChangeShapeType="1"/>
          </p:cNvSpPr>
          <p:nvPr>
            <p:custDataLst>
              <p:tags r:id="rId49"/>
            </p:custDataLst>
          </p:nvPr>
        </p:nvSpPr>
        <p:spPr bwMode="auto">
          <a:xfrm>
            <a:off x="5257800" y="5638800"/>
            <a:ext cx="0" cy="38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nvGrpSpPr>
          <p:cNvPr id="73779" name="Group 55">
            <a:extLst>
              <a:ext uri="{FF2B5EF4-FFF2-40B4-BE49-F238E27FC236}">
                <a16:creationId xmlns:a16="http://schemas.microsoft.com/office/drawing/2014/main" id="{F8C95AF6-CDA5-AC49-973E-CFD0BCD0175F}"/>
              </a:ext>
            </a:extLst>
          </p:cNvPr>
          <p:cNvGrpSpPr>
            <a:grpSpLocks/>
          </p:cNvGrpSpPr>
          <p:nvPr>
            <p:custDataLst>
              <p:tags r:id="rId50"/>
            </p:custDataLst>
          </p:nvPr>
        </p:nvGrpSpPr>
        <p:grpSpPr bwMode="auto">
          <a:xfrm>
            <a:off x="4273549" y="5715000"/>
            <a:ext cx="831851" cy="381000"/>
            <a:chOff x="1732" y="3600"/>
            <a:chExt cx="524" cy="240"/>
          </a:xfrm>
        </p:grpSpPr>
        <p:sp>
          <p:nvSpPr>
            <p:cNvPr id="73816" name="AutoShape 52">
              <a:extLst>
                <a:ext uri="{FF2B5EF4-FFF2-40B4-BE49-F238E27FC236}">
                  <a16:creationId xmlns:a16="http://schemas.microsoft.com/office/drawing/2014/main" id="{FE2FDCAB-FB74-CD46-A62E-4064ADD87A3E}"/>
                </a:ext>
              </a:extLst>
            </p:cNvPr>
            <p:cNvSpPr>
              <a:spLocks noChangeArrowheads="1"/>
            </p:cNvSpPr>
            <p:nvPr>
              <p:custDataLst>
                <p:tags r:id="rId87"/>
              </p:custDataLst>
            </p:nvPr>
          </p:nvSpPr>
          <p:spPr bwMode="auto">
            <a:xfrm>
              <a:off x="1732" y="3604"/>
              <a:ext cx="376" cy="232"/>
            </a:xfrm>
            <a:prstGeom prst="roundRect">
              <a:avLst>
                <a:gd name="adj" fmla="val 49995"/>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73817" name="Rectangle 53">
              <a:extLst>
                <a:ext uri="{FF2B5EF4-FFF2-40B4-BE49-F238E27FC236}">
                  <a16:creationId xmlns:a16="http://schemas.microsoft.com/office/drawing/2014/main" id="{B47BE7F1-CA56-B245-8632-A98CA190F970}"/>
                </a:ext>
              </a:extLst>
            </p:cNvPr>
            <p:cNvSpPr>
              <a:spLocks noChangeArrowheads="1"/>
            </p:cNvSpPr>
            <p:nvPr>
              <p:custDataLst>
                <p:tags r:id="rId88"/>
              </p:custDataLst>
            </p:nvPr>
          </p:nvSpPr>
          <p:spPr bwMode="auto">
            <a:xfrm>
              <a:off x="1968" y="3600"/>
              <a:ext cx="288" cy="24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73818" name="Line 54">
              <a:extLst>
                <a:ext uri="{FF2B5EF4-FFF2-40B4-BE49-F238E27FC236}">
                  <a16:creationId xmlns:a16="http://schemas.microsoft.com/office/drawing/2014/main" id="{C3605A37-EFAB-AE4B-9267-4C6CC04EBC5E}"/>
                </a:ext>
              </a:extLst>
            </p:cNvPr>
            <p:cNvSpPr>
              <a:spLocks noChangeShapeType="1"/>
            </p:cNvSpPr>
            <p:nvPr>
              <p:custDataLst>
                <p:tags r:id="rId89"/>
              </p:custDataLst>
            </p:nvPr>
          </p:nvSpPr>
          <p:spPr bwMode="auto">
            <a:xfrm flipV="1">
              <a:off x="1968" y="3600"/>
              <a:ext cx="0" cy="24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73780" name="Line 56">
            <a:extLst>
              <a:ext uri="{FF2B5EF4-FFF2-40B4-BE49-F238E27FC236}">
                <a16:creationId xmlns:a16="http://schemas.microsoft.com/office/drawing/2014/main" id="{304349D9-8FF6-C14C-8B9B-1303F144675C}"/>
              </a:ext>
            </a:extLst>
          </p:cNvPr>
          <p:cNvSpPr>
            <a:spLocks noChangeShapeType="1"/>
          </p:cNvSpPr>
          <p:nvPr>
            <p:custDataLst>
              <p:tags r:id="rId51"/>
            </p:custDataLst>
          </p:nvPr>
        </p:nvSpPr>
        <p:spPr bwMode="auto">
          <a:xfrm flipH="1">
            <a:off x="4648200" y="6019800"/>
            <a:ext cx="609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81" name="Line 57">
            <a:extLst>
              <a:ext uri="{FF2B5EF4-FFF2-40B4-BE49-F238E27FC236}">
                <a16:creationId xmlns:a16="http://schemas.microsoft.com/office/drawing/2014/main" id="{D563A809-24E8-6443-8188-ABADC378DD4B}"/>
              </a:ext>
            </a:extLst>
          </p:cNvPr>
          <p:cNvSpPr>
            <a:spLocks noChangeShapeType="1"/>
          </p:cNvSpPr>
          <p:nvPr>
            <p:custDataLst>
              <p:tags r:id="rId52"/>
            </p:custDataLst>
          </p:nvPr>
        </p:nvSpPr>
        <p:spPr bwMode="auto">
          <a:xfrm>
            <a:off x="4876800" y="4038600"/>
            <a:ext cx="0" cy="1752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82" name="Line 58">
            <a:extLst>
              <a:ext uri="{FF2B5EF4-FFF2-40B4-BE49-F238E27FC236}">
                <a16:creationId xmlns:a16="http://schemas.microsoft.com/office/drawing/2014/main" id="{674E837A-39AC-544E-A0A7-7F0E640B2A7E}"/>
              </a:ext>
            </a:extLst>
          </p:cNvPr>
          <p:cNvSpPr>
            <a:spLocks noChangeShapeType="1"/>
          </p:cNvSpPr>
          <p:nvPr>
            <p:custDataLst>
              <p:tags r:id="rId53"/>
            </p:custDataLst>
          </p:nvPr>
        </p:nvSpPr>
        <p:spPr bwMode="auto">
          <a:xfrm flipH="1">
            <a:off x="4648200" y="5791200"/>
            <a:ext cx="228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83" name="Rectangle 59">
            <a:extLst>
              <a:ext uri="{FF2B5EF4-FFF2-40B4-BE49-F238E27FC236}">
                <a16:creationId xmlns:a16="http://schemas.microsoft.com/office/drawing/2014/main" id="{2A137B99-C3DA-F441-BEEF-6F6FA9AB86F7}"/>
              </a:ext>
            </a:extLst>
          </p:cNvPr>
          <p:cNvSpPr>
            <a:spLocks noChangeArrowheads="1"/>
          </p:cNvSpPr>
          <p:nvPr>
            <p:custDataLst>
              <p:tags r:id="rId54"/>
            </p:custDataLst>
          </p:nvPr>
        </p:nvSpPr>
        <p:spPr bwMode="auto">
          <a:xfrm>
            <a:off x="2576514" y="5638800"/>
            <a:ext cx="836769"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hit/miss</a:t>
            </a:r>
          </a:p>
        </p:txBody>
      </p:sp>
      <p:sp>
        <p:nvSpPr>
          <p:cNvPr id="73784" name="Rectangle 60">
            <a:extLst>
              <a:ext uri="{FF2B5EF4-FFF2-40B4-BE49-F238E27FC236}">
                <a16:creationId xmlns:a16="http://schemas.microsoft.com/office/drawing/2014/main" id="{A9D89839-DBF4-D344-B6B3-A30C6E953CF5}"/>
              </a:ext>
            </a:extLst>
          </p:cNvPr>
          <p:cNvSpPr>
            <a:spLocks noChangeArrowheads="1"/>
          </p:cNvSpPr>
          <p:nvPr>
            <p:custDataLst>
              <p:tags r:id="rId55"/>
            </p:custDataLst>
          </p:nvPr>
        </p:nvSpPr>
        <p:spPr bwMode="auto">
          <a:xfrm>
            <a:off x="4426650" y="2900365"/>
            <a:ext cx="413639" cy="21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r" defTabSz="609585">
              <a:spcBef>
                <a:spcPct val="0"/>
              </a:spcBef>
              <a:buClrTx/>
              <a:buSzTx/>
              <a:buNone/>
            </a:pPr>
            <a:r>
              <a:rPr lang="en-US" altLang="en-US" sz="900">
                <a:solidFill>
                  <a:srgbClr val="1F497D"/>
                </a:solidFill>
              </a:rPr>
              <a:t>0</a:t>
            </a:r>
          </a:p>
          <a:p>
            <a:pPr algn="r" defTabSz="609585">
              <a:spcBef>
                <a:spcPct val="0"/>
              </a:spcBef>
              <a:buClrTx/>
              <a:buSzTx/>
              <a:buNone/>
            </a:pPr>
            <a:r>
              <a:rPr lang="en-US" altLang="en-US" sz="900">
                <a:solidFill>
                  <a:srgbClr val="1F497D"/>
                </a:solidFill>
              </a:rPr>
              <a:t>1</a:t>
            </a:r>
          </a:p>
          <a:p>
            <a:pPr algn="r" defTabSz="609585">
              <a:spcBef>
                <a:spcPct val="0"/>
              </a:spcBef>
              <a:buClrTx/>
              <a:buSzTx/>
              <a:buNone/>
            </a:pPr>
            <a:r>
              <a:rPr lang="en-US" altLang="en-US" sz="900">
                <a:solidFill>
                  <a:srgbClr val="1F497D"/>
                </a:solidFill>
              </a:rPr>
              <a:t>2</a:t>
            </a:r>
          </a:p>
          <a:p>
            <a:pPr algn="r" defTabSz="609585">
              <a:spcBef>
                <a:spcPct val="0"/>
              </a:spcBef>
              <a:buClrTx/>
              <a:buSzTx/>
              <a:buNone/>
            </a:pPr>
            <a:r>
              <a:rPr lang="en-US" altLang="en-US" sz="900">
                <a:solidFill>
                  <a:srgbClr val="1F497D"/>
                </a:solidFill>
              </a:rPr>
              <a:t>...</a:t>
            </a:r>
          </a:p>
          <a:p>
            <a:pPr algn="r" defTabSz="609585">
              <a:spcBef>
                <a:spcPct val="0"/>
              </a:spcBef>
              <a:buClrTx/>
              <a:buSzTx/>
              <a:buNone/>
            </a:pPr>
            <a:r>
              <a:rPr lang="en-US" altLang="en-US" sz="900">
                <a:solidFill>
                  <a:srgbClr val="1F497D"/>
                </a:solidFill>
              </a:rPr>
              <a:t>...</a:t>
            </a:r>
          </a:p>
          <a:p>
            <a:pPr algn="r" defTabSz="609585">
              <a:spcBef>
                <a:spcPct val="0"/>
              </a:spcBef>
              <a:buClrTx/>
              <a:buSzTx/>
              <a:buNone/>
            </a:pPr>
            <a:r>
              <a:rPr lang="en-US" altLang="en-US" sz="900">
                <a:solidFill>
                  <a:srgbClr val="1F497D"/>
                </a:solidFill>
              </a:rPr>
              <a:t>...</a:t>
            </a:r>
          </a:p>
          <a:p>
            <a:pPr algn="r" defTabSz="609585">
              <a:spcBef>
                <a:spcPct val="0"/>
              </a:spcBef>
              <a:buClrTx/>
              <a:buSzTx/>
              <a:buNone/>
            </a:pPr>
            <a:endParaRPr lang="en-US" altLang="en-US" sz="900">
              <a:solidFill>
                <a:srgbClr val="1F497D"/>
              </a:solidFill>
            </a:endParaRPr>
          </a:p>
          <a:p>
            <a:pPr algn="r" defTabSz="609585">
              <a:spcBef>
                <a:spcPct val="0"/>
              </a:spcBef>
              <a:buClrTx/>
              <a:buSzTx/>
              <a:buNone/>
            </a:pPr>
            <a:endParaRPr lang="en-US" altLang="en-US" sz="900">
              <a:solidFill>
                <a:srgbClr val="1F497D"/>
              </a:solidFill>
            </a:endParaRPr>
          </a:p>
          <a:p>
            <a:pPr algn="r" defTabSz="609585">
              <a:spcBef>
                <a:spcPct val="0"/>
              </a:spcBef>
              <a:buClrTx/>
              <a:buSzTx/>
              <a:buNone/>
            </a:pPr>
            <a:endParaRPr lang="en-US" altLang="en-US" sz="900">
              <a:solidFill>
                <a:srgbClr val="1F497D"/>
              </a:solidFill>
            </a:endParaRPr>
          </a:p>
          <a:p>
            <a:pPr algn="r" defTabSz="609585">
              <a:spcBef>
                <a:spcPct val="0"/>
              </a:spcBef>
              <a:buClrTx/>
              <a:buSzTx/>
              <a:buNone/>
            </a:pPr>
            <a:endParaRPr lang="en-US" altLang="en-US" sz="900">
              <a:solidFill>
                <a:srgbClr val="1F497D"/>
              </a:solidFill>
            </a:endParaRPr>
          </a:p>
          <a:p>
            <a:pPr algn="r" defTabSz="609585">
              <a:spcBef>
                <a:spcPct val="0"/>
              </a:spcBef>
              <a:buClrTx/>
              <a:buSzTx/>
              <a:buNone/>
            </a:pPr>
            <a:endParaRPr lang="en-US" altLang="en-US" sz="900">
              <a:solidFill>
                <a:srgbClr val="1F497D"/>
              </a:solidFill>
            </a:endParaRPr>
          </a:p>
          <a:p>
            <a:pPr algn="r" defTabSz="609585">
              <a:spcBef>
                <a:spcPct val="0"/>
              </a:spcBef>
              <a:buClrTx/>
              <a:buSzTx/>
              <a:buNone/>
            </a:pPr>
            <a:r>
              <a:rPr lang="en-US" altLang="en-US" sz="900">
                <a:solidFill>
                  <a:srgbClr val="1F497D"/>
                </a:solidFill>
              </a:rPr>
              <a:t>...</a:t>
            </a:r>
          </a:p>
          <a:p>
            <a:pPr algn="r" defTabSz="609585">
              <a:spcBef>
                <a:spcPct val="0"/>
              </a:spcBef>
              <a:buClrTx/>
              <a:buSzTx/>
              <a:buNone/>
            </a:pPr>
            <a:r>
              <a:rPr lang="en-US" altLang="en-US" sz="900">
                <a:solidFill>
                  <a:srgbClr val="1F497D"/>
                </a:solidFill>
              </a:rPr>
              <a:t>1021</a:t>
            </a:r>
          </a:p>
          <a:p>
            <a:pPr algn="r" defTabSz="609585">
              <a:spcBef>
                <a:spcPct val="0"/>
              </a:spcBef>
              <a:buClrTx/>
              <a:buSzTx/>
              <a:buNone/>
            </a:pPr>
            <a:r>
              <a:rPr lang="en-US" altLang="en-US" sz="900">
                <a:solidFill>
                  <a:srgbClr val="1F497D"/>
                </a:solidFill>
              </a:rPr>
              <a:t>1022</a:t>
            </a:r>
          </a:p>
          <a:p>
            <a:pPr algn="r" defTabSz="609585">
              <a:spcBef>
                <a:spcPct val="0"/>
              </a:spcBef>
              <a:buClrTx/>
              <a:buSzTx/>
              <a:buNone/>
            </a:pPr>
            <a:r>
              <a:rPr lang="en-US" altLang="en-US" sz="900">
                <a:solidFill>
                  <a:srgbClr val="1F497D"/>
                </a:solidFill>
              </a:rPr>
              <a:t>1023</a:t>
            </a:r>
          </a:p>
        </p:txBody>
      </p:sp>
      <p:sp>
        <p:nvSpPr>
          <p:cNvPr id="73785" name="Rectangle 61">
            <a:extLst>
              <a:ext uri="{FF2B5EF4-FFF2-40B4-BE49-F238E27FC236}">
                <a16:creationId xmlns:a16="http://schemas.microsoft.com/office/drawing/2014/main" id="{F98880AE-956D-4648-9987-34E7005328DB}"/>
              </a:ext>
            </a:extLst>
          </p:cNvPr>
          <p:cNvSpPr>
            <a:spLocks noChangeArrowheads="1"/>
          </p:cNvSpPr>
          <p:nvPr>
            <p:custDataLst>
              <p:tags r:id="rId56"/>
            </p:custDataLst>
          </p:nvPr>
        </p:nvSpPr>
        <p:spPr bwMode="auto">
          <a:xfrm>
            <a:off x="7834314" y="2212977"/>
            <a:ext cx="1032271" cy="30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400">
                <a:solidFill>
                  <a:srgbClr val="1F497D"/>
                </a:solidFill>
              </a:rPr>
              <a:t>block offset</a:t>
            </a:r>
          </a:p>
        </p:txBody>
      </p:sp>
      <p:sp>
        <p:nvSpPr>
          <p:cNvPr id="73786" name="Line 62">
            <a:extLst>
              <a:ext uri="{FF2B5EF4-FFF2-40B4-BE49-F238E27FC236}">
                <a16:creationId xmlns:a16="http://schemas.microsoft.com/office/drawing/2014/main" id="{4E65FF4B-F020-FE47-80A5-4FFCEE4561E1}"/>
              </a:ext>
            </a:extLst>
          </p:cNvPr>
          <p:cNvSpPr>
            <a:spLocks noChangeShapeType="1"/>
          </p:cNvSpPr>
          <p:nvPr>
            <p:custDataLst>
              <p:tags r:id="rId57"/>
            </p:custDataLst>
          </p:nvPr>
        </p:nvSpPr>
        <p:spPr bwMode="auto">
          <a:xfrm>
            <a:off x="7620000" y="2895600"/>
            <a:ext cx="0" cy="2133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87" name="Line 63">
            <a:extLst>
              <a:ext uri="{FF2B5EF4-FFF2-40B4-BE49-F238E27FC236}">
                <a16:creationId xmlns:a16="http://schemas.microsoft.com/office/drawing/2014/main" id="{C590384F-D0B5-4E44-BD11-C09BD204E036}"/>
              </a:ext>
            </a:extLst>
          </p:cNvPr>
          <p:cNvSpPr>
            <a:spLocks noChangeShapeType="1"/>
          </p:cNvSpPr>
          <p:nvPr>
            <p:custDataLst>
              <p:tags r:id="rId58"/>
            </p:custDataLst>
          </p:nvPr>
        </p:nvSpPr>
        <p:spPr bwMode="auto">
          <a:xfrm>
            <a:off x="7010400" y="2895600"/>
            <a:ext cx="0" cy="2133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88" name="Rectangle 64">
            <a:extLst>
              <a:ext uri="{FF2B5EF4-FFF2-40B4-BE49-F238E27FC236}">
                <a16:creationId xmlns:a16="http://schemas.microsoft.com/office/drawing/2014/main" id="{BBF64E9D-556E-5C49-967E-94E5A1C3FF65}"/>
              </a:ext>
            </a:extLst>
          </p:cNvPr>
          <p:cNvSpPr>
            <a:spLocks noChangeArrowheads="1"/>
          </p:cNvSpPr>
          <p:nvPr>
            <p:custDataLst>
              <p:tags r:id="rId59"/>
            </p:custDataLst>
          </p:nvPr>
        </p:nvSpPr>
        <p:spPr bwMode="auto">
          <a:xfrm>
            <a:off x="7148514" y="2590800"/>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73789" name="Rectangle 65">
            <a:extLst>
              <a:ext uri="{FF2B5EF4-FFF2-40B4-BE49-F238E27FC236}">
                <a16:creationId xmlns:a16="http://schemas.microsoft.com/office/drawing/2014/main" id="{06AEBFE5-6B80-0A41-95B8-94D60B54F296}"/>
              </a:ext>
            </a:extLst>
          </p:cNvPr>
          <p:cNvSpPr>
            <a:spLocks noChangeArrowheads="1"/>
          </p:cNvSpPr>
          <p:nvPr>
            <p:custDataLst>
              <p:tags r:id="rId60"/>
            </p:custDataLst>
          </p:nvPr>
        </p:nvSpPr>
        <p:spPr bwMode="auto">
          <a:xfrm>
            <a:off x="7986714" y="2590800"/>
            <a:ext cx="52578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data</a:t>
            </a:r>
          </a:p>
        </p:txBody>
      </p:sp>
      <p:sp>
        <p:nvSpPr>
          <p:cNvPr id="73790" name="Line 66">
            <a:extLst>
              <a:ext uri="{FF2B5EF4-FFF2-40B4-BE49-F238E27FC236}">
                <a16:creationId xmlns:a16="http://schemas.microsoft.com/office/drawing/2014/main" id="{0D743049-FF57-CE43-8BE7-9A03F183D9B3}"/>
              </a:ext>
            </a:extLst>
          </p:cNvPr>
          <p:cNvSpPr>
            <a:spLocks noChangeShapeType="1"/>
          </p:cNvSpPr>
          <p:nvPr>
            <p:custDataLst>
              <p:tags r:id="rId61"/>
            </p:custDataLst>
          </p:nvPr>
        </p:nvSpPr>
        <p:spPr bwMode="auto">
          <a:xfrm>
            <a:off x="6858000" y="2895600"/>
            <a:ext cx="0" cy="2133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91" name="Rectangle 67">
            <a:extLst>
              <a:ext uri="{FF2B5EF4-FFF2-40B4-BE49-F238E27FC236}">
                <a16:creationId xmlns:a16="http://schemas.microsoft.com/office/drawing/2014/main" id="{1ADE15E0-661B-D544-8019-48391C1E2162}"/>
              </a:ext>
            </a:extLst>
          </p:cNvPr>
          <p:cNvSpPr>
            <a:spLocks noChangeArrowheads="1"/>
          </p:cNvSpPr>
          <p:nvPr>
            <p:custDataLst>
              <p:tags r:id="rId62"/>
            </p:custDataLst>
          </p:nvPr>
        </p:nvSpPr>
        <p:spPr bwMode="auto">
          <a:xfrm>
            <a:off x="6691313" y="2638426"/>
            <a:ext cx="49212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200">
                <a:solidFill>
                  <a:srgbClr val="1F497D"/>
                </a:solidFill>
              </a:rPr>
              <a:t>valid</a:t>
            </a:r>
          </a:p>
        </p:txBody>
      </p:sp>
      <p:sp>
        <p:nvSpPr>
          <p:cNvPr id="73792" name="Oval 68">
            <a:extLst>
              <a:ext uri="{FF2B5EF4-FFF2-40B4-BE49-F238E27FC236}">
                <a16:creationId xmlns:a16="http://schemas.microsoft.com/office/drawing/2014/main" id="{F1C476B7-7777-A445-B83A-453FCDE66002}"/>
              </a:ext>
            </a:extLst>
          </p:cNvPr>
          <p:cNvSpPr>
            <a:spLocks noChangeArrowheads="1"/>
          </p:cNvSpPr>
          <p:nvPr>
            <p:custDataLst>
              <p:tags r:id="rId63"/>
            </p:custDataLst>
          </p:nvPr>
        </p:nvSpPr>
        <p:spPr bwMode="auto">
          <a:xfrm>
            <a:off x="7169151" y="5340351"/>
            <a:ext cx="292100" cy="2921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a:t>
            </a:r>
          </a:p>
        </p:txBody>
      </p:sp>
      <p:sp>
        <p:nvSpPr>
          <p:cNvPr id="73793" name="Line 69">
            <a:extLst>
              <a:ext uri="{FF2B5EF4-FFF2-40B4-BE49-F238E27FC236}">
                <a16:creationId xmlns:a16="http://schemas.microsoft.com/office/drawing/2014/main" id="{CDD558A5-D95A-0543-8F02-290ACE81637C}"/>
              </a:ext>
            </a:extLst>
          </p:cNvPr>
          <p:cNvSpPr>
            <a:spLocks noChangeShapeType="1"/>
          </p:cNvSpPr>
          <p:nvPr>
            <p:custDataLst>
              <p:tags r:id="rId64"/>
            </p:custDataLst>
          </p:nvPr>
        </p:nvSpPr>
        <p:spPr bwMode="auto">
          <a:xfrm>
            <a:off x="7315200" y="5638800"/>
            <a:ext cx="0" cy="38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94" name="Line 70">
            <a:extLst>
              <a:ext uri="{FF2B5EF4-FFF2-40B4-BE49-F238E27FC236}">
                <a16:creationId xmlns:a16="http://schemas.microsoft.com/office/drawing/2014/main" id="{ECF221DF-1F9E-4241-B3C9-252CDBAC0E3D}"/>
              </a:ext>
            </a:extLst>
          </p:cNvPr>
          <p:cNvSpPr>
            <a:spLocks noChangeShapeType="1"/>
          </p:cNvSpPr>
          <p:nvPr>
            <p:custDataLst>
              <p:tags r:id="rId65"/>
            </p:custDataLst>
          </p:nvPr>
        </p:nvSpPr>
        <p:spPr bwMode="auto">
          <a:xfrm>
            <a:off x="7315200" y="4038600"/>
            <a:ext cx="0" cy="12954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95" name="Line 71">
            <a:extLst>
              <a:ext uri="{FF2B5EF4-FFF2-40B4-BE49-F238E27FC236}">
                <a16:creationId xmlns:a16="http://schemas.microsoft.com/office/drawing/2014/main" id="{F2D90BAB-9772-6B4E-9A0C-40D2C5C84279}"/>
              </a:ext>
            </a:extLst>
          </p:cNvPr>
          <p:cNvSpPr>
            <a:spLocks noChangeShapeType="1"/>
          </p:cNvSpPr>
          <p:nvPr>
            <p:custDataLst>
              <p:tags r:id="rId66"/>
            </p:custDataLst>
          </p:nvPr>
        </p:nvSpPr>
        <p:spPr bwMode="auto">
          <a:xfrm>
            <a:off x="5791200" y="5486400"/>
            <a:ext cx="13716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96" name="Line 72">
            <a:extLst>
              <a:ext uri="{FF2B5EF4-FFF2-40B4-BE49-F238E27FC236}">
                <a16:creationId xmlns:a16="http://schemas.microsoft.com/office/drawing/2014/main" id="{4F883BEF-1451-4947-A098-01987BF59955}"/>
              </a:ext>
            </a:extLst>
          </p:cNvPr>
          <p:cNvSpPr>
            <a:spLocks noChangeShapeType="1"/>
          </p:cNvSpPr>
          <p:nvPr>
            <p:custDataLst>
              <p:tags r:id="rId67"/>
            </p:custDataLst>
          </p:nvPr>
        </p:nvSpPr>
        <p:spPr bwMode="auto">
          <a:xfrm>
            <a:off x="4800600" y="548640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97" name="Line 73">
            <a:extLst>
              <a:ext uri="{FF2B5EF4-FFF2-40B4-BE49-F238E27FC236}">
                <a16:creationId xmlns:a16="http://schemas.microsoft.com/office/drawing/2014/main" id="{F1DEBACF-0989-234A-BBC8-3462C11D5621}"/>
              </a:ext>
            </a:extLst>
          </p:cNvPr>
          <p:cNvSpPr>
            <a:spLocks noChangeShapeType="1"/>
          </p:cNvSpPr>
          <p:nvPr>
            <p:custDataLst>
              <p:tags r:id="rId68"/>
            </p:custDataLst>
          </p:nvPr>
        </p:nvSpPr>
        <p:spPr bwMode="auto">
          <a:xfrm>
            <a:off x="4800600" y="5715000"/>
            <a:ext cx="990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798" name="Line 74">
            <a:extLst>
              <a:ext uri="{FF2B5EF4-FFF2-40B4-BE49-F238E27FC236}">
                <a16:creationId xmlns:a16="http://schemas.microsoft.com/office/drawing/2014/main" id="{BE3460BC-3E0D-6F4C-91DD-89F025134BAC}"/>
              </a:ext>
            </a:extLst>
          </p:cNvPr>
          <p:cNvSpPr>
            <a:spLocks noChangeShapeType="1"/>
          </p:cNvSpPr>
          <p:nvPr>
            <p:custDataLst>
              <p:tags r:id="rId69"/>
            </p:custDataLst>
          </p:nvPr>
        </p:nvSpPr>
        <p:spPr bwMode="auto">
          <a:xfrm flipV="1">
            <a:off x="5791200" y="548640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nvGrpSpPr>
          <p:cNvPr id="73799" name="Group 78">
            <a:extLst>
              <a:ext uri="{FF2B5EF4-FFF2-40B4-BE49-F238E27FC236}">
                <a16:creationId xmlns:a16="http://schemas.microsoft.com/office/drawing/2014/main" id="{264B0092-CBE7-CF4B-975F-74BE93AAD49B}"/>
              </a:ext>
            </a:extLst>
          </p:cNvPr>
          <p:cNvGrpSpPr>
            <a:grpSpLocks/>
          </p:cNvGrpSpPr>
          <p:nvPr>
            <p:custDataLst>
              <p:tags r:id="rId70"/>
            </p:custDataLst>
          </p:nvPr>
        </p:nvGrpSpPr>
        <p:grpSpPr bwMode="auto">
          <a:xfrm>
            <a:off x="6407149" y="5715000"/>
            <a:ext cx="831851" cy="381000"/>
            <a:chOff x="3076" y="3600"/>
            <a:chExt cx="524" cy="240"/>
          </a:xfrm>
        </p:grpSpPr>
        <p:sp>
          <p:nvSpPr>
            <p:cNvPr id="73813" name="AutoShape 75">
              <a:extLst>
                <a:ext uri="{FF2B5EF4-FFF2-40B4-BE49-F238E27FC236}">
                  <a16:creationId xmlns:a16="http://schemas.microsoft.com/office/drawing/2014/main" id="{13091DD1-34AD-9B49-8DBA-28A2D5F41876}"/>
                </a:ext>
              </a:extLst>
            </p:cNvPr>
            <p:cNvSpPr>
              <a:spLocks noChangeArrowheads="1"/>
            </p:cNvSpPr>
            <p:nvPr>
              <p:custDataLst>
                <p:tags r:id="rId84"/>
              </p:custDataLst>
            </p:nvPr>
          </p:nvSpPr>
          <p:spPr bwMode="auto">
            <a:xfrm>
              <a:off x="3076" y="3604"/>
              <a:ext cx="376" cy="232"/>
            </a:xfrm>
            <a:prstGeom prst="roundRect">
              <a:avLst>
                <a:gd name="adj" fmla="val 49995"/>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73814" name="Rectangle 76">
              <a:extLst>
                <a:ext uri="{FF2B5EF4-FFF2-40B4-BE49-F238E27FC236}">
                  <a16:creationId xmlns:a16="http://schemas.microsoft.com/office/drawing/2014/main" id="{76149C0D-473F-5945-BA65-127CF2CD75A4}"/>
                </a:ext>
              </a:extLst>
            </p:cNvPr>
            <p:cNvSpPr>
              <a:spLocks noChangeArrowheads="1"/>
            </p:cNvSpPr>
            <p:nvPr>
              <p:custDataLst>
                <p:tags r:id="rId85"/>
              </p:custDataLst>
            </p:nvPr>
          </p:nvSpPr>
          <p:spPr bwMode="auto">
            <a:xfrm>
              <a:off x="3312" y="3600"/>
              <a:ext cx="288" cy="24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73815" name="Line 77">
              <a:extLst>
                <a:ext uri="{FF2B5EF4-FFF2-40B4-BE49-F238E27FC236}">
                  <a16:creationId xmlns:a16="http://schemas.microsoft.com/office/drawing/2014/main" id="{E9284884-9EE2-114D-BB14-E70E1FF0FA16}"/>
                </a:ext>
              </a:extLst>
            </p:cNvPr>
            <p:cNvSpPr>
              <a:spLocks noChangeShapeType="1"/>
            </p:cNvSpPr>
            <p:nvPr>
              <p:custDataLst>
                <p:tags r:id="rId86"/>
              </p:custDataLst>
            </p:nvPr>
          </p:nvSpPr>
          <p:spPr bwMode="auto">
            <a:xfrm flipV="1">
              <a:off x="3312" y="3600"/>
              <a:ext cx="0" cy="24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73800" name="Line 79">
            <a:extLst>
              <a:ext uri="{FF2B5EF4-FFF2-40B4-BE49-F238E27FC236}">
                <a16:creationId xmlns:a16="http://schemas.microsoft.com/office/drawing/2014/main" id="{BED981E2-28F8-8145-95D9-FC58BD5852E7}"/>
              </a:ext>
            </a:extLst>
          </p:cNvPr>
          <p:cNvSpPr>
            <a:spLocks noChangeShapeType="1"/>
          </p:cNvSpPr>
          <p:nvPr>
            <p:custDataLst>
              <p:tags r:id="rId71"/>
            </p:custDataLst>
          </p:nvPr>
        </p:nvSpPr>
        <p:spPr bwMode="auto">
          <a:xfrm>
            <a:off x="6934200" y="4038600"/>
            <a:ext cx="0" cy="1752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801" name="Line 80">
            <a:extLst>
              <a:ext uri="{FF2B5EF4-FFF2-40B4-BE49-F238E27FC236}">
                <a16:creationId xmlns:a16="http://schemas.microsoft.com/office/drawing/2014/main" id="{3FA2AEBA-89C4-0D45-ADB1-C65F9A1C6328}"/>
              </a:ext>
            </a:extLst>
          </p:cNvPr>
          <p:cNvSpPr>
            <a:spLocks noChangeShapeType="1"/>
          </p:cNvSpPr>
          <p:nvPr>
            <p:custDataLst>
              <p:tags r:id="rId72"/>
            </p:custDataLst>
          </p:nvPr>
        </p:nvSpPr>
        <p:spPr bwMode="auto">
          <a:xfrm flipH="1">
            <a:off x="6781800" y="5791200"/>
            <a:ext cx="152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802" name="Line 81">
            <a:extLst>
              <a:ext uri="{FF2B5EF4-FFF2-40B4-BE49-F238E27FC236}">
                <a16:creationId xmlns:a16="http://schemas.microsoft.com/office/drawing/2014/main" id="{47691255-B7FF-2949-AF82-2672B6B1DFC7}"/>
              </a:ext>
            </a:extLst>
          </p:cNvPr>
          <p:cNvSpPr>
            <a:spLocks noChangeShapeType="1"/>
          </p:cNvSpPr>
          <p:nvPr>
            <p:custDataLst>
              <p:tags r:id="rId73"/>
            </p:custDataLst>
          </p:nvPr>
        </p:nvSpPr>
        <p:spPr bwMode="auto">
          <a:xfrm flipH="1">
            <a:off x="6781800" y="6019800"/>
            <a:ext cx="533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803" name="Line 82">
            <a:extLst>
              <a:ext uri="{FF2B5EF4-FFF2-40B4-BE49-F238E27FC236}">
                <a16:creationId xmlns:a16="http://schemas.microsoft.com/office/drawing/2014/main" id="{237858D5-717D-E24D-990C-228824185F32}"/>
              </a:ext>
            </a:extLst>
          </p:cNvPr>
          <p:cNvSpPr>
            <a:spLocks noChangeShapeType="1"/>
          </p:cNvSpPr>
          <p:nvPr>
            <p:custDataLst>
              <p:tags r:id="rId74"/>
            </p:custDataLst>
          </p:nvPr>
        </p:nvSpPr>
        <p:spPr bwMode="auto">
          <a:xfrm flipH="1">
            <a:off x="5715000" y="5943600"/>
            <a:ext cx="685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804" name="Line 83">
            <a:extLst>
              <a:ext uri="{FF2B5EF4-FFF2-40B4-BE49-F238E27FC236}">
                <a16:creationId xmlns:a16="http://schemas.microsoft.com/office/drawing/2014/main" id="{8C02EF49-2246-B841-ACA9-674843872998}"/>
              </a:ext>
            </a:extLst>
          </p:cNvPr>
          <p:cNvSpPr>
            <a:spLocks noChangeShapeType="1"/>
          </p:cNvSpPr>
          <p:nvPr>
            <p:custDataLst>
              <p:tags r:id="rId75"/>
            </p:custDataLst>
          </p:nvPr>
        </p:nvSpPr>
        <p:spPr bwMode="auto">
          <a:xfrm>
            <a:off x="5715000" y="594360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805" name="Line 84">
            <a:extLst>
              <a:ext uri="{FF2B5EF4-FFF2-40B4-BE49-F238E27FC236}">
                <a16:creationId xmlns:a16="http://schemas.microsoft.com/office/drawing/2014/main" id="{7ED47AAE-AD81-FC43-8429-9A90C449FE1D}"/>
              </a:ext>
            </a:extLst>
          </p:cNvPr>
          <p:cNvSpPr>
            <a:spLocks noChangeShapeType="1"/>
          </p:cNvSpPr>
          <p:nvPr>
            <p:custDataLst>
              <p:tags r:id="rId76"/>
            </p:custDataLst>
          </p:nvPr>
        </p:nvSpPr>
        <p:spPr bwMode="auto">
          <a:xfrm flipH="1">
            <a:off x="3962400" y="6172200"/>
            <a:ext cx="1752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nvGrpSpPr>
          <p:cNvPr id="73806" name="Group 89">
            <a:extLst>
              <a:ext uri="{FF2B5EF4-FFF2-40B4-BE49-F238E27FC236}">
                <a16:creationId xmlns:a16="http://schemas.microsoft.com/office/drawing/2014/main" id="{499479C5-0BC5-2A49-BF6D-226363132DE2}"/>
              </a:ext>
            </a:extLst>
          </p:cNvPr>
          <p:cNvGrpSpPr>
            <a:grpSpLocks/>
          </p:cNvGrpSpPr>
          <p:nvPr>
            <p:custDataLst>
              <p:tags r:id="rId77"/>
            </p:custDataLst>
          </p:nvPr>
        </p:nvGrpSpPr>
        <p:grpSpPr bwMode="auto">
          <a:xfrm>
            <a:off x="3582988" y="5791201"/>
            <a:ext cx="457200" cy="458788"/>
            <a:chOff x="1297" y="3648"/>
            <a:chExt cx="288" cy="289"/>
          </a:xfrm>
        </p:grpSpPr>
        <p:sp>
          <p:nvSpPr>
            <p:cNvPr id="73809" name="Arc 85">
              <a:extLst>
                <a:ext uri="{FF2B5EF4-FFF2-40B4-BE49-F238E27FC236}">
                  <a16:creationId xmlns:a16="http://schemas.microsoft.com/office/drawing/2014/main" id="{036D7CDC-A641-0C44-A683-8918E6C85C36}"/>
                </a:ext>
              </a:extLst>
            </p:cNvPr>
            <p:cNvSpPr>
              <a:spLocks/>
            </p:cNvSpPr>
            <p:nvPr>
              <p:custDataLst>
                <p:tags r:id="rId80"/>
              </p:custDataLst>
            </p:nvPr>
          </p:nvSpPr>
          <p:spPr bwMode="auto">
            <a:xfrm rot="-5400000">
              <a:off x="1368" y="3577"/>
              <a:ext cx="145" cy="288"/>
            </a:xfrm>
            <a:custGeom>
              <a:avLst/>
              <a:gdLst>
                <a:gd name="T0" fmla="*/ 0 w 21750"/>
                <a:gd name="T1" fmla="*/ 0 h 21600"/>
                <a:gd name="T2" fmla="*/ 0 w 21750"/>
                <a:gd name="T3" fmla="*/ 0 h 21600"/>
                <a:gd name="T4" fmla="*/ 0 w 21750"/>
                <a:gd name="T5" fmla="*/ 0 h 21600"/>
                <a:gd name="T6" fmla="*/ 0 60000 65536"/>
                <a:gd name="T7" fmla="*/ 0 60000 65536"/>
                <a:gd name="T8" fmla="*/ 0 60000 65536"/>
                <a:gd name="T9" fmla="*/ 0 w 21750"/>
                <a:gd name="T10" fmla="*/ 0 h 21600"/>
                <a:gd name="T11" fmla="*/ 21750 w 21750"/>
                <a:gd name="T12" fmla="*/ 21600 h 21600"/>
              </a:gdLst>
              <a:ahLst/>
              <a:cxnLst>
                <a:cxn ang="T6">
                  <a:pos x="T0" y="T1"/>
                </a:cxn>
                <a:cxn ang="T7">
                  <a:pos x="T2" y="T3"/>
                </a:cxn>
                <a:cxn ang="T8">
                  <a:pos x="T4" y="T5"/>
                </a:cxn>
              </a:cxnLst>
              <a:rect l="T9" t="T10" r="T11" b="T12"/>
              <a:pathLst>
                <a:path w="21750" h="21600" fill="none" extrusionOk="0">
                  <a:moveTo>
                    <a:pt x="-1" y="0"/>
                  </a:moveTo>
                  <a:cubicBezTo>
                    <a:pt x="49" y="0"/>
                    <a:pt x="99" y="-1"/>
                    <a:pt x="150" y="0"/>
                  </a:cubicBezTo>
                  <a:cubicBezTo>
                    <a:pt x="12079" y="0"/>
                    <a:pt x="21750" y="9670"/>
                    <a:pt x="21750" y="21600"/>
                  </a:cubicBezTo>
                </a:path>
                <a:path w="21750" h="21600" stroke="0" extrusionOk="0">
                  <a:moveTo>
                    <a:pt x="-1" y="0"/>
                  </a:moveTo>
                  <a:cubicBezTo>
                    <a:pt x="49" y="0"/>
                    <a:pt x="99" y="-1"/>
                    <a:pt x="150" y="0"/>
                  </a:cubicBezTo>
                  <a:cubicBezTo>
                    <a:pt x="12079" y="0"/>
                    <a:pt x="21750" y="9670"/>
                    <a:pt x="21750" y="21600"/>
                  </a:cubicBezTo>
                  <a:lnTo>
                    <a:pt x="150" y="21600"/>
                  </a:lnTo>
                  <a:lnTo>
                    <a:pt x="-1" y="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609585"/>
              <a:endParaRPr lang="en-US">
                <a:solidFill>
                  <a:prstClr val="black"/>
                </a:solidFill>
                <a:latin typeface="Calibri"/>
              </a:endParaRPr>
            </a:p>
          </p:txBody>
        </p:sp>
        <p:sp>
          <p:nvSpPr>
            <p:cNvPr id="73810" name="Arc 86">
              <a:extLst>
                <a:ext uri="{FF2B5EF4-FFF2-40B4-BE49-F238E27FC236}">
                  <a16:creationId xmlns:a16="http://schemas.microsoft.com/office/drawing/2014/main" id="{59E5F72C-7E15-2744-BE31-06EBC3E8D94B}"/>
                </a:ext>
              </a:extLst>
            </p:cNvPr>
            <p:cNvSpPr>
              <a:spLocks/>
            </p:cNvSpPr>
            <p:nvPr>
              <p:custDataLst>
                <p:tags r:id="rId81"/>
              </p:custDataLst>
            </p:nvPr>
          </p:nvSpPr>
          <p:spPr bwMode="auto">
            <a:xfrm rot="-5400000">
              <a:off x="1369" y="3721"/>
              <a:ext cx="144" cy="28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28"/>
                    <a:pt x="9579" y="81"/>
                    <a:pt x="21449" y="-1"/>
                  </a:cubicBezTo>
                </a:path>
                <a:path w="21600" h="21599" stroke="0" extrusionOk="0">
                  <a:moveTo>
                    <a:pt x="0" y="21599"/>
                  </a:moveTo>
                  <a:cubicBezTo>
                    <a:pt x="0" y="9728"/>
                    <a:pt x="9579" y="81"/>
                    <a:pt x="21449" y="-1"/>
                  </a:cubicBezTo>
                  <a:lnTo>
                    <a:pt x="21600" y="21599"/>
                  </a:lnTo>
                  <a:lnTo>
                    <a:pt x="0" y="21599"/>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609585"/>
              <a:endParaRPr lang="en-US">
                <a:solidFill>
                  <a:prstClr val="black"/>
                </a:solidFill>
                <a:latin typeface="Calibri"/>
              </a:endParaRPr>
            </a:p>
          </p:txBody>
        </p:sp>
        <p:sp>
          <p:nvSpPr>
            <p:cNvPr id="73811" name="Arc 87">
              <a:extLst>
                <a:ext uri="{FF2B5EF4-FFF2-40B4-BE49-F238E27FC236}">
                  <a16:creationId xmlns:a16="http://schemas.microsoft.com/office/drawing/2014/main" id="{25B9BB98-52C3-0646-BD72-078CBF7E546B}"/>
                </a:ext>
              </a:extLst>
            </p:cNvPr>
            <p:cNvSpPr>
              <a:spLocks/>
            </p:cNvSpPr>
            <p:nvPr>
              <p:custDataLst>
                <p:tags r:id="rId82"/>
              </p:custDataLst>
            </p:nvPr>
          </p:nvSpPr>
          <p:spPr bwMode="auto">
            <a:xfrm rot="-5400000">
              <a:off x="1489" y="3841"/>
              <a:ext cx="144" cy="4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28"/>
                    <a:pt x="9579" y="81"/>
                    <a:pt x="21449" y="-1"/>
                  </a:cubicBezTo>
                </a:path>
                <a:path w="21600" h="21599" stroke="0" extrusionOk="0">
                  <a:moveTo>
                    <a:pt x="0" y="21599"/>
                  </a:moveTo>
                  <a:cubicBezTo>
                    <a:pt x="0" y="9728"/>
                    <a:pt x="9579" y="81"/>
                    <a:pt x="21449" y="-1"/>
                  </a:cubicBezTo>
                  <a:lnTo>
                    <a:pt x="21600" y="21599"/>
                  </a:lnTo>
                  <a:lnTo>
                    <a:pt x="0" y="21599"/>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609585"/>
              <a:endParaRPr lang="en-US">
                <a:solidFill>
                  <a:prstClr val="black"/>
                </a:solidFill>
                <a:latin typeface="Calibri"/>
              </a:endParaRPr>
            </a:p>
          </p:txBody>
        </p:sp>
        <p:sp>
          <p:nvSpPr>
            <p:cNvPr id="73812" name="Arc 88">
              <a:extLst>
                <a:ext uri="{FF2B5EF4-FFF2-40B4-BE49-F238E27FC236}">
                  <a16:creationId xmlns:a16="http://schemas.microsoft.com/office/drawing/2014/main" id="{CC5803C4-91D1-AB47-A777-C72EA90E5E3C}"/>
                </a:ext>
              </a:extLst>
            </p:cNvPr>
            <p:cNvSpPr>
              <a:spLocks/>
            </p:cNvSpPr>
            <p:nvPr>
              <p:custDataLst>
                <p:tags r:id="rId83"/>
              </p:custDataLst>
            </p:nvPr>
          </p:nvSpPr>
          <p:spPr bwMode="auto">
            <a:xfrm rot="-5400000">
              <a:off x="1488" y="3697"/>
              <a:ext cx="145" cy="48"/>
            </a:xfrm>
            <a:custGeom>
              <a:avLst/>
              <a:gdLst>
                <a:gd name="T0" fmla="*/ 0 w 21750"/>
                <a:gd name="T1" fmla="*/ 0 h 21600"/>
                <a:gd name="T2" fmla="*/ 0 w 21750"/>
                <a:gd name="T3" fmla="*/ 0 h 21600"/>
                <a:gd name="T4" fmla="*/ 0 w 21750"/>
                <a:gd name="T5" fmla="*/ 0 h 21600"/>
                <a:gd name="T6" fmla="*/ 0 60000 65536"/>
                <a:gd name="T7" fmla="*/ 0 60000 65536"/>
                <a:gd name="T8" fmla="*/ 0 60000 65536"/>
                <a:gd name="T9" fmla="*/ 0 w 21750"/>
                <a:gd name="T10" fmla="*/ 0 h 21600"/>
                <a:gd name="T11" fmla="*/ 21750 w 21750"/>
                <a:gd name="T12" fmla="*/ 21600 h 21600"/>
              </a:gdLst>
              <a:ahLst/>
              <a:cxnLst>
                <a:cxn ang="T6">
                  <a:pos x="T0" y="T1"/>
                </a:cxn>
                <a:cxn ang="T7">
                  <a:pos x="T2" y="T3"/>
                </a:cxn>
                <a:cxn ang="T8">
                  <a:pos x="T4" y="T5"/>
                </a:cxn>
              </a:cxnLst>
              <a:rect l="T9" t="T10" r="T11" b="T12"/>
              <a:pathLst>
                <a:path w="21750" h="21600" fill="none" extrusionOk="0">
                  <a:moveTo>
                    <a:pt x="-1" y="0"/>
                  </a:moveTo>
                  <a:cubicBezTo>
                    <a:pt x="49" y="0"/>
                    <a:pt x="99" y="-1"/>
                    <a:pt x="150" y="0"/>
                  </a:cubicBezTo>
                  <a:cubicBezTo>
                    <a:pt x="12079" y="0"/>
                    <a:pt x="21750" y="9670"/>
                    <a:pt x="21750" y="21600"/>
                  </a:cubicBezTo>
                </a:path>
                <a:path w="21750" h="21600" stroke="0" extrusionOk="0">
                  <a:moveTo>
                    <a:pt x="-1" y="0"/>
                  </a:moveTo>
                  <a:cubicBezTo>
                    <a:pt x="49" y="0"/>
                    <a:pt x="99" y="-1"/>
                    <a:pt x="150" y="0"/>
                  </a:cubicBezTo>
                  <a:cubicBezTo>
                    <a:pt x="12079" y="0"/>
                    <a:pt x="21750" y="9670"/>
                    <a:pt x="21750" y="21600"/>
                  </a:cubicBezTo>
                  <a:lnTo>
                    <a:pt x="150" y="21600"/>
                  </a:lnTo>
                  <a:lnTo>
                    <a:pt x="-1" y="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609585"/>
              <a:endParaRPr lang="en-US">
                <a:solidFill>
                  <a:prstClr val="black"/>
                </a:solidFill>
                <a:latin typeface="Calibri"/>
              </a:endParaRPr>
            </a:p>
          </p:txBody>
        </p:sp>
      </p:grpSp>
      <p:sp>
        <p:nvSpPr>
          <p:cNvPr id="73807" name="Line 90">
            <a:extLst>
              <a:ext uri="{FF2B5EF4-FFF2-40B4-BE49-F238E27FC236}">
                <a16:creationId xmlns:a16="http://schemas.microsoft.com/office/drawing/2014/main" id="{4388063E-B38A-3645-8A53-6C1AB5DA3CF9}"/>
              </a:ext>
            </a:extLst>
          </p:cNvPr>
          <p:cNvSpPr>
            <a:spLocks noChangeShapeType="1"/>
          </p:cNvSpPr>
          <p:nvPr>
            <p:custDataLst>
              <p:tags r:id="rId78"/>
            </p:custDataLst>
          </p:nvPr>
        </p:nvSpPr>
        <p:spPr bwMode="auto">
          <a:xfrm flipH="1">
            <a:off x="3962400" y="5943600"/>
            <a:ext cx="304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3808" name="Line 91">
            <a:extLst>
              <a:ext uri="{FF2B5EF4-FFF2-40B4-BE49-F238E27FC236}">
                <a16:creationId xmlns:a16="http://schemas.microsoft.com/office/drawing/2014/main" id="{A8C84FA8-C751-F346-AC15-2B3FC5879452}"/>
              </a:ext>
            </a:extLst>
          </p:cNvPr>
          <p:cNvSpPr>
            <a:spLocks noChangeShapeType="1"/>
          </p:cNvSpPr>
          <p:nvPr>
            <p:custDataLst>
              <p:tags r:id="rId79"/>
            </p:custDataLst>
          </p:nvPr>
        </p:nvSpPr>
        <p:spPr bwMode="auto">
          <a:xfrm flipH="1">
            <a:off x="3352800" y="6019800"/>
            <a:ext cx="2286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Tree>
    <p:extLst>
      <p:ext uri="{BB962C8B-B14F-4D97-AF65-F5344CB8AC3E}">
        <p14:creationId xmlns:p14="http://schemas.microsoft.com/office/powerpoint/2010/main" val="371325443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DF17C1EB-F075-CE42-8572-5D87C1C1F410}"/>
              </a:ext>
            </a:extLst>
          </p:cNvPr>
          <p:cNvSpPr>
            <a:spLocks noGrp="1" noChangeArrowheads="1"/>
          </p:cNvSpPr>
          <p:nvPr>
            <p:ph type="title"/>
            <p:custDataLst>
              <p:tags r:id="rId1"/>
            </p:custDataLst>
          </p:nvPr>
        </p:nvSpPr>
        <p:spPr/>
        <p:txBody>
          <a:bodyPr/>
          <a:lstStyle/>
          <a:p>
            <a:r>
              <a:rPr lang="en-US" altLang="en-US"/>
              <a:t>Cache Alignment</a:t>
            </a:r>
          </a:p>
        </p:txBody>
      </p:sp>
      <p:sp>
        <p:nvSpPr>
          <p:cNvPr id="104451" name="Rectangle 3">
            <a:extLst>
              <a:ext uri="{FF2B5EF4-FFF2-40B4-BE49-F238E27FC236}">
                <a16:creationId xmlns:a16="http://schemas.microsoft.com/office/drawing/2014/main" id="{118AE109-E76C-F84E-867A-9E301DE0303B}"/>
              </a:ext>
            </a:extLst>
          </p:cNvPr>
          <p:cNvSpPr>
            <a:spLocks noGrp="1" noChangeArrowheads="1"/>
          </p:cNvSpPr>
          <p:nvPr>
            <p:ph type="body" idx="1"/>
            <p:custDataLst>
              <p:tags r:id="rId2"/>
            </p:custDataLst>
          </p:nvPr>
        </p:nvSpPr>
        <p:spPr>
          <a:xfrm>
            <a:off x="609600" y="1600201"/>
            <a:ext cx="8998760" cy="4525963"/>
          </a:xfrm>
        </p:spPr>
        <p:txBody>
          <a:bodyPr>
            <a:normAutofit/>
          </a:bodyPr>
          <a:lstStyle/>
          <a:p>
            <a:r>
              <a:rPr lang="en-US" altLang="en-US" dirty="0"/>
              <a:t>The data that gets moved into the cache on a miss are all data whose addresses share the same tag and index (regardless of which data gets accessed first).</a:t>
            </a:r>
          </a:p>
          <a:p>
            <a:r>
              <a:rPr lang="en-US" altLang="en-US" dirty="0"/>
              <a:t>This results in </a:t>
            </a:r>
          </a:p>
          <a:p>
            <a:pPr lvl="1"/>
            <a:r>
              <a:rPr lang="en-US" altLang="en-US" dirty="0"/>
              <a:t>no overlap of cache lines</a:t>
            </a:r>
          </a:p>
          <a:p>
            <a:pPr lvl="1"/>
            <a:r>
              <a:rPr lang="en-US" altLang="en-US" dirty="0"/>
              <a:t>easy mapping of addresses to cache lines (no additions)</a:t>
            </a:r>
          </a:p>
          <a:p>
            <a:pPr lvl="1"/>
            <a:r>
              <a:rPr lang="en-US" altLang="en-US" dirty="0"/>
              <a:t>data at address X always being present in the same location in the cache block (at byte X </a:t>
            </a:r>
            <a:r>
              <a:rPr lang="en-US" altLang="en-US" dirty="0">
                <a:latin typeface="Consolas" panose="020B0609020204030204" pitchFamily="49" charset="0"/>
                <a:cs typeface="Consolas" panose="020B0609020204030204" pitchFamily="49" charset="0"/>
              </a:rPr>
              <a:t>mod</a:t>
            </a:r>
            <a:r>
              <a:rPr lang="en-US" altLang="en-US" dirty="0"/>
              <a:t> </a:t>
            </a:r>
            <a:r>
              <a:rPr lang="en-US" altLang="en-US" dirty="0" err="1"/>
              <a:t>blocksize</a:t>
            </a:r>
            <a:r>
              <a:rPr lang="en-US" altLang="en-US" dirty="0"/>
              <a:t>) if it is there at all.</a:t>
            </a:r>
          </a:p>
          <a:p>
            <a:r>
              <a:rPr lang="en-US" altLang="en-US" dirty="0"/>
              <a:t>Think of main memory as organized into cache-line sized pieces (because in reality, it is!).</a:t>
            </a:r>
          </a:p>
        </p:txBody>
      </p:sp>
      <p:sp>
        <p:nvSpPr>
          <p:cNvPr id="104452" name="Rectangle 4">
            <a:extLst>
              <a:ext uri="{FF2B5EF4-FFF2-40B4-BE49-F238E27FC236}">
                <a16:creationId xmlns:a16="http://schemas.microsoft.com/office/drawing/2014/main" id="{4340A0CC-294A-1E40-9967-643B6BCD39F4}"/>
              </a:ext>
            </a:extLst>
          </p:cNvPr>
          <p:cNvSpPr>
            <a:spLocks noChangeArrowheads="1"/>
          </p:cNvSpPr>
          <p:nvPr>
            <p:custDataLst>
              <p:tags r:id="rId3"/>
            </p:custDataLst>
          </p:nvPr>
        </p:nvSpPr>
        <p:spPr bwMode="auto">
          <a:xfrm>
            <a:off x="5270501" y="758373"/>
            <a:ext cx="6311900" cy="215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dirty="0">
                <a:solidFill>
                  <a:srgbClr val="1F497D"/>
                </a:solidFill>
              </a:rPr>
              <a:t>tag		             	index		        block offset</a:t>
            </a:r>
          </a:p>
        </p:txBody>
      </p:sp>
      <p:sp>
        <p:nvSpPr>
          <p:cNvPr id="104453" name="Line 5">
            <a:extLst>
              <a:ext uri="{FF2B5EF4-FFF2-40B4-BE49-F238E27FC236}">
                <a16:creationId xmlns:a16="http://schemas.microsoft.com/office/drawing/2014/main" id="{38F9479C-1AF5-0342-A1B1-92D62327C40C}"/>
              </a:ext>
            </a:extLst>
          </p:cNvPr>
          <p:cNvSpPr>
            <a:spLocks noChangeShapeType="1"/>
          </p:cNvSpPr>
          <p:nvPr>
            <p:custDataLst>
              <p:tags r:id="rId4"/>
            </p:custDataLst>
          </p:nvPr>
        </p:nvSpPr>
        <p:spPr bwMode="auto">
          <a:xfrm>
            <a:off x="7245349" y="752021"/>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54" name="Line 6">
            <a:extLst>
              <a:ext uri="{FF2B5EF4-FFF2-40B4-BE49-F238E27FC236}">
                <a16:creationId xmlns:a16="http://schemas.microsoft.com/office/drawing/2014/main" id="{45EC2957-E03D-924E-875C-177E920469D6}"/>
              </a:ext>
            </a:extLst>
          </p:cNvPr>
          <p:cNvSpPr>
            <a:spLocks noChangeShapeType="1"/>
          </p:cNvSpPr>
          <p:nvPr>
            <p:custDataLst>
              <p:tags r:id="rId5"/>
            </p:custDataLst>
          </p:nvPr>
        </p:nvSpPr>
        <p:spPr bwMode="auto">
          <a:xfrm>
            <a:off x="9683749" y="752021"/>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55" name="Rectangle 7">
            <a:extLst>
              <a:ext uri="{FF2B5EF4-FFF2-40B4-BE49-F238E27FC236}">
                <a16:creationId xmlns:a16="http://schemas.microsoft.com/office/drawing/2014/main" id="{401D71AF-3CD9-A541-BCAD-CAE2D2AB7980}"/>
              </a:ext>
            </a:extLst>
          </p:cNvPr>
          <p:cNvSpPr>
            <a:spLocks noChangeArrowheads="1"/>
          </p:cNvSpPr>
          <p:nvPr>
            <p:custDataLst>
              <p:tags r:id="rId6"/>
            </p:custDataLst>
          </p:nvPr>
        </p:nvSpPr>
        <p:spPr bwMode="auto">
          <a:xfrm>
            <a:off x="7784680" y="95768"/>
            <a:ext cx="1537281"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dirty="0">
                <a:solidFill>
                  <a:srgbClr val="1F497D"/>
                </a:solidFill>
              </a:rPr>
              <a:t>memory address</a:t>
            </a:r>
          </a:p>
        </p:txBody>
      </p:sp>
      <p:sp>
        <p:nvSpPr>
          <p:cNvPr id="104458" name="Rectangle 10">
            <a:extLst>
              <a:ext uri="{FF2B5EF4-FFF2-40B4-BE49-F238E27FC236}">
                <a16:creationId xmlns:a16="http://schemas.microsoft.com/office/drawing/2014/main" id="{82BBEF45-FC49-074D-B6A7-4B22895329FF}"/>
              </a:ext>
            </a:extLst>
          </p:cNvPr>
          <p:cNvSpPr>
            <a:spLocks noChangeArrowheads="1"/>
          </p:cNvSpPr>
          <p:nvPr>
            <p:custDataLst>
              <p:tags r:id="rId7"/>
            </p:custDataLst>
          </p:nvPr>
        </p:nvSpPr>
        <p:spPr bwMode="auto">
          <a:xfrm>
            <a:off x="10137907" y="2120204"/>
            <a:ext cx="1270000" cy="3479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104459" name="Line 11">
            <a:extLst>
              <a:ext uri="{FF2B5EF4-FFF2-40B4-BE49-F238E27FC236}">
                <a16:creationId xmlns:a16="http://schemas.microsoft.com/office/drawing/2014/main" id="{C94ECADE-640A-4647-8648-7D007158F5C3}"/>
              </a:ext>
            </a:extLst>
          </p:cNvPr>
          <p:cNvSpPr>
            <a:spLocks noChangeShapeType="1"/>
          </p:cNvSpPr>
          <p:nvPr>
            <p:custDataLst>
              <p:tags r:id="rId8"/>
            </p:custDataLst>
          </p:nvPr>
        </p:nvSpPr>
        <p:spPr bwMode="auto">
          <a:xfrm>
            <a:off x="10125207" y="2259904"/>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0" name="Line 12">
            <a:extLst>
              <a:ext uri="{FF2B5EF4-FFF2-40B4-BE49-F238E27FC236}">
                <a16:creationId xmlns:a16="http://schemas.microsoft.com/office/drawing/2014/main" id="{90B93302-1F44-144D-B9AC-62DFA6223CD5}"/>
              </a:ext>
            </a:extLst>
          </p:cNvPr>
          <p:cNvSpPr>
            <a:spLocks noChangeShapeType="1"/>
          </p:cNvSpPr>
          <p:nvPr>
            <p:custDataLst>
              <p:tags r:id="rId9"/>
            </p:custDataLst>
          </p:nvPr>
        </p:nvSpPr>
        <p:spPr bwMode="auto">
          <a:xfrm>
            <a:off x="10125207" y="2412304"/>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1" name="Line 13">
            <a:extLst>
              <a:ext uri="{FF2B5EF4-FFF2-40B4-BE49-F238E27FC236}">
                <a16:creationId xmlns:a16="http://schemas.microsoft.com/office/drawing/2014/main" id="{E60BAAD7-5F1E-6642-BB49-BF86EDBBD43B}"/>
              </a:ext>
            </a:extLst>
          </p:cNvPr>
          <p:cNvSpPr>
            <a:spLocks noChangeShapeType="1"/>
          </p:cNvSpPr>
          <p:nvPr>
            <p:custDataLst>
              <p:tags r:id="rId10"/>
            </p:custDataLst>
          </p:nvPr>
        </p:nvSpPr>
        <p:spPr bwMode="auto">
          <a:xfrm>
            <a:off x="10125207" y="2564704"/>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2" name="Line 14">
            <a:extLst>
              <a:ext uri="{FF2B5EF4-FFF2-40B4-BE49-F238E27FC236}">
                <a16:creationId xmlns:a16="http://schemas.microsoft.com/office/drawing/2014/main" id="{8D86CAEC-4439-CE46-B5D0-E11536A37491}"/>
              </a:ext>
            </a:extLst>
          </p:cNvPr>
          <p:cNvSpPr>
            <a:spLocks noChangeShapeType="1"/>
          </p:cNvSpPr>
          <p:nvPr>
            <p:custDataLst>
              <p:tags r:id="rId11"/>
            </p:custDataLst>
          </p:nvPr>
        </p:nvSpPr>
        <p:spPr bwMode="auto">
          <a:xfrm>
            <a:off x="10125207" y="2717104"/>
            <a:ext cx="1295400" cy="0"/>
          </a:xfrm>
          <a:prstGeom prst="line">
            <a:avLst/>
          </a:prstGeom>
          <a:noFill/>
          <a:ln w="25400">
            <a:solidFill>
              <a:srgbClr val="CC00FF"/>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3" name="Line 15">
            <a:extLst>
              <a:ext uri="{FF2B5EF4-FFF2-40B4-BE49-F238E27FC236}">
                <a16:creationId xmlns:a16="http://schemas.microsoft.com/office/drawing/2014/main" id="{330608F6-B1AA-7542-9DA9-390DDEEE69C9}"/>
              </a:ext>
            </a:extLst>
          </p:cNvPr>
          <p:cNvSpPr>
            <a:spLocks noChangeShapeType="1"/>
          </p:cNvSpPr>
          <p:nvPr>
            <p:custDataLst>
              <p:tags r:id="rId12"/>
            </p:custDataLst>
          </p:nvPr>
        </p:nvSpPr>
        <p:spPr bwMode="auto">
          <a:xfrm>
            <a:off x="10125207" y="2869504"/>
            <a:ext cx="1295400" cy="0"/>
          </a:xfrm>
          <a:prstGeom prst="line">
            <a:avLst/>
          </a:prstGeom>
          <a:noFill/>
          <a:ln w="12700">
            <a:solidFill>
              <a:srgbClr val="CC00FF"/>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4" name="Line 16">
            <a:extLst>
              <a:ext uri="{FF2B5EF4-FFF2-40B4-BE49-F238E27FC236}">
                <a16:creationId xmlns:a16="http://schemas.microsoft.com/office/drawing/2014/main" id="{2CF6633E-69E7-8544-AD06-4C507B9F7F27}"/>
              </a:ext>
            </a:extLst>
          </p:cNvPr>
          <p:cNvSpPr>
            <a:spLocks noChangeShapeType="1"/>
          </p:cNvSpPr>
          <p:nvPr>
            <p:custDataLst>
              <p:tags r:id="rId13"/>
            </p:custDataLst>
          </p:nvPr>
        </p:nvSpPr>
        <p:spPr bwMode="auto">
          <a:xfrm>
            <a:off x="10125207" y="3021904"/>
            <a:ext cx="1295400" cy="0"/>
          </a:xfrm>
          <a:prstGeom prst="line">
            <a:avLst/>
          </a:prstGeom>
          <a:noFill/>
          <a:ln w="12700">
            <a:solidFill>
              <a:srgbClr val="CC00FF"/>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5" name="Line 17">
            <a:extLst>
              <a:ext uri="{FF2B5EF4-FFF2-40B4-BE49-F238E27FC236}">
                <a16:creationId xmlns:a16="http://schemas.microsoft.com/office/drawing/2014/main" id="{7F9B6E5A-82DF-3240-9C97-6EAAD1E9FA17}"/>
              </a:ext>
            </a:extLst>
          </p:cNvPr>
          <p:cNvSpPr>
            <a:spLocks noChangeShapeType="1"/>
          </p:cNvSpPr>
          <p:nvPr>
            <p:custDataLst>
              <p:tags r:id="rId14"/>
            </p:custDataLst>
          </p:nvPr>
        </p:nvSpPr>
        <p:spPr bwMode="auto">
          <a:xfrm>
            <a:off x="10125207" y="3174304"/>
            <a:ext cx="1295400" cy="0"/>
          </a:xfrm>
          <a:prstGeom prst="line">
            <a:avLst/>
          </a:prstGeom>
          <a:noFill/>
          <a:ln w="12700">
            <a:solidFill>
              <a:srgbClr val="CC00FF"/>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6" name="Line 18">
            <a:extLst>
              <a:ext uri="{FF2B5EF4-FFF2-40B4-BE49-F238E27FC236}">
                <a16:creationId xmlns:a16="http://schemas.microsoft.com/office/drawing/2014/main" id="{6231E494-C3CC-9240-AE94-01B6BC0A31AF}"/>
              </a:ext>
            </a:extLst>
          </p:cNvPr>
          <p:cNvSpPr>
            <a:spLocks noChangeShapeType="1"/>
          </p:cNvSpPr>
          <p:nvPr>
            <p:custDataLst>
              <p:tags r:id="rId15"/>
            </p:custDataLst>
          </p:nvPr>
        </p:nvSpPr>
        <p:spPr bwMode="auto">
          <a:xfrm>
            <a:off x="10125207" y="3326704"/>
            <a:ext cx="1295400" cy="0"/>
          </a:xfrm>
          <a:prstGeom prst="line">
            <a:avLst/>
          </a:prstGeom>
          <a:noFill/>
          <a:ln w="25400">
            <a:solidFill>
              <a:srgbClr val="CC00FF"/>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7" name="Line 19">
            <a:extLst>
              <a:ext uri="{FF2B5EF4-FFF2-40B4-BE49-F238E27FC236}">
                <a16:creationId xmlns:a16="http://schemas.microsoft.com/office/drawing/2014/main" id="{C9314FC6-B442-5747-BAAC-EE5445F17E7E}"/>
              </a:ext>
            </a:extLst>
          </p:cNvPr>
          <p:cNvSpPr>
            <a:spLocks noChangeShapeType="1"/>
          </p:cNvSpPr>
          <p:nvPr>
            <p:custDataLst>
              <p:tags r:id="rId16"/>
            </p:custDataLst>
          </p:nvPr>
        </p:nvSpPr>
        <p:spPr bwMode="auto">
          <a:xfrm>
            <a:off x="10125207" y="3479104"/>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8" name="Line 20">
            <a:extLst>
              <a:ext uri="{FF2B5EF4-FFF2-40B4-BE49-F238E27FC236}">
                <a16:creationId xmlns:a16="http://schemas.microsoft.com/office/drawing/2014/main" id="{602990E0-73FA-4D44-A375-DB52C47AA9D0}"/>
              </a:ext>
            </a:extLst>
          </p:cNvPr>
          <p:cNvSpPr>
            <a:spLocks noChangeShapeType="1"/>
          </p:cNvSpPr>
          <p:nvPr>
            <p:custDataLst>
              <p:tags r:id="rId17"/>
            </p:custDataLst>
          </p:nvPr>
        </p:nvSpPr>
        <p:spPr bwMode="auto">
          <a:xfrm>
            <a:off x="10125207" y="3631504"/>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9" name="Line 21">
            <a:extLst>
              <a:ext uri="{FF2B5EF4-FFF2-40B4-BE49-F238E27FC236}">
                <a16:creationId xmlns:a16="http://schemas.microsoft.com/office/drawing/2014/main" id="{FC2212E8-021D-644F-931B-87BCBB5B49C0}"/>
              </a:ext>
            </a:extLst>
          </p:cNvPr>
          <p:cNvSpPr>
            <a:spLocks noChangeShapeType="1"/>
          </p:cNvSpPr>
          <p:nvPr>
            <p:custDataLst>
              <p:tags r:id="rId18"/>
            </p:custDataLst>
          </p:nvPr>
        </p:nvSpPr>
        <p:spPr bwMode="auto">
          <a:xfrm>
            <a:off x="10125207" y="3783904"/>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70" name="Line 22">
            <a:extLst>
              <a:ext uri="{FF2B5EF4-FFF2-40B4-BE49-F238E27FC236}">
                <a16:creationId xmlns:a16="http://schemas.microsoft.com/office/drawing/2014/main" id="{21E16A07-F2C4-2D4A-ADBE-5766ED5747EE}"/>
              </a:ext>
            </a:extLst>
          </p:cNvPr>
          <p:cNvSpPr>
            <a:spLocks noChangeShapeType="1"/>
          </p:cNvSpPr>
          <p:nvPr>
            <p:custDataLst>
              <p:tags r:id="rId19"/>
            </p:custDataLst>
          </p:nvPr>
        </p:nvSpPr>
        <p:spPr bwMode="auto">
          <a:xfrm>
            <a:off x="10125207" y="3936304"/>
            <a:ext cx="1295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71" name="Line 23">
            <a:extLst>
              <a:ext uri="{FF2B5EF4-FFF2-40B4-BE49-F238E27FC236}">
                <a16:creationId xmlns:a16="http://schemas.microsoft.com/office/drawing/2014/main" id="{141E5589-867F-5840-8745-06DDBC374D1F}"/>
              </a:ext>
            </a:extLst>
          </p:cNvPr>
          <p:cNvSpPr>
            <a:spLocks noChangeShapeType="1"/>
          </p:cNvSpPr>
          <p:nvPr>
            <p:custDataLst>
              <p:tags r:id="rId20"/>
            </p:custDataLst>
          </p:nvPr>
        </p:nvSpPr>
        <p:spPr bwMode="auto">
          <a:xfrm>
            <a:off x="10125207" y="4088704"/>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72" name="Line 24">
            <a:extLst>
              <a:ext uri="{FF2B5EF4-FFF2-40B4-BE49-F238E27FC236}">
                <a16:creationId xmlns:a16="http://schemas.microsoft.com/office/drawing/2014/main" id="{CE4A6CF1-C2BB-DF47-B107-260B17219D99}"/>
              </a:ext>
            </a:extLst>
          </p:cNvPr>
          <p:cNvSpPr>
            <a:spLocks noChangeShapeType="1"/>
          </p:cNvSpPr>
          <p:nvPr>
            <p:custDataLst>
              <p:tags r:id="rId21"/>
            </p:custDataLst>
          </p:nvPr>
        </p:nvSpPr>
        <p:spPr bwMode="auto">
          <a:xfrm>
            <a:off x="10125207" y="4241104"/>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73" name="Line 25">
            <a:extLst>
              <a:ext uri="{FF2B5EF4-FFF2-40B4-BE49-F238E27FC236}">
                <a16:creationId xmlns:a16="http://schemas.microsoft.com/office/drawing/2014/main" id="{92B7815E-0CEE-2841-8F20-4257DDD5CCEF}"/>
              </a:ext>
            </a:extLst>
          </p:cNvPr>
          <p:cNvSpPr>
            <a:spLocks noChangeShapeType="1"/>
          </p:cNvSpPr>
          <p:nvPr>
            <p:custDataLst>
              <p:tags r:id="rId22"/>
            </p:custDataLst>
          </p:nvPr>
        </p:nvSpPr>
        <p:spPr bwMode="auto">
          <a:xfrm>
            <a:off x="10125207" y="4393504"/>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74" name="Line 26">
            <a:extLst>
              <a:ext uri="{FF2B5EF4-FFF2-40B4-BE49-F238E27FC236}">
                <a16:creationId xmlns:a16="http://schemas.microsoft.com/office/drawing/2014/main" id="{5AD9C8D5-3DD7-D744-811B-51FC4CB0EFF9}"/>
              </a:ext>
            </a:extLst>
          </p:cNvPr>
          <p:cNvSpPr>
            <a:spLocks noChangeShapeType="1"/>
          </p:cNvSpPr>
          <p:nvPr>
            <p:custDataLst>
              <p:tags r:id="rId23"/>
            </p:custDataLst>
          </p:nvPr>
        </p:nvSpPr>
        <p:spPr bwMode="auto">
          <a:xfrm>
            <a:off x="10125207" y="4545904"/>
            <a:ext cx="1295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75" name="Rectangle 27">
            <a:extLst>
              <a:ext uri="{FF2B5EF4-FFF2-40B4-BE49-F238E27FC236}">
                <a16:creationId xmlns:a16="http://schemas.microsoft.com/office/drawing/2014/main" id="{25B0CF55-6605-564B-B61B-1DC8C2A98C09}"/>
              </a:ext>
            </a:extLst>
          </p:cNvPr>
          <p:cNvSpPr>
            <a:spLocks noChangeArrowheads="1"/>
          </p:cNvSpPr>
          <p:nvPr>
            <p:custDataLst>
              <p:tags r:id="rId24"/>
            </p:custDataLst>
          </p:nvPr>
        </p:nvSpPr>
        <p:spPr bwMode="auto">
          <a:xfrm>
            <a:off x="10644320" y="4545905"/>
            <a:ext cx="234039"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a:t>
            </a:r>
          </a:p>
          <a:p>
            <a:pPr defTabSz="609585">
              <a:spcBef>
                <a:spcPct val="0"/>
              </a:spcBef>
              <a:buClrTx/>
              <a:buSzTx/>
              <a:buNone/>
            </a:pPr>
            <a:r>
              <a:rPr lang="en-US" altLang="en-US" sz="1600">
                <a:solidFill>
                  <a:srgbClr val="1F497D"/>
                </a:solidFill>
              </a:rPr>
              <a:t>.</a:t>
            </a:r>
          </a:p>
          <a:p>
            <a:pPr defTabSz="609585">
              <a:spcBef>
                <a:spcPct val="0"/>
              </a:spcBef>
              <a:buClrTx/>
              <a:buSzTx/>
              <a:buNone/>
            </a:pPr>
            <a:r>
              <a:rPr lang="en-US" altLang="en-US" sz="1600">
                <a:solidFill>
                  <a:srgbClr val="1F497D"/>
                </a:solidFill>
              </a:rPr>
              <a:t>.</a:t>
            </a:r>
          </a:p>
        </p:txBody>
      </p:sp>
      <p:sp>
        <p:nvSpPr>
          <p:cNvPr id="104476" name="Rectangle 28">
            <a:extLst>
              <a:ext uri="{FF2B5EF4-FFF2-40B4-BE49-F238E27FC236}">
                <a16:creationId xmlns:a16="http://schemas.microsoft.com/office/drawing/2014/main" id="{A4C96F1A-033B-C44A-BE8C-FB189886EF5F}"/>
              </a:ext>
            </a:extLst>
          </p:cNvPr>
          <p:cNvSpPr>
            <a:spLocks noChangeArrowheads="1"/>
          </p:cNvSpPr>
          <p:nvPr>
            <p:custDataLst>
              <p:tags r:id="rId25"/>
            </p:custDataLst>
          </p:nvPr>
        </p:nvSpPr>
        <p:spPr bwMode="auto">
          <a:xfrm>
            <a:off x="9866547" y="2104329"/>
            <a:ext cx="311048" cy="232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r" defTabSz="609585">
              <a:lnSpc>
                <a:spcPct val="97000"/>
              </a:lnSpc>
              <a:spcBef>
                <a:spcPct val="0"/>
              </a:spcBef>
              <a:buClrTx/>
              <a:buSzTx/>
              <a:buNone/>
            </a:pPr>
            <a:r>
              <a:rPr lang="en-US" altLang="en-US" sz="1000">
                <a:solidFill>
                  <a:srgbClr val="1F497D"/>
                </a:solidFill>
              </a:rPr>
              <a:t>0</a:t>
            </a:r>
          </a:p>
          <a:p>
            <a:pPr algn="r" defTabSz="609585">
              <a:lnSpc>
                <a:spcPct val="97000"/>
              </a:lnSpc>
              <a:spcBef>
                <a:spcPct val="0"/>
              </a:spcBef>
              <a:buClrTx/>
              <a:buSzTx/>
              <a:buNone/>
            </a:pPr>
            <a:r>
              <a:rPr lang="en-US" altLang="en-US" sz="1000">
                <a:solidFill>
                  <a:srgbClr val="1F497D"/>
                </a:solidFill>
              </a:rPr>
              <a:t>1</a:t>
            </a:r>
          </a:p>
          <a:p>
            <a:pPr algn="r" defTabSz="609585">
              <a:lnSpc>
                <a:spcPct val="97000"/>
              </a:lnSpc>
              <a:spcBef>
                <a:spcPct val="0"/>
              </a:spcBef>
              <a:buClrTx/>
              <a:buSzTx/>
              <a:buNone/>
            </a:pPr>
            <a:r>
              <a:rPr lang="en-US" altLang="en-US" sz="1000">
                <a:solidFill>
                  <a:srgbClr val="1F497D"/>
                </a:solidFill>
              </a:rPr>
              <a:t>2</a:t>
            </a:r>
          </a:p>
          <a:p>
            <a:pPr algn="r" defTabSz="609585">
              <a:lnSpc>
                <a:spcPct val="97000"/>
              </a:lnSpc>
              <a:spcBef>
                <a:spcPct val="0"/>
              </a:spcBef>
              <a:buClrTx/>
              <a:buSzTx/>
              <a:buNone/>
            </a:pPr>
            <a:r>
              <a:rPr lang="en-US" altLang="en-US" sz="1000">
                <a:solidFill>
                  <a:srgbClr val="1F497D"/>
                </a:solidFill>
              </a:rPr>
              <a:t>3</a:t>
            </a:r>
          </a:p>
          <a:p>
            <a:pPr algn="r" defTabSz="609585">
              <a:lnSpc>
                <a:spcPct val="97000"/>
              </a:lnSpc>
              <a:spcBef>
                <a:spcPct val="0"/>
              </a:spcBef>
              <a:buClrTx/>
              <a:buSzTx/>
              <a:buNone/>
            </a:pPr>
            <a:r>
              <a:rPr lang="en-US" altLang="en-US" sz="1000">
                <a:solidFill>
                  <a:srgbClr val="CC00FF"/>
                </a:solidFill>
              </a:rPr>
              <a:t>4</a:t>
            </a:r>
          </a:p>
          <a:p>
            <a:pPr algn="r" defTabSz="609585">
              <a:lnSpc>
                <a:spcPct val="97000"/>
              </a:lnSpc>
              <a:spcBef>
                <a:spcPct val="0"/>
              </a:spcBef>
              <a:buClrTx/>
              <a:buSzTx/>
              <a:buNone/>
            </a:pPr>
            <a:r>
              <a:rPr lang="en-US" altLang="en-US" sz="1000">
                <a:solidFill>
                  <a:srgbClr val="CC00FF"/>
                </a:solidFill>
              </a:rPr>
              <a:t>5</a:t>
            </a:r>
          </a:p>
          <a:p>
            <a:pPr algn="r" defTabSz="609585">
              <a:lnSpc>
                <a:spcPct val="97000"/>
              </a:lnSpc>
              <a:spcBef>
                <a:spcPct val="0"/>
              </a:spcBef>
              <a:buClrTx/>
              <a:buSzTx/>
              <a:buNone/>
            </a:pPr>
            <a:r>
              <a:rPr lang="en-US" altLang="en-US" sz="1000">
                <a:solidFill>
                  <a:srgbClr val="CC00FF"/>
                </a:solidFill>
              </a:rPr>
              <a:t>6</a:t>
            </a:r>
          </a:p>
          <a:p>
            <a:pPr algn="r" defTabSz="609585">
              <a:lnSpc>
                <a:spcPct val="97000"/>
              </a:lnSpc>
              <a:spcBef>
                <a:spcPct val="0"/>
              </a:spcBef>
              <a:buClrTx/>
              <a:buSzTx/>
              <a:buNone/>
            </a:pPr>
            <a:r>
              <a:rPr lang="en-US" altLang="en-US" sz="1000">
                <a:solidFill>
                  <a:srgbClr val="CC00FF"/>
                </a:solidFill>
              </a:rPr>
              <a:t>7</a:t>
            </a:r>
          </a:p>
          <a:p>
            <a:pPr algn="r" defTabSz="609585">
              <a:lnSpc>
                <a:spcPct val="97000"/>
              </a:lnSpc>
              <a:spcBef>
                <a:spcPct val="0"/>
              </a:spcBef>
              <a:buClrTx/>
              <a:buSzTx/>
              <a:buNone/>
            </a:pPr>
            <a:r>
              <a:rPr lang="en-US" altLang="en-US" sz="1000">
                <a:solidFill>
                  <a:srgbClr val="1F497D"/>
                </a:solidFill>
              </a:rPr>
              <a:t>8</a:t>
            </a:r>
          </a:p>
          <a:p>
            <a:pPr algn="r" defTabSz="609585">
              <a:lnSpc>
                <a:spcPct val="97000"/>
              </a:lnSpc>
              <a:spcBef>
                <a:spcPct val="0"/>
              </a:spcBef>
              <a:buClrTx/>
              <a:buSzTx/>
              <a:buNone/>
            </a:pPr>
            <a:r>
              <a:rPr lang="en-US" altLang="en-US" sz="1000">
                <a:solidFill>
                  <a:srgbClr val="1F497D"/>
                </a:solidFill>
              </a:rPr>
              <a:t>9</a:t>
            </a:r>
          </a:p>
          <a:p>
            <a:pPr algn="r" defTabSz="609585">
              <a:lnSpc>
                <a:spcPct val="97000"/>
              </a:lnSpc>
              <a:spcBef>
                <a:spcPct val="0"/>
              </a:spcBef>
              <a:buClrTx/>
              <a:buSzTx/>
              <a:buNone/>
            </a:pPr>
            <a:r>
              <a:rPr lang="en-US" altLang="en-US" sz="1000">
                <a:solidFill>
                  <a:srgbClr val="1F497D"/>
                </a:solidFill>
              </a:rPr>
              <a:t>10</a:t>
            </a:r>
          </a:p>
          <a:p>
            <a:pPr algn="r" defTabSz="609585">
              <a:lnSpc>
                <a:spcPct val="97000"/>
              </a:lnSpc>
              <a:spcBef>
                <a:spcPct val="0"/>
              </a:spcBef>
              <a:buClrTx/>
              <a:buSzTx/>
              <a:buNone/>
            </a:pPr>
            <a:r>
              <a:rPr lang="en-US" altLang="en-US" sz="1000">
                <a:solidFill>
                  <a:srgbClr val="1F497D"/>
                </a:solidFill>
              </a:rPr>
              <a:t>.</a:t>
            </a:r>
          </a:p>
          <a:p>
            <a:pPr algn="r" defTabSz="609585">
              <a:lnSpc>
                <a:spcPct val="97000"/>
              </a:lnSpc>
              <a:spcBef>
                <a:spcPct val="0"/>
              </a:spcBef>
              <a:buClrTx/>
              <a:buSzTx/>
              <a:buNone/>
            </a:pPr>
            <a:r>
              <a:rPr lang="en-US" altLang="en-US" sz="1000">
                <a:solidFill>
                  <a:srgbClr val="1F497D"/>
                </a:solidFill>
              </a:rPr>
              <a:t>.</a:t>
            </a:r>
          </a:p>
          <a:p>
            <a:pPr algn="r" defTabSz="609585">
              <a:lnSpc>
                <a:spcPct val="97000"/>
              </a:lnSpc>
              <a:spcBef>
                <a:spcPct val="0"/>
              </a:spcBef>
              <a:buClrTx/>
              <a:buSzTx/>
              <a:buNone/>
            </a:pPr>
            <a:r>
              <a:rPr lang="en-US" altLang="en-US" sz="1000">
                <a:solidFill>
                  <a:srgbClr val="1F497D"/>
                </a:solidFill>
              </a:rPr>
              <a:t>.</a:t>
            </a:r>
          </a:p>
          <a:p>
            <a:pPr algn="r" defTabSz="609585">
              <a:lnSpc>
                <a:spcPct val="97000"/>
              </a:lnSpc>
              <a:spcBef>
                <a:spcPct val="0"/>
              </a:spcBef>
              <a:buClrTx/>
              <a:buSzTx/>
              <a:buNone/>
            </a:pPr>
            <a:endParaRPr lang="en-US" altLang="en-US" sz="1000">
              <a:solidFill>
                <a:srgbClr val="1F497D"/>
              </a:solidFill>
            </a:endParaRPr>
          </a:p>
        </p:txBody>
      </p:sp>
      <p:sp>
        <p:nvSpPr>
          <p:cNvPr id="104477" name="Rectangle 29">
            <a:extLst>
              <a:ext uri="{FF2B5EF4-FFF2-40B4-BE49-F238E27FC236}">
                <a16:creationId xmlns:a16="http://schemas.microsoft.com/office/drawing/2014/main" id="{9168CC3A-8B95-A841-8898-0AAC09B63024}"/>
              </a:ext>
            </a:extLst>
          </p:cNvPr>
          <p:cNvSpPr>
            <a:spLocks noChangeArrowheads="1"/>
          </p:cNvSpPr>
          <p:nvPr>
            <p:custDataLst>
              <p:tags r:id="rId26"/>
            </p:custDataLst>
          </p:nvPr>
        </p:nvSpPr>
        <p:spPr bwMode="auto">
          <a:xfrm>
            <a:off x="10339521" y="1802704"/>
            <a:ext cx="891271"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Memory</a:t>
            </a:r>
          </a:p>
        </p:txBody>
      </p:sp>
      <p:sp>
        <p:nvSpPr>
          <p:cNvPr id="2" name="Left Brace 1">
            <a:extLst>
              <a:ext uri="{FF2B5EF4-FFF2-40B4-BE49-F238E27FC236}">
                <a16:creationId xmlns:a16="http://schemas.microsoft.com/office/drawing/2014/main" id="{2AC04583-4C26-6742-BA00-7033F248008F}"/>
              </a:ext>
            </a:extLst>
          </p:cNvPr>
          <p:cNvSpPr/>
          <p:nvPr/>
        </p:nvSpPr>
        <p:spPr>
          <a:xfrm rot="5400000">
            <a:off x="8310465" y="-2546221"/>
            <a:ext cx="273697" cy="6212116"/>
          </a:xfrm>
          <a:prstGeom prst="leftBrace">
            <a:avLst>
              <a:gd name="adj1" fmla="val 81060"/>
              <a:gd name="adj2" fmla="val 50000"/>
            </a:avLst>
          </a:prstGeom>
          <a:ln w="9525"/>
        </p:spPr>
        <p:style>
          <a:lnRef idx="2">
            <a:schemeClr val="dk1"/>
          </a:lnRef>
          <a:fillRef idx="0">
            <a:schemeClr val="dk1"/>
          </a:fillRef>
          <a:effectRef idx="1">
            <a:schemeClr val="dk1"/>
          </a:effectRef>
          <a:fontRef idx="minor">
            <a:schemeClr val="tx1"/>
          </a:fontRef>
        </p:style>
        <p:txBody>
          <a:bodyPr rtlCol="0" anchor="ctr"/>
          <a:lstStyle/>
          <a:p>
            <a:pPr algn="ctr" defTabSz="609585"/>
            <a:endParaRPr lang="en-US" sz="2400">
              <a:solidFill>
                <a:prstClr val="black"/>
              </a:solidFill>
              <a:latin typeface="Calibri"/>
            </a:endParaRPr>
          </a:p>
        </p:txBody>
      </p:sp>
    </p:spTree>
    <p:extLst>
      <p:ext uri="{BB962C8B-B14F-4D97-AF65-F5344CB8AC3E}">
        <p14:creationId xmlns:p14="http://schemas.microsoft.com/office/powerpoint/2010/main" val="343791732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5764-5396-EF4C-87FA-A77DDFD8EA8D}"/>
              </a:ext>
            </a:extLst>
          </p:cNvPr>
          <p:cNvSpPr>
            <a:spLocks noGrp="1"/>
          </p:cNvSpPr>
          <p:nvPr>
            <p:ph type="title"/>
          </p:nvPr>
        </p:nvSpPr>
        <p:spPr/>
        <p:txBody>
          <a:bodyPr/>
          <a:lstStyle/>
          <a:p>
            <a:r>
              <a:rPr lang="en-US" dirty="0"/>
              <a:t>How does the cache actually connect to the execution core?</a:t>
            </a:r>
          </a:p>
        </p:txBody>
      </p:sp>
      <p:sp>
        <p:nvSpPr>
          <p:cNvPr id="3" name="Content Placeholder 2">
            <a:extLst>
              <a:ext uri="{FF2B5EF4-FFF2-40B4-BE49-F238E27FC236}">
                <a16:creationId xmlns:a16="http://schemas.microsoft.com/office/drawing/2014/main" id="{0D9A5CA6-6BE9-914E-9E36-DE04DC86D834}"/>
              </a:ext>
            </a:extLst>
          </p:cNvPr>
          <p:cNvSpPr>
            <a:spLocks noGrp="1"/>
          </p:cNvSpPr>
          <p:nvPr>
            <p:ph idx="1"/>
          </p:nvPr>
        </p:nvSpPr>
        <p:spPr>
          <a:xfrm>
            <a:off x="609600" y="1600201"/>
            <a:ext cx="10972800" cy="2040811"/>
          </a:xfrm>
        </p:spPr>
        <p:txBody>
          <a:bodyPr/>
          <a:lstStyle/>
          <a:p>
            <a:r>
              <a:rPr lang="en-US" dirty="0"/>
              <a:t>This is a “standard, five stage pipeline”</a:t>
            </a:r>
          </a:p>
          <a:p>
            <a:endParaRPr lang="en-US" dirty="0"/>
          </a:p>
          <a:p>
            <a:endParaRPr lang="en-US" dirty="0"/>
          </a:p>
          <a:p>
            <a:r>
              <a:rPr lang="en-US" dirty="0"/>
              <a:t>For machines with no caches, the “DM” looks more like this:</a:t>
            </a:r>
          </a:p>
        </p:txBody>
      </p:sp>
      <p:grpSp>
        <p:nvGrpSpPr>
          <p:cNvPr id="4" name="Group 23">
            <a:extLst>
              <a:ext uri="{FF2B5EF4-FFF2-40B4-BE49-F238E27FC236}">
                <a16:creationId xmlns:a16="http://schemas.microsoft.com/office/drawing/2014/main" id="{F0960D9A-D3CC-D44D-B059-F9ACEB6787E6}"/>
              </a:ext>
            </a:extLst>
          </p:cNvPr>
          <p:cNvGrpSpPr>
            <a:grpSpLocks/>
          </p:cNvGrpSpPr>
          <p:nvPr>
            <p:custDataLst>
              <p:tags r:id="rId1"/>
            </p:custDataLst>
          </p:nvPr>
        </p:nvGrpSpPr>
        <p:grpSpPr bwMode="auto">
          <a:xfrm>
            <a:off x="3398231" y="2209158"/>
            <a:ext cx="4718051" cy="804863"/>
            <a:chOff x="1008" y="3477"/>
            <a:chExt cx="2972" cy="507"/>
          </a:xfrm>
        </p:grpSpPr>
        <p:sp>
          <p:nvSpPr>
            <p:cNvPr id="5" name="Rectangle 4">
              <a:extLst>
                <a:ext uri="{FF2B5EF4-FFF2-40B4-BE49-F238E27FC236}">
                  <a16:creationId xmlns:a16="http://schemas.microsoft.com/office/drawing/2014/main" id="{07DC2D88-E75C-3643-9453-A1329D26620A}"/>
                </a:ext>
              </a:extLst>
            </p:cNvPr>
            <p:cNvSpPr>
              <a:spLocks noChangeArrowheads="1"/>
            </p:cNvSpPr>
            <p:nvPr>
              <p:custDataLst>
                <p:tags r:id="rId24"/>
              </p:custDataLst>
            </p:nvPr>
          </p:nvSpPr>
          <p:spPr bwMode="auto">
            <a:xfrm>
              <a:off x="1008" y="3556"/>
              <a:ext cx="476" cy="32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dirty="0">
                  <a:solidFill>
                    <a:prstClr val="black"/>
                  </a:solidFill>
                </a:rPr>
                <a:t>IM</a:t>
              </a:r>
            </a:p>
          </p:txBody>
        </p:sp>
        <p:sp>
          <p:nvSpPr>
            <p:cNvPr id="6" name="Rectangle 5">
              <a:extLst>
                <a:ext uri="{FF2B5EF4-FFF2-40B4-BE49-F238E27FC236}">
                  <a16:creationId xmlns:a16="http://schemas.microsoft.com/office/drawing/2014/main" id="{FB84BCF4-6D43-064C-9D58-238D32E83CA4}"/>
                </a:ext>
              </a:extLst>
            </p:cNvPr>
            <p:cNvSpPr>
              <a:spLocks noChangeArrowheads="1"/>
            </p:cNvSpPr>
            <p:nvPr>
              <p:custDataLst>
                <p:tags r:id="rId25"/>
              </p:custDataLst>
            </p:nvPr>
          </p:nvSpPr>
          <p:spPr bwMode="auto">
            <a:xfrm>
              <a:off x="1780" y="3556"/>
              <a:ext cx="328" cy="32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a:solidFill>
                    <a:prstClr val="black"/>
                  </a:solidFill>
                </a:rPr>
                <a:t>Reg</a:t>
              </a:r>
            </a:p>
          </p:txBody>
        </p:sp>
        <p:grpSp>
          <p:nvGrpSpPr>
            <p:cNvPr id="7" name="Group 15">
              <a:extLst>
                <a:ext uri="{FF2B5EF4-FFF2-40B4-BE49-F238E27FC236}">
                  <a16:creationId xmlns:a16="http://schemas.microsoft.com/office/drawing/2014/main" id="{7E431733-4FC3-AC40-B0A9-4233D1C747D4}"/>
                </a:ext>
              </a:extLst>
            </p:cNvPr>
            <p:cNvGrpSpPr>
              <a:grpSpLocks/>
            </p:cNvGrpSpPr>
            <p:nvPr/>
          </p:nvGrpSpPr>
          <p:grpSpPr bwMode="auto">
            <a:xfrm>
              <a:off x="2411" y="3477"/>
              <a:ext cx="275" cy="507"/>
              <a:chOff x="2411" y="3477"/>
              <a:chExt cx="275" cy="507"/>
            </a:xfrm>
          </p:grpSpPr>
          <p:grpSp>
            <p:nvGrpSpPr>
              <p:cNvPr id="15" name="Group 13">
                <a:extLst>
                  <a:ext uri="{FF2B5EF4-FFF2-40B4-BE49-F238E27FC236}">
                    <a16:creationId xmlns:a16="http://schemas.microsoft.com/office/drawing/2014/main" id="{72A7480A-86B5-6142-A234-A2475E84B649}"/>
                  </a:ext>
                </a:extLst>
              </p:cNvPr>
              <p:cNvGrpSpPr>
                <a:grpSpLocks/>
              </p:cNvGrpSpPr>
              <p:nvPr/>
            </p:nvGrpSpPr>
            <p:grpSpPr bwMode="auto">
              <a:xfrm>
                <a:off x="2411" y="3504"/>
                <a:ext cx="275" cy="480"/>
                <a:chOff x="2411" y="3504"/>
                <a:chExt cx="275" cy="480"/>
              </a:xfrm>
            </p:grpSpPr>
            <p:sp>
              <p:nvSpPr>
                <p:cNvPr id="17" name="Line 6">
                  <a:extLst>
                    <a:ext uri="{FF2B5EF4-FFF2-40B4-BE49-F238E27FC236}">
                      <a16:creationId xmlns:a16="http://schemas.microsoft.com/office/drawing/2014/main" id="{9D745790-099D-2146-B718-3DDAB8FCE76F}"/>
                    </a:ext>
                  </a:extLst>
                </p:cNvPr>
                <p:cNvSpPr>
                  <a:spLocks noChangeShapeType="1"/>
                </p:cNvSpPr>
                <p:nvPr>
                  <p:custDataLst>
                    <p:tags r:id="rId34"/>
                  </p:custDataLst>
                </p:nvPr>
              </p:nvSpPr>
              <p:spPr bwMode="auto">
                <a:xfrm>
                  <a:off x="2411" y="3504"/>
                  <a:ext cx="0"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8" name="Line 7">
                  <a:extLst>
                    <a:ext uri="{FF2B5EF4-FFF2-40B4-BE49-F238E27FC236}">
                      <a16:creationId xmlns:a16="http://schemas.microsoft.com/office/drawing/2014/main" id="{1788187F-7C31-084C-A803-0E6AEE6C44BC}"/>
                    </a:ext>
                  </a:extLst>
                </p:cNvPr>
                <p:cNvSpPr>
                  <a:spLocks noChangeShapeType="1"/>
                </p:cNvSpPr>
                <p:nvPr>
                  <p:custDataLst>
                    <p:tags r:id="rId35"/>
                  </p:custDataLst>
                </p:nvPr>
              </p:nvSpPr>
              <p:spPr bwMode="auto">
                <a:xfrm>
                  <a:off x="2411" y="3504"/>
                  <a:ext cx="275"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9" name="Line 8">
                  <a:extLst>
                    <a:ext uri="{FF2B5EF4-FFF2-40B4-BE49-F238E27FC236}">
                      <a16:creationId xmlns:a16="http://schemas.microsoft.com/office/drawing/2014/main" id="{62B4CB92-A869-9548-BB68-40A486ED06C1}"/>
                    </a:ext>
                  </a:extLst>
                </p:cNvPr>
                <p:cNvSpPr>
                  <a:spLocks noChangeShapeType="1"/>
                </p:cNvSpPr>
                <p:nvPr>
                  <p:custDataLst>
                    <p:tags r:id="rId36"/>
                  </p:custDataLst>
                </p:nvPr>
              </p:nvSpPr>
              <p:spPr bwMode="auto">
                <a:xfrm>
                  <a:off x="2411" y="3675"/>
                  <a:ext cx="112" cy="6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0" name="Line 9">
                  <a:extLst>
                    <a:ext uri="{FF2B5EF4-FFF2-40B4-BE49-F238E27FC236}">
                      <a16:creationId xmlns:a16="http://schemas.microsoft.com/office/drawing/2014/main" id="{1483019D-A5AD-0741-B3E8-ED9BD129CB8B}"/>
                    </a:ext>
                  </a:extLst>
                </p:cNvPr>
                <p:cNvSpPr>
                  <a:spLocks noChangeShapeType="1"/>
                </p:cNvSpPr>
                <p:nvPr>
                  <p:custDataLst>
                    <p:tags r:id="rId37"/>
                  </p:custDataLst>
                </p:nvPr>
              </p:nvSpPr>
              <p:spPr bwMode="auto">
                <a:xfrm flipH="1">
                  <a:off x="2411" y="3744"/>
                  <a:ext cx="112" cy="6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1" name="Line 10">
                  <a:extLst>
                    <a:ext uri="{FF2B5EF4-FFF2-40B4-BE49-F238E27FC236}">
                      <a16:creationId xmlns:a16="http://schemas.microsoft.com/office/drawing/2014/main" id="{5EC2DD69-A3F9-7A4B-9CB5-AE5AEF3A10FF}"/>
                    </a:ext>
                  </a:extLst>
                </p:cNvPr>
                <p:cNvSpPr>
                  <a:spLocks noChangeShapeType="1"/>
                </p:cNvSpPr>
                <p:nvPr>
                  <p:custDataLst>
                    <p:tags r:id="rId38"/>
                  </p:custDataLst>
                </p:nvPr>
              </p:nvSpPr>
              <p:spPr bwMode="auto">
                <a:xfrm>
                  <a:off x="2411" y="3813"/>
                  <a:ext cx="0"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2" name="Line 11">
                  <a:extLst>
                    <a:ext uri="{FF2B5EF4-FFF2-40B4-BE49-F238E27FC236}">
                      <a16:creationId xmlns:a16="http://schemas.microsoft.com/office/drawing/2014/main" id="{7AC7B558-CD4F-F248-9B2D-A15A84B49684}"/>
                    </a:ext>
                  </a:extLst>
                </p:cNvPr>
                <p:cNvSpPr>
                  <a:spLocks noChangeShapeType="1"/>
                </p:cNvSpPr>
                <p:nvPr>
                  <p:custDataLst>
                    <p:tags r:id="rId39"/>
                  </p:custDataLst>
                </p:nvPr>
              </p:nvSpPr>
              <p:spPr bwMode="auto">
                <a:xfrm flipV="1">
                  <a:off x="2411" y="3813"/>
                  <a:ext cx="275"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3" name="Line 12">
                  <a:extLst>
                    <a:ext uri="{FF2B5EF4-FFF2-40B4-BE49-F238E27FC236}">
                      <a16:creationId xmlns:a16="http://schemas.microsoft.com/office/drawing/2014/main" id="{E1F8195E-3A85-734E-8D22-6F194BCFDCDC}"/>
                    </a:ext>
                  </a:extLst>
                </p:cNvPr>
                <p:cNvSpPr>
                  <a:spLocks noChangeShapeType="1"/>
                </p:cNvSpPr>
                <p:nvPr>
                  <p:custDataLst>
                    <p:tags r:id="rId40"/>
                  </p:custDataLst>
                </p:nvPr>
              </p:nvSpPr>
              <p:spPr bwMode="auto">
                <a:xfrm>
                  <a:off x="2686" y="3675"/>
                  <a:ext cx="0" cy="1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16" name="Rectangle 14">
                <a:extLst>
                  <a:ext uri="{FF2B5EF4-FFF2-40B4-BE49-F238E27FC236}">
                    <a16:creationId xmlns:a16="http://schemas.microsoft.com/office/drawing/2014/main" id="{DC8265A6-15FD-1947-936E-B3596FADBF95}"/>
                  </a:ext>
                </a:extLst>
              </p:cNvPr>
              <p:cNvSpPr>
                <a:spLocks noChangeArrowheads="1"/>
              </p:cNvSpPr>
              <p:nvPr>
                <p:custDataLst>
                  <p:tags r:id="rId33"/>
                </p:custDataLst>
              </p:nvPr>
            </p:nvSpPr>
            <p:spPr bwMode="auto">
              <a:xfrm rot="5400000">
                <a:off x="2340" y="3597"/>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400" b="1" dirty="0">
                    <a:solidFill>
                      <a:prstClr val="black"/>
                    </a:solidFill>
                  </a:rPr>
                  <a:t>   </a:t>
                </a:r>
                <a:r>
                  <a:rPr lang="en-US" altLang="en-US" sz="1400" dirty="0">
                    <a:solidFill>
                      <a:prstClr val="black"/>
                    </a:solidFill>
                  </a:rPr>
                  <a:t>ALU</a:t>
                </a:r>
              </a:p>
            </p:txBody>
          </p:sp>
        </p:grpSp>
        <p:sp>
          <p:nvSpPr>
            <p:cNvPr id="8" name="Rectangle 16">
              <a:extLst>
                <a:ext uri="{FF2B5EF4-FFF2-40B4-BE49-F238E27FC236}">
                  <a16:creationId xmlns:a16="http://schemas.microsoft.com/office/drawing/2014/main" id="{909B80F7-C002-7F48-AE14-E51FF11F3996}"/>
                </a:ext>
              </a:extLst>
            </p:cNvPr>
            <p:cNvSpPr>
              <a:spLocks noChangeArrowheads="1"/>
            </p:cNvSpPr>
            <p:nvPr>
              <p:custDataLst>
                <p:tags r:id="rId26"/>
              </p:custDataLst>
            </p:nvPr>
          </p:nvSpPr>
          <p:spPr bwMode="auto">
            <a:xfrm>
              <a:off x="2905" y="3556"/>
              <a:ext cx="403" cy="32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dirty="0">
                  <a:solidFill>
                    <a:prstClr val="black"/>
                  </a:solidFill>
                </a:rPr>
                <a:t>DM</a:t>
              </a:r>
            </a:p>
          </p:txBody>
        </p:sp>
        <p:sp>
          <p:nvSpPr>
            <p:cNvPr id="9" name="Rectangle 17">
              <a:extLst>
                <a:ext uri="{FF2B5EF4-FFF2-40B4-BE49-F238E27FC236}">
                  <a16:creationId xmlns:a16="http://schemas.microsoft.com/office/drawing/2014/main" id="{938D9315-2F5B-704A-A029-CA1CB8F631BE}"/>
                </a:ext>
              </a:extLst>
            </p:cNvPr>
            <p:cNvSpPr>
              <a:spLocks noChangeArrowheads="1"/>
            </p:cNvSpPr>
            <p:nvPr>
              <p:custDataLst>
                <p:tags r:id="rId27"/>
              </p:custDataLst>
            </p:nvPr>
          </p:nvSpPr>
          <p:spPr bwMode="auto">
            <a:xfrm>
              <a:off x="3652" y="3556"/>
              <a:ext cx="328" cy="32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a:solidFill>
                    <a:prstClr val="black"/>
                  </a:solidFill>
                </a:rPr>
                <a:t>Reg</a:t>
              </a:r>
            </a:p>
          </p:txBody>
        </p:sp>
        <p:sp>
          <p:nvSpPr>
            <p:cNvPr id="10" name="Line 18">
              <a:extLst>
                <a:ext uri="{FF2B5EF4-FFF2-40B4-BE49-F238E27FC236}">
                  <a16:creationId xmlns:a16="http://schemas.microsoft.com/office/drawing/2014/main" id="{F77F533E-C744-F242-9E9F-98DE26551E12}"/>
                </a:ext>
              </a:extLst>
            </p:cNvPr>
            <p:cNvSpPr>
              <a:spLocks noChangeShapeType="1"/>
            </p:cNvSpPr>
            <p:nvPr>
              <p:custDataLst>
                <p:tags r:id="rId28"/>
              </p:custDataLst>
            </p:nvPr>
          </p:nvSpPr>
          <p:spPr bwMode="auto">
            <a:xfrm>
              <a:off x="1488" y="3744"/>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1" name="Line 19">
              <a:extLst>
                <a:ext uri="{FF2B5EF4-FFF2-40B4-BE49-F238E27FC236}">
                  <a16:creationId xmlns:a16="http://schemas.microsoft.com/office/drawing/2014/main" id="{51D46210-A497-C840-9797-F4BC01183503}"/>
                </a:ext>
              </a:extLst>
            </p:cNvPr>
            <p:cNvSpPr>
              <a:spLocks noChangeShapeType="1"/>
            </p:cNvSpPr>
            <p:nvPr>
              <p:custDataLst>
                <p:tags r:id="rId29"/>
              </p:custDataLst>
            </p:nvPr>
          </p:nvSpPr>
          <p:spPr bwMode="auto">
            <a:xfrm>
              <a:off x="2112" y="3600"/>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2" name="Line 20">
              <a:extLst>
                <a:ext uri="{FF2B5EF4-FFF2-40B4-BE49-F238E27FC236}">
                  <a16:creationId xmlns:a16="http://schemas.microsoft.com/office/drawing/2014/main" id="{838A5721-D207-0743-841D-9BD88DA74059}"/>
                </a:ext>
              </a:extLst>
            </p:cNvPr>
            <p:cNvSpPr>
              <a:spLocks noChangeShapeType="1"/>
            </p:cNvSpPr>
            <p:nvPr>
              <p:custDataLst>
                <p:tags r:id="rId30"/>
              </p:custDataLst>
            </p:nvPr>
          </p:nvSpPr>
          <p:spPr bwMode="auto">
            <a:xfrm>
              <a:off x="2112" y="3840"/>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3" name="Line 21">
              <a:extLst>
                <a:ext uri="{FF2B5EF4-FFF2-40B4-BE49-F238E27FC236}">
                  <a16:creationId xmlns:a16="http://schemas.microsoft.com/office/drawing/2014/main" id="{F323A180-1429-5049-9DAB-793425F001C4}"/>
                </a:ext>
              </a:extLst>
            </p:cNvPr>
            <p:cNvSpPr>
              <a:spLocks noChangeShapeType="1"/>
            </p:cNvSpPr>
            <p:nvPr>
              <p:custDataLst>
                <p:tags r:id="rId31"/>
              </p:custDataLst>
            </p:nvPr>
          </p:nvSpPr>
          <p:spPr bwMode="auto">
            <a:xfrm>
              <a:off x="2687" y="3747"/>
              <a:ext cx="21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4" name="Line 22">
              <a:extLst>
                <a:ext uri="{FF2B5EF4-FFF2-40B4-BE49-F238E27FC236}">
                  <a16:creationId xmlns:a16="http://schemas.microsoft.com/office/drawing/2014/main" id="{C2FC12BA-8379-6E41-88C1-C0873936F0FE}"/>
                </a:ext>
              </a:extLst>
            </p:cNvPr>
            <p:cNvSpPr>
              <a:spLocks noChangeShapeType="1"/>
            </p:cNvSpPr>
            <p:nvPr>
              <p:custDataLst>
                <p:tags r:id="rId32"/>
              </p:custDataLst>
            </p:nvPr>
          </p:nvSpPr>
          <p:spPr bwMode="auto">
            <a:xfrm>
              <a:off x="3312" y="3744"/>
              <a:ext cx="33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24" name="Line 25">
            <a:extLst>
              <a:ext uri="{FF2B5EF4-FFF2-40B4-BE49-F238E27FC236}">
                <a16:creationId xmlns:a16="http://schemas.microsoft.com/office/drawing/2014/main" id="{B1FD5C13-61BC-D147-ADD7-34AFD581D98F}"/>
              </a:ext>
            </a:extLst>
          </p:cNvPr>
          <p:cNvSpPr>
            <a:spLocks noChangeShapeType="1"/>
          </p:cNvSpPr>
          <p:nvPr>
            <p:custDataLst>
              <p:tags r:id="rId2"/>
            </p:custDataLst>
          </p:nvPr>
        </p:nvSpPr>
        <p:spPr bwMode="auto">
          <a:xfrm>
            <a:off x="6208547" y="2633016"/>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5" name="Line 26">
            <a:extLst>
              <a:ext uri="{FF2B5EF4-FFF2-40B4-BE49-F238E27FC236}">
                <a16:creationId xmlns:a16="http://schemas.microsoft.com/office/drawing/2014/main" id="{8D70E227-AB0B-EF44-AF2B-632B568FD73A}"/>
              </a:ext>
            </a:extLst>
          </p:cNvPr>
          <p:cNvSpPr>
            <a:spLocks noChangeShapeType="1"/>
          </p:cNvSpPr>
          <p:nvPr>
            <p:custDataLst>
              <p:tags r:id="rId3"/>
            </p:custDataLst>
          </p:nvPr>
        </p:nvSpPr>
        <p:spPr bwMode="auto">
          <a:xfrm>
            <a:off x="6208547" y="2937816"/>
            <a:ext cx="92348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6" name="Line 27">
            <a:extLst>
              <a:ext uri="{FF2B5EF4-FFF2-40B4-BE49-F238E27FC236}">
                <a16:creationId xmlns:a16="http://schemas.microsoft.com/office/drawing/2014/main" id="{EC9EA03F-6F9F-DA48-9DA9-5B8A1B79ED95}"/>
              </a:ext>
            </a:extLst>
          </p:cNvPr>
          <p:cNvSpPr>
            <a:spLocks noChangeShapeType="1"/>
          </p:cNvSpPr>
          <p:nvPr>
            <p:custDataLst>
              <p:tags r:id="rId4"/>
            </p:custDataLst>
          </p:nvPr>
        </p:nvSpPr>
        <p:spPr bwMode="auto">
          <a:xfrm flipV="1">
            <a:off x="7132029" y="2709216"/>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7" name="Line 28">
            <a:extLst>
              <a:ext uri="{FF2B5EF4-FFF2-40B4-BE49-F238E27FC236}">
                <a16:creationId xmlns:a16="http://schemas.microsoft.com/office/drawing/2014/main" id="{7F5EB7C0-B8FF-4244-ABF2-90E6B5D63E9D}"/>
              </a:ext>
            </a:extLst>
          </p:cNvPr>
          <p:cNvSpPr>
            <a:spLocks noChangeShapeType="1"/>
          </p:cNvSpPr>
          <p:nvPr>
            <p:custDataLst>
              <p:tags r:id="rId5"/>
            </p:custDataLst>
          </p:nvPr>
        </p:nvSpPr>
        <p:spPr bwMode="auto">
          <a:xfrm flipV="1">
            <a:off x="7132029" y="2633016"/>
            <a:ext cx="152400" cy="76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nvGrpSpPr>
          <p:cNvPr id="51" name="Group 50">
            <a:extLst>
              <a:ext uri="{FF2B5EF4-FFF2-40B4-BE49-F238E27FC236}">
                <a16:creationId xmlns:a16="http://schemas.microsoft.com/office/drawing/2014/main" id="{1304E482-A016-5E4A-BFD0-233C194A0B87}"/>
              </a:ext>
            </a:extLst>
          </p:cNvPr>
          <p:cNvGrpSpPr/>
          <p:nvPr/>
        </p:nvGrpSpPr>
        <p:grpSpPr>
          <a:xfrm>
            <a:off x="729111" y="3657699"/>
            <a:ext cx="3222487" cy="804862"/>
            <a:chOff x="3475563" y="2829413"/>
            <a:chExt cx="2416865" cy="603647"/>
          </a:xfrm>
        </p:grpSpPr>
        <p:grpSp>
          <p:nvGrpSpPr>
            <p:cNvPr id="28" name="Group 23">
              <a:extLst>
                <a:ext uri="{FF2B5EF4-FFF2-40B4-BE49-F238E27FC236}">
                  <a16:creationId xmlns:a16="http://schemas.microsoft.com/office/drawing/2014/main" id="{7FD9054F-C57F-E946-8AA3-BC802A704D78}"/>
                </a:ext>
              </a:extLst>
            </p:cNvPr>
            <p:cNvGrpSpPr>
              <a:grpSpLocks/>
            </p:cNvGrpSpPr>
            <p:nvPr>
              <p:custDataLst>
                <p:tags r:id="rId7"/>
              </p:custDataLst>
            </p:nvPr>
          </p:nvGrpSpPr>
          <p:grpSpPr bwMode="auto">
            <a:xfrm>
              <a:off x="3760485" y="2829413"/>
              <a:ext cx="1828800" cy="603647"/>
              <a:chOff x="2112" y="3477"/>
              <a:chExt cx="1536" cy="507"/>
            </a:xfrm>
          </p:grpSpPr>
          <p:grpSp>
            <p:nvGrpSpPr>
              <p:cNvPr id="31" name="Group 15">
                <a:extLst>
                  <a:ext uri="{FF2B5EF4-FFF2-40B4-BE49-F238E27FC236}">
                    <a16:creationId xmlns:a16="http://schemas.microsoft.com/office/drawing/2014/main" id="{6F35D30D-86E4-0C47-ACF5-4BFE432EB733}"/>
                  </a:ext>
                </a:extLst>
              </p:cNvPr>
              <p:cNvGrpSpPr>
                <a:grpSpLocks/>
              </p:cNvGrpSpPr>
              <p:nvPr/>
            </p:nvGrpSpPr>
            <p:grpSpPr bwMode="auto">
              <a:xfrm>
                <a:off x="2411" y="3477"/>
                <a:ext cx="275" cy="507"/>
                <a:chOff x="2411" y="3477"/>
                <a:chExt cx="275" cy="507"/>
              </a:xfrm>
            </p:grpSpPr>
            <p:grpSp>
              <p:nvGrpSpPr>
                <p:cNvPr id="39" name="Group 13">
                  <a:extLst>
                    <a:ext uri="{FF2B5EF4-FFF2-40B4-BE49-F238E27FC236}">
                      <a16:creationId xmlns:a16="http://schemas.microsoft.com/office/drawing/2014/main" id="{A94C3FAD-B7D7-C94A-9E2B-B587D5F7C68E}"/>
                    </a:ext>
                  </a:extLst>
                </p:cNvPr>
                <p:cNvGrpSpPr>
                  <a:grpSpLocks/>
                </p:cNvGrpSpPr>
                <p:nvPr/>
              </p:nvGrpSpPr>
              <p:grpSpPr bwMode="auto">
                <a:xfrm>
                  <a:off x="2411" y="3504"/>
                  <a:ext cx="275" cy="480"/>
                  <a:chOff x="2411" y="3504"/>
                  <a:chExt cx="275" cy="480"/>
                </a:xfrm>
              </p:grpSpPr>
              <p:sp>
                <p:nvSpPr>
                  <p:cNvPr id="41" name="Line 6">
                    <a:extLst>
                      <a:ext uri="{FF2B5EF4-FFF2-40B4-BE49-F238E27FC236}">
                        <a16:creationId xmlns:a16="http://schemas.microsoft.com/office/drawing/2014/main" id="{31B8B26B-C5EF-114F-9FFA-8E95C0429B92}"/>
                      </a:ext>
                    </a:extLst>
                  </p:cNvPr>
                  <p:cNvSpPr>
                    <a:spLocks noChangeShapeType="1"/>
                  </p:cNvSpPr>
                  <p:nvPr>
                    <p:custDataLst>
                      <p:tags r:id="rId17"/>
                    </p:custDataLst>
                  </p:nvPr>
                </p:nvSpPr>
                <p:spPr bwMode="auto">
                  <a:xfrm>
                    <a:off x="2411" y="3504"/>
                    <a:ext cx="0"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2" name="Line 7">
                    <a:extLst>
                      <a:ext uri="{FF2B5EF4-FFF2-40B4-BE49-F238E27FC236}">
                        <a16:creationId xmlns:a16="http://schemas.microsoft.com/office/drawing/2014/main" id="{06595D0A-082D-EB43-BD65-D35770841525}"/>
                      </a:ext>
                    </a:extLst>
                  </p:cNvPr>
                  <p:cNvSpPr>
                    <a:spLocks noChangeShapeType="1"/>
                  </p:cNvSpPr>
                  <p:nvPr>
                    <p:custDataLst>
                      <p:tags r:id="rId18"/>
                    </p:custDataLst>
                  </p:nvPr>
                </p:nvSpPr>
                <p:spPr bwMode="auto">
                  <a:xfrm>
                    <a:off x="2411" y="3504"/>
                    <a:ext cx="275"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3" name="Line 8">
                    <a:extLst>
                      <a:ext uri="{FF2B5EF4-FFF2-40B4-BE49-F238E27FC236}">
                        <a16:creationId xmlns:a16="http://schemas.microsoft.com/office/drawing/2014/main" id="{3524599B-389D-7747-8974-34FD57F0528B}"/>
                      </a:ext>
                    </a:extLst>
                  </p:cNvPr>
                  <p:cNvSpPr>
                    <a:spLocks noChangeShapeType="1"/>
                  </p:cNvSpPr>
                  <p:nvPr>
                    <p:custDataLst>
                      <p:tags r:id="rId19"/>
                    </p:custDataLst>
                  </p:nvPr>
                </p:nvSpPr>
                <p:spPr bwMode="auto">
                  <a:xfrm>
                    <a:off x="2411" y="3675"/>
                    <a:ext cx="112" cy="6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 name="Line 9">
                    <a:extLst>
                      <a:ext uri="{FF2B5EF4-FFF2-40B4-BE49-F238E27FC236}">
                        <a16:creationId xmlns:a16="http://schemas.microsoft.com/office/drawing/2014/main" id="{29B8EF51-30D0-0643-8205-B90DEE9829EA}"/>
                      </a:ext>
                    </a:extLst>
                  </p:cNvPr>
                  <p:cNvSpPr>
                    <a:spLocks noChangeShapeType="1"/>
                  </p:cNvSpPr>
                  <p:nvPr>
                    <p:custDataLst>
                      <p:tags r:id="rId20"/>
                    </p:custDataLst>
                  </p:nvPr>
                </p:nvSpPr>
                <p:spPr bwMode="auto">
                  <a:xfrm flipH="1">
                    <a:off x="2411" y="3744"/>
                    <a:ext cx="112" cy="6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5" name="Line 10">
                    <a:extLst>
                      <a:ext uri="{FF2B5EF4-FFF2-40B4-BE49-F238E27FC236}">
                        <a16:creationId xmlns:a16="http://schemas.microsoft.com/office/drawing/2014/main" id="{F7DD065F-177A-774E-B40E-FA0E45DC2836}"/>
                      </a:ext>
                    </a:extLst>
                  </p:cNvPr>
                  <p:cNvSpPr>
                    <a:spLocks noChangeShapeType="1"/>
                  </p:cNvSpPr>
                  <p:nvPr>
                    <p:custDataLst>
                      <p:tags r:id="rId21"/>
                    </p:custDataLst>
                  </p:nvPr>
                </p:nvSpPr>
                <p:spPr bwMode="auto">
                  <a:xfrm>
                    <a:off x="2411" y="3813"/>
                    <a:ext cx="0"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6" name="Line 11">
                    <a:extLst>
                      <a:ext uri="{FF2B5EF4-FFF2-40B4-BE49-F238E27FC236}">
                        <a16:creationId xmlns:a16="http://schemas.microsoft.com/office/drawing/2014/main" id="{81761D03-5FE1-424D-98F8-9B10B179ECAD}"/>
                      </a:ext>
                    </a:extLst>
                  </p:cNvPr>
                  <p:cNvSpPr>
                    <a:spLocks noChangeShapeType="1"/>
                  </p:cNvSpPr>
                  <p:nvPr>
                    <p:custDataLst>
                      <p:tags r:id="rId22"/>
                    </p:custDataLst>
                  </p:nvPr>
                </p:nvSpPr>
                <p:spPr bwMode="auto">
                  <a:xfrm flipV="1">
                    <a:off x="2411" y="3813"/>
                    <a:ext cx="275"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7" name="Line 12">
                    <a:extLst>
                      <a:ext uri="{FF2B5EF4-FFF2-40B4-BE49-F238E27FC236}">
                        <a16:creationId xmlns:a16="http://schemas.microsoft.com/office/drawing/2014/main" id="{21F24329-8734-6A44-A69E-638A972FAA82}"/>
                      </a:ext>
                    </a:extLst>
                  </p:cNvPr>
                  <p:cNvSpPr>
                    <a:spLocks noChangeShapeType="1"/>
                  </p:cNvSpPr>
                  <p:nvPr>
                    <p:custDataLst>
                      <p:tags r:id="rId23"/>
                    </p:custDataLst>
                  </p:nvPr>
                </p:nvSpPr>
                <p:spPr bwMode="auto">
                  <a:xfrm>
                    <a:off x="2686" y="3675"/>
                    <a:ext cx="0" cy="1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40" name="Rectangle 14">
                  <a:extLst>
                    <a:ext uri="{FF2B5EF4-FFF2-40B4-BE49-F238E27FC236}">
                      <a16:creationId xmlns:a16="http://schemas.microsoft.com/office/drawing/2014/main" id="{F563E539-7245-4A41-8E65-81A6A73868EF}"/>
                    </a:ext>
                  </a:extLst>
                </p:cNvPr>
                <p:cNvSpPr>
                  <a:spLocks noChangeArrowheads="1"/>
                </p:cNvSpPr>
                <p:nvPr>
                  <p:custDataLst>
                    <p:tags r:id="rId16"/>
                  </p:custDataLst>
                </p:nvPr>
              </p:nvSpPr>
              <p:spPr bwMode="auto">
                <a:xfrm rot="5400000">
                  <a:off x="2340" y="3597"/>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400" b="1" dirty="0">
                      <a:solidFill>
                        <a:prstClr val="black"/>
                      </a:solidFill>
                    </a:rPr>
                    <a:t>   </a:t>
                  </a:r>
                  <a:r>
                    <a:rPr lang="en-US" altLang="en-US" sz="1400" dirty="0">
                      <a:solidFill>
                        <a:prstClr val="black"/>
                      </a:solidFill>
                    </a:rPr>
                    <a:t>ALU</a:t>
                  </a:r>
                </a:p>
              </p:txBody>
            </p:sp>
          </p:grpSp>
          <p:sp>
            <p:nvSpPr>
              <p:cNvPr id="32" name="Rectangle 16">
                <a:extLst>
                  <a:ext uri="{FF2B5EF4-FFF2-40B4-BE49-F238E27FC236}">
                    <a16:creationId xmlns:a16="http://schemas.microsoft.com/office/drawing/2014/main" id="{C7262D2A-16AA-A84D-89D9-EC1B5701B2D1}"/>
                  </a:ext>
                </a:extLst>
              </p:cNvPr>
              <p:cNvSpPr>
                <a:spLocks noChangeArrowheads="1"/>
              </p:cNvSpPr>
              <p:nvPr>
                <p:custDataLst>
                  <p:tags r:id="rId11"/>
                </p:custDataLst>
              </p:nvPr>
            </p:nvSpPr>
            <p:spPr bwMode="auto">
              <a:xfrm>
                <a:off x="2905" y="3556"/>
                <a:ext cx="403" cy="328"/>
              </a:xfrm>
              <a:prstGeom prst="rect">
                <a:avLst/>
              </a:prstGeom>
              <a:solidFill>
                <a:schemeClr val="accent4">
                  <a:alpha val="11000"/>
                </a:schemeClr>
              </a:solidFill>
              <a:ln w="12700">
                <a:solidFill>
                  <a:schemeClr val="accent4"/>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dirty="0">
                    <a:solidFill>
                      <a:srgbClr val="8064A2"/>
                    </a:solidFill>
                  </a:rPr>
                  <a:t>DM</a:t>
                </a:r>
              </a:p>
            </p:txBody>
          </p:sp>
          <p:sp>
            <p:nvSpPr>
              <p:cNvPr id="35" name="Line 19">
                <a:extLst>
                  <a:ext uri="{FF2B5EF4-FFF2-40B4-BE49-F238E27FC236}">
                    <a16:creationId xmlns:a16="http://schemas.microsoft.com/office/drawing/2014/main" id="{BADE5AA8-C042-0842-8A73-D1920AA6EE10}"/>
                  </a:ext>
                </a:extLst>
              </p:cNvPr>
              <p:cNvSpPr>
                <a:spLocks noChangeShapeType="1"/>
              </p:cNvSpPr>
              <p:nvPr>
                <p:custDataLst>
                  <p:tags r:id="rId12"/>
                </p:custDataLst>
              </p:nvPr>
            </p:nvSpPr>
            <p:spPr bwMode="auto">
              <a:xfrm>
                <a:off x="2112" y="3600"/>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6" name="Line 20">
                <a:extLst>
                  <a:ext uri="{FF2B5EF4-FFF2-40B4-BE49-F238E27FC236}">
                    <a16:creationId xmlns:a16="http://schemas.microsoft.com/office/drawing/2014/main" id="{1D9FC6FF-AB83-C241-AEEF-48E7A404BE13}"/>
                  </a:ext>
                </a:extLst>
              </p:cNvPr>
              <p:cNvSpPr>
                <a:spLocks noChangeShapeType="1"/>
              </p:cNvSpPr>
              <p:nvPr>
                <p:custDataLst>
                  <p:tags r:id="rId13"/>
                </p:custDataLst>
              </p:nvPr>
            </p:nvSpPr>
            <p:spPr bwMode="auto">
              <a:xfrm>
                <a:off x="2112" y="3840"/>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7" name="Line 21">
                <a:extLst>
                  <a:ext uri="{FF2B5EF4-FFF2-40B4-BE49-F238E27FC236}">
                    <a16:creationId xmlns:a16="http://schemas.microsoft.com/office/drawing/2014/main" id="{87D620BA-DB5A-8F4F-A287-BB50AA00AF1B}"/>
                  </a:ext>
                </a:extLst>
              </p:cNvPr>
              <p:cNvSpPr>
                <a:spLocks noChangeShapeType="1"/>
              </p:cNvSpPr>
              <p:nvPr>
                <p:custDataLst>
                  <p:tags r:id="rId14"/>
                </p:custDataLst>
              </p:nvPr>
            </p:nvSpPr>
            <p:spPr bwMode="auto">
              <a:xfrm>
                <a:off x="2687" y="3747"/>
                <a:ext cx="218" cy="0"/>
              </a:xfrm>
              <a:prstGeom prst="line">
                <a:avLst/>
              </a:prstGeom>
              <a:noFill/>
              <a:ln w="28575">
                <a:solidFill>
                  <a:schemeClr val="accent6">
                    <a:lumMod val="75000"/>
                  </a:schemeClr>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8" name="Line 22">
                <a:extLst>
                  <a:ext uri="{FF2B5EF4-FFF2-40B4-BE49-F238E27FC236}">
                    <a16:creationId xmlns:a16="http://schemas.microsoft.com/office/drawing/2014/main" id="{94BFDBBC-DE2A-E343-A0AE-3D1A9D4545D1}"/>
                  </a:ext>
                </a:extLst>
              </p:cNvPr>
              <p:cNvSpPr>
                <a:spLocks noChangeShapeType="1"/>
              </p:cNvSpPr>
              <p:nvPr>
                <p:custDataLst>
                  <p:tags r:id="rId15"/>
                </p:custDataLst>
              </p:nvPr>
            </p:nvSpPr>
            <p:spPr bwMode="auto">
              <a:xfrm>
                <a:off x="3312" y="3744"/>
                <a:ext cx="336" cy="0"/>
              </a:xfrm>
              <a:prstGeom prst="line">
                <a:avLst/>
              </a:prstGeom>
              <a:noFill/>
              <a:ln w="28575">
                <a:solidFill>
                  <a:schemeClr val="accent6">
                    <a:lumMod val="75000"/>
                  </a:schemeClr>
                </a:solidFill>
                <a:round/>
                <a:headEnd/>
                <a:tailEnd type="none"/>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48" name="Line 19">
              <a:extLst>
                <a:ext uri="{FF2B5EF4-FFF2-40B4-BE49-F238E27FC236}">
                  <a16:creationId xmlns:a16="http://schemas.microsoft.com/office/drawing/2014/main" id="{86540DE2-F5BD-394B-A215-AC1E0E1B9E09}"/>
                </a:ext>
              </a:extLst>
            </p:cNvPr>
            <p:cNvSpPr>
              <a:spLocks noChangeShapeType="1"/>
            </p:cNvSpPr>
            <p:nvPr>
              <p:custDataLst>
                <p:tags r:id="rId8"/>
              </p:custDataLst>
            </p:nvPr>
          </p:nvSpPr>
          <p:spPr bwMode="auto">
            <a:xfrm>
              <a:off x="3475563" y="2975860"/>
              <a:ext cx="342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9" name="Line 19">
              <a:extLst>
                <a:ext uri="{FF2B5EF4-FFF2-40B4-BE49-F238E27FC236}">
                  <a16:creationId xmlns:a16="http://schemas.microsoft.com/office/drawing/2014/main" id="{03438F55-F020-A744-BA15-343C790710CA}"/>
                </a:ext>
              </a:extLst>
            </p:cNvPr>
            <p:cNvSpPr>
              <a:spLocks noChangeShapeType="1"/>
            </p:cNvSpPr>
            <p:nvPr>
              <p:custDataLst>
                <p:tags r:id="rId9"/>
              </p:custDataLst>
            </p:nvPr>
          </p:nvSpPr>
          <p:spPr bwMode="auto">
            <a:xfrm>
              <a:off x="3488815" y="3260782"/>
              <a:ext cx="342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0" name="Line 19">
              <a:extLst>
                <a:ext uri="{FF2B5EF4-FFF2-40B4-BE49-F238E27FC236}">
                  <a16:creationId xmlns:a16="http://schemas.microsoft.com/office/drawing/2014/main" id="{74009088-8A58-E24F-9105-DD7D81F3C3FA}"/>
                </a:ext>
              </a:extLst>
            </p:cNvPr>
            <p:cNvSpPr>
              <a:spLocks noChangeShapeType="1"/>
            </p:cNvSpPr>
            <p:nvPr>
              <p:custDataLst>
                <p:tags r:id="rId10"/>
              </p:custDataLst>
            </p:nvPr>
          </p:nvSpPr>
          <p:spPr bwMode="auto">
            <a:xfrm>
              <a:off x="5549528" y="3148138"/>
              <a:ext cx="342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52" name="Rounded Rectangle 51">
            <a:extLst>
              <a:ext uri="{FF2B5EF4-FFF2-40B4-BE49-F238E27FC236}">
                <a16:creationId xmlns:a16="http://schemas.microsoft.com/office/drawing/2014/main" id="{FDAB080B-9F37-364B-895E-C6DD42DBF908}"/>
              </a:ext>
            </a:extLst>
          </p:cNvPr>
          <p:cNvSpPr/>
          <p:nvPr/>
        </p:nvSpPr>
        <p:spPr>
          <a:xfrm>
            <a:off x="4443896" y="3604591"/>
            <a:ext cx="4737427" cy="2579757"/>
          </a:xfrm>
          <a:prstGeom prst="roundRect">
            <a:avLst>
              <a:gd name="adj" fmla="val 2968"/>
            </a:avLst>
          </a:prstGeom>
          <a:noFill/>
          <a:ln w="19050">
            <a:solidFill>
              <a:schemeClr val="accent4"/>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cxnSp>
        <p:nvCxnSpPr>
          <p:cNvPr id="54" name="Straight Connector 53">
            <a:extLst>
              <a:ext uri="{FF2B5EF4-FFF2-40B4-BE49-F238E27FC236}">
                <a16:creationId xmlns:a16="http://schemas.microsoft.com/office/drawing/2014/main" id="{EEF1D223-6F1E-B549-969F-BFEC9AA5A42F}"/>
              </a:ext>
            </a:extLst>
          </p:cNvPr>
          <p:cNvCxnSpPr/>
          <p:nvPr/>
        </p:nvCxnSpPr>
        <p:spPr>
          <a:xfrm>
            <a:off x="3003827" y="4293705"/>
            <a:ext cx="1484243" cy="1899479"/>
          </a:xfrm>
          <a:prstGeom prst="line">
            <a:avLst/>
          </a:prstGeom>
          <a:ln w="1587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FB466FFB-2AF7-3F4A-980A-2487CE3BDB29}"/>
              </a:ext>
            </a:extLst>
          </p:cNvPr>
          <p:cNvCxnSpPr>
            <a:cxnSpLocks/>
          </p:cNvCxnSpPr>
          <p:nvPr/>
        </p:nvCxnSpPr>
        <p:spPr>
          <a:xfrm flipV="1">
            <a:off x="3030331" y="3613428"/>
            <a:ext cx="1466573" cy="185529"/>
          </a:xfrm>
          <a:prstGeom prst="line">
            <a:avLst/>
          </a:prstGeom>
          <a:ln w="15875">
            <a:solidFill>
              <a:schemeClr val="accent4"/>
            </a:solidFill>
          </a:ln>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99FCD227-A312-1046-9ED7-78B7DF3D692C}"/>
              </a:ext>
            </a:extLst>
          </p:cNvPr>
          <p:cNvSpPr>
            <a:spLocks noChangeArrowheads="1"/>
          </p:cNvSpPr>
          <p:nvPr>
            <p:custDataLst>
              <p:tags r:id="rId6"/>
            </p:custDataLst>
          </p:nvPr>
        </p:nvSpPr>
        <p:spPr bwMode="auto">
          <a:xfrm>
            <a:off x="5567079" y="3856654"/>
            <a:ext cx="1018259" cy="202370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dirty="0">
                <a:solidFill>
                  <a:prstClr val="black"/>
                </a:solidFill>
              </a:rPr>
              <a:t>Memory</a:t>
            </a:r>
            <a:br>
              <a:rPr lang="en-US" altLang="en-US" sz="1400" dirty="0">
                <a:solidFill>
                  <a:prstClr val="black"/>
                </a:solidFill>
              </a:rPr>
            </a:br>
            <a:r>
              <a:rPr lang="en-US" altLang="en-US" sz="1400" dirty="0">
                <a:solidFill>
                  <a:prstClr val="black"/>
                </a:solidFill>
              </a:rPr>
              <a:t>Interface</a:t>
            </a:r>
            <a:br>
              <a:rPr lang="en-US" altLang="en-US" sz="1400" dirty="0">
                <a:solidFill>
                  <a:prstClr val="black"/>
                </a:solidFill>
              </a:rPr>
            </a:br>
            <a:r>
              <a:rPr lang="en-US" altLang="en-US" sz="1400" dirty="0">
                <a:solidFill>
                  <a:prstClr val="black"/>
                </a:solidFill>
              </a:rPr>
              <a:t>Module</a:t>
            </a:r>
          </a:p>
        </p:txBody>
      </p:sp>
      <p:grpSp>
        <p:nvGrpSpPr>
          <p:cNvPr id="64" name="Group 63">
            <a:extLst>
              <a:ext uri="{FF2B5EF4-FFF2-40B4-BE49-F238E27FC236}">
                <a16:creationId xmlns:a16="http://schemas.microsoft.com/office/drawing/2014/main" id="{95361D31-6275-3E4C-AC0C-E02B288DE44F}"/>
              </a:ext>
            </a:extLst>
          </p:cNvPr>
          <p:cNvGrpSpPr/>
          <p:nvPr/>
        </p:nvGrpSpPr>
        <p:grpSpPr>
          <a:xfrm>
            <a:off x="4536752" y="3790297"/>
            <a:ext cx="1020147" cy="297454"/>
            <a:chOff x="3402563" y="2842726"/>
            <a:chExt cx="765110" cy="223091"/>
          </a:xfrm>
        </p:grpSpPr>
        <p:sp>
          <p:nvSpPr>
            <p:cNvPr id="62" name="TextBox 61">
              <a:extLst>
                <a:ext uri="{FF2B5EF4-FFF2-40B4-BE49-F238E27FC236}">
                  <a16:creationId xmlns:a16="http://schemas.microsoft.com/office/drawing/2014/main" id="{3C0841BB-948F-534D-BA79-9AA90B13136B}"/>
                </a:ext>
              </a:extLst>
            </p:cNvPr>
            <p:cNvSpPr txBox="1"/>
            <p:nvPr/>
          </p:nvSpPr>
          <p:spPr>
            <a:xfrm>
              <a:off x="3489649" y="2842726"/>
              <a:ext cx="559288"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Address</a:t>
              </a:r>
            </a:p>
          </p:txBody>
        </p:sp>
        <p:cxnSp>
          <p:nvCxnSpPr>
            <p:cNvPr id="61" name="Straight Arrow Connector 60">
              <a:extLst>
                <a:ext uri="{FF2B5EF4-FFF2-40B4-BE49-F238E27FC236}">
                  <a16:creationId xmlns:a16="http://schemas.microsoft.com/office/drawing/2014/main" id="{CB15A806-C976-454F-B674-E57C8F60245A}"/>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6F2F943E-3173-1041-9AD5-7782BAD2321B}"/>
              </a:ext>
            </a:extLst>
          </p:cNvPr>
          <p:cNvGrpSpPr/>
          <p:nvPr/>
        </p:nvGrpSpPr>
        <p:grpSpPr>
          <a:xfrm>
            <a:off x="4540897" y="4059847"/>
            <a:ext cx="1020147" cy="297454"/>
            <a:chOff x="3402563" y="2842726"/>
            <a:chExt cx="765110" cy="223091"/>
          </a:xfrm>
        </p:grpSpPr>
        <p:sp>
          <p:nvSpPr>
            <p:cNvPr id="66" name="TextBox 65">
              <a:extLst>
                <a:ext uri="{FF2B5EF4-FFF2-40B4-BE49-F238E27FC236}">
                  <a16:creationId xmlns:a16="http://schemas.microsoft.com/office/drawing/2014/main" id="{1316ACED-BB76-844A-A5E5-FE05A8A71BFD}"/>
                </a:ext>
              </a:extLst>
            </p:cNvPr>
            <p:cNvSpPr txBox="1"/>
            <p:nvPr/>
          </p:nvSpPr>
          <p:spPr>
            <a:xfrm>
              <a:off x="3489649" y="2842726"/>
              <a:ext cx="380152"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Data</a:t>
              </a:r>
            </a:p>
          </p:txBody>
        </p:sp>
        <p:cxnSp>
          <p:nvCxnSpPr>
            <p:cNvPr id="67" name="Straight Arrow Connector 66">
              <a:extLst>
                <a:ext uri="{FF2B5EF4-FFF2-40B4-BE49-F238E27FC236}">
                  <a16:creationId xmlns:a16="http://schemas.microsoft.com/office/drawing/2014/main" id="{295B51F8-B5FC-DE44-A3C7-84E84BF76B57}"/>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0632D43E-C8A8-8846-AA56-0F36033DE348}"/>
              </a:ext>
            </a:extLst>
          </p:cNvPr>
          <p:cNvGrpSpPr/>
          <p:nvPr/>
        </p:nvGrpSpPr>
        <p:grpSpPr>
          <a:xfrm>
            <a:off x="4532605" y="4333545"/>
            <a:ext cx="1020147" cy="297454"/>
            <a:chOff x="3402563" y="2842726"/>
            <a:chExt cx="765110" cy="223091"/>
          </a:xfrm>
        </p:grpSpPr>
        <p:sp>
          <p:nvSpPr>
            <p:cNvPr id="69" name="TextBox 68">
              <a:extLst>
                <a:ext uri="{FF2B5EF4-FFF2-40B4-BE49-F238E27FC236}">
                  <a16:creationId xmlns:a16="http://schemas.microsoft.com/office/drawing/2014/main" id="{2DECBE7F-431E-C940-BD8B-DB96B9D28039}"/>
                </a:ext>
              </a:extLst>
            </p:cNvPr>
            <p:cNvSpPr txBox="1"/>
            <p:nvPr/>
          </p:nvSpPr>
          <p:spPr>
            <a:xfrm>
              <a:off x="3489649" y="2842726"/>
              <a:ext cx="457096"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Read?</a:t>
              </a:r>
            </a:p>
          </p:txBody>
        </p:sp>
        <p:cxnSp>
          <p:nvCxnSpPr>
            <p:cNvPr id="70" name="Straight Arrow Connector 69">
              <a:extLst>
                <a:ext uri="{FF2B5EF4-FFF2-40B4-BE49-F238E27FC236}">
                  <a16:creationId xmlns:a16="http://schemas.microsoft.com/office/drawing/2014/main" id="{E71FACC0-9A4E-4F42-B004-BA7F498499CF}"/>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39DC3B44-13ED-E44F-901A-5F3ED410E88B}"/>
              </a:ext>
            </a:extLst>
          </p:cNvPr>
          <p:cNvGrpSpPr/>
          <p:nvPr/>
        </p:nvGrpSpPr>
        <p:grpSpPr>
          <a:xfrm>
            <a:off x="4532604" y="4590655"/>
            <a:ext cx="1020147" cy="297454"/>
            <a:chOff x="3402563" y="2842726"/>
            <a:chExt cx="765110" cy="223091"/>
          </a:xfrm>
        </p:grpSpPr>
        <p:sp>
          <p:nvSpPr>
            <p:cNvPr id="72" name="TextBox 71">
              <a:extLst>
                <a:ext uri="{FF2B5EF4-FFF2-40B4-BE49-F238E27FC236}">
                  <a16:creationId xmlns:a16="http://schemas.microsoft.com/office/drawing/2014/main" id="{F7FD814E-8893-0549-BC61-C9F026E9F033}"/>
                </a:ext>
              </a:extLst>
            </p:cNvPr>
            <p:cNvSpPr txBox="1"/>
            <p:nvPr/>
          </p:nvSpPr>
          <p:spPr>
            <a:xfrm>
              <a:off x="3489649" y="2842726"/>
              <a:ext cx="483305"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Write?</a:t>
              </a:r>
            </a:p>
          </p:txBody>
        </p:sp>
        <p:cxnSp>
          <p:nvCxnSpPr>
            <p:cNvPr id="73" name="Straight Arrow Connector 72">
              <a:extLst>
                <a:ext uri="{FF2B5EF4-FFF2-40B4-BE49-F238E27FC236}">
                  <a16:creationId xmlns:a16="http://schemas.microsoft.com/office/drawing/2014/main" id="{D10203B4-B012-9640-97D3-B06A7DDF2F38}"/>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4" name="Group 73">
            <a:extLst>
              <a:ext uri="{FF2B5EF4-FFF2-40B4-BE49-F238E27FC236}">
                <a16:creationId xmlns:a16="http://schemas.microsoft.com/office/drawing/2014/main" id="{86826082-1B09-FE4D-ADAD-605BC96A8C03}"/>
              </a:ext>
            </a:extLst>
          </p:cNvPr>
          <p:cNvGrpSpPr/>
          <p:nvPr/>
        </p:nvGrpSpPr>
        <p:grpSpPr>
          <a:xfrm>
            <a:off x="6597779" y="3786150"/>
            <a:ext cx="1020147" cy="297454"/>
            <a:chOff x="3402563" y="2842726"/>
            <a:chExt cx="765110" cy="223091"/>
          </a:xfrm>
        </p:grpSpPr>
        <p:sp>
          <p:nvSpPr>
            <p:cNvPr id="75" name="TextBox 74">
              <a:extLst>
                <a:ext uri="{FF2B5EF4-FFF2-40B4-BE49-F238E27FC236}">
                  <a16:creationId xmlns:a16="http://schemas.microsoft.com/office/drawing/2014/main" id="{BC99EDEB-68A3-4344-AF5A-0102CC863DAC}"/>
                </a:ext>
              </a:extLst>
            </p:cNvPr>
            <p:cNvSpPr txBox="1"/>
            <p:nvPr/>
          </p:nvSpPr>
          <p:spPr>
            <a:xfrm>
              <a:off x="3489649" y="2842726"/>
              <a:ext cx="380152"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Data</a:t>
              </a:r>
            </a:p>
          </p:txBody>
        </p:sp>
        <p:cxnSp>
          <p:nvCxnSpPr>
            <p:cNvPr id="76" name="Straight Arrow Connector 75">
              <a:extLst>
                <a:ext uri="{FF2B5EF4-FFF2-40B4-BE49-F238E27FC236}">
                  <a16:creationId xmlns:a16="http://schemas.microsoft.com/office/drawing/2014/main" id="{7658B496-774B-9D4F-A1C9-FB0EA4839239}"/>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9576998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5764-5396-EF4C-87FA-A77DDFD8EA8D}"/>
              </a:ext>
            </a:extLst>
          </p:cNvPr>
          <p:cNvSpPr>
            <a:spLocks noGrp="1"/>
          </p:cNvSpPr>
          <p:nvPr>
            <p:ph type="title"/>
          </p:nvPr>
        </p:nvSpPr>
        <p:spPr/>
        <p:txBody>
          <a:bodyPr/>
          <a:lstStyle/>
          <a:p>
            <a:r>
              <a:rPr lang="en-US" dirty="0"/>
              <a:t>How does the cache actually connect to the execution core?</a:t>
            </a:r>
          </a:p>
        </p:txBody>
      </p:sp>
      <p:sp>
        <p:nvSpPr>
          <p:cNvPr id="3" name="Content Placeholder 2">
            <a:extLst>
              <a:ext uri="{FF2B5EF4-FFF2-40B4-BE49-F238E27FC236}">
                <a16:creationId xmlns:a16="http://schemas.microsoft.com/office/drawing/2014/main" id="{0D9A5CA6-6BE9-914E-9E36-DE04DC86D834}"/>
              </a:ext>
            </a:extLst>
          </p:cNvPr>
          <p:cNvSpPr>
            <a:spLocks noGrp="1"/>
          </p:cNvSpPr>
          <p:nvPr>
            <p:ph idx="1"/>
          </p:nvPr>
        </p:nvSpPr>
        <p:spPr>
          <a:xfrm>
            <a:off x="609600" y="1600201"/>
            <a:ext cx="10972800" cy="2040811"/>
          </a:xfrm>
        </p:spPr>
        <p:txBody>
          <a:bodyPr/>
          <a:lstStyle/>
          <a:p>
            <a:r>
              <a:rPr lang="en-US" dirty="0"/>
              <a:t>This is a “standard, five stage pipeline”</a:t>
            </a:r>
          </a:p>
          <a:p>
            <a:endParaRPr lang="en-US" dirty="0"/>
          </a:p>
          <a:p>
            <a:endParaRPr lang="en-US" dirty="0"/>
          </a:p>
          <a:p>
            <a:r>
              <a:rPr lang="en-US" dirty="0"/>
              <a:t>For machines with no caches, the “DM” looks more like this:</a:t>
            </a:r>
          </a:p>
        </p:txBody>
      </p:sp>
      <p:grpSp>
        <p:nvGrpSpPr>
          <p:cNvPr id="4" name="Group 23">
            <a:extLst>
              <a:ext uri="{FF2B5EF4-FFF2-40B4-BE49-F238E27FC236}">
                <a16:creationId xmlns:a16="http://schemas.microsoft.com/office/drawing/2014/main" id="{F0960D9A-D3CC-D44D-B059-F9ACEB6787E6}"/>
              </a:ext>
            </a:extLst>
          </p:cNvPr>
          <p:cNvGrpSpPr>
            <a:grpSpLocks/>
          </p:cNvGrpSpPr>
          <p:nvPr>
            <p:custDataLst>
              <p:tags r:id="rId1"/>
            </p:custDataLst>
          </p:nvPr>
        </p:nvGrpSpPr>
        <p:grpSpPr bwMode="auto">
          <a:xfrm>
            <a:off x="3398231" y="2209158"/>
            <a:ext cx="4718051" cy="804863"/>
            <a:chOff x="1008" y="3477"/>
            <a:chExt cx="2972" cy="507"/>
          </a:xfrm>
        </p:grpSpPr>
        <p:sp>
          <p:nvSpPr>
            <p:cNvPr id="5" name="Rectangle 4">
              <a:extLst>
                <a:ext uri="{FF2B5EF4-FFF2-40B4-BE49-F238E27FC236}">
                  <a16:creationId xmlns:a16="http://schemas.microsoft.com/office/drawing/2014/main" id="{07DC2D88-E75C-3643-9453-A1329D26620A}"/>
                </a:ext>
              </a:extLst>
            </p:cNvPr>
            <p:cNvSpPr>
              <a:spLocks noChangeArrowheads="1"/>
            </p:cNvSpPr>
            <p:nvPr>
              <p:custDataLst>
                <p:tags r:id="rId26"/>
              </p:custDataLst>
            </p:nvPr>
          </p:nvSpPr>
          <p:spPr bwMode="auto">
            <a:xfrm>
              <a:off x="1008" y="3556"/>
              <a:ext cx="476" cy="32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dirty="0">
                  <a:solidFill>
                    <a:prstClr val="black"/>
                  </a:solidFill>
                </a:rPr>
                <a:t>IM</a:t>
              </a:r>
            </a:p>
          </p:txBody>
        </p:sp>
        <p:sp>
          <p:nvSpPr>
            <p:cNvPr id="6" name="Rectangle 5">
              <a:extLst>
                <a:ext uri="{FF2B5EF4-FFF2-40B4-BE49-F238E27FC236}">
                  <a16:creationId xmlns:a16="http://schemas.microsoft.com/office/drawing/2014/main" id="{FB84BCF4-6D43-064C-9D58-238D32E83CA4}"/>
                </a:ext>
              </a:extLst>
            </p:cNvPr>
            <p:cNvSpPr>
              <a:spLocks noChangeArrowheads="1"/>
            </p:cNvSpPr>
            <p:nvPr>
              <p:custDataLst>
                <p:tags r:id="rId27"/>
              </p:custDataLst>
            </p:nvPr>
          </p:nvSpPr>
          <p:spPr bwMode="auto">
            <a:xfrm>
              <a:off x="1780" y="3556"/>
              <a:ext cx="328" cy="32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a:solidFill>
                    <a:prstClr val="black"/>
                  </a:solidFill>
                </a:rPr>
                <a:t>Reg</a:t>
              </a:r>
            </a:p>
          </p:txBody>
        </p:sp>
        <p:grpSp>
          <p:nvGrpSpPr>
            <p:cNvPr id="7" name="Group 15">
              <a:extLst>
                <a:ext uri="{FF2B5EF4-FFF2-40B4-BE49-F238E27FC236}">
                  <a16:creationId xmlns:a16="http://schemas.microsoft.com/office/drawing/2014/main" id="{7E431733-4FC3-AC40-B0A9-4233D1C747D4}"/>
                </a:ext>
              </a:extLst>
            </p:cNvPr>
            <p:cNvGrpSpPr>
              <a:grpSpLocks/>
            </p:cNvGrpSpPr>
            <p:nvPr/>
          </p:nvGrpSpPr>
          <p:grpSpPr bwMode="auto">
            <a:xfrm>
              <a:off x="2411" y="3477"/>
              <a:ext cx="275" cy="507"/>
              <a:chOff x="2411" y="3477"/>
              <a:chExt cx="275" cy="507"/>
            </a:xfrm>
          </p:grpSpPr>
          <p:grpSp>
            <p:nvGrpSpPr>
              <p:cNvPr id="15" name="Group 13">
                <a:extLst>
                  <a:ext uri="{FF2B5EF4-FFF2-40B4-BE49-F238E27FC236}">
                    <a16:creationId xmlns:a16="http://schemas.microsoft.com/office/drawing/2014/main" id="{72A7480A-86B5-6142-A234-A2475E84B649}"/>
                  </a:ext>
                </a:extLst>
              </p:cNvPr>
              <p:cNvGrpSpPr>
                <a:grpSpLocks/>
              </p:cNvGrpSpPr>
              <p:nvPr/>
            </p:nvGrpSpPr>
            <p:grpSpPr bwMode="auto">
              <a:xfrm>
                <a:off x="2411" y="3504"/>
                <a:ext cx="275" cy="480"/>
                <a:chOff x="2411" y="3504"/>
                <a:chExt cx="275" cy="480"/>
              </a:xfrm>
            </p:grpSpPr>
            <p:sp>
              <p:nvSpPr>
                <p:cNvPr id="17" name="Line 6">
                  <a:extLst>
                    <a:ext uri="{FF2B5EF4-FFF2-40B4-BE49-F238E27FC236}">
                      <a16:creationId xmlns:a16="http://schemas.microsoft.com/office/drawing/2014/main" id="{9D745790-099D-2146-B718-3DDAB8FCE76F}"/>
                    </a:ext>
                  </a:extLst>
                </p:cNvPr>
                <p:cNvSpPr>
                  <a:spLocks noChangeShapeType="1"/>
                </p:cNvSpPr>
                <p:nvPr>
                  <p:custDataLst>
                    <p:tags r:id="rId36"/>
                  </p:custDataLst>
                </p:nvPr>
              </p:nvSpPr>
              <p:spPr bwMode="auto">
                <a:xfrm>
                  <a:off x="2411" y="3504"/>
                  <a:ext cx="0"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8" name="Line 7">
                  <a:extLst>
                    <a:ext uri="{FF2B5EF4-FFF2-40B4-BE49-F238E27FC236}">
                      <a16:creationId xmlns:a16="http://schemas.microsoft.com/office/drawing/2014/main" id="{1788187F-7C31-084C-A803-0E6AEE6C44BC}"/>
                    </a:ext>
                  </a:extLst>
                </p:cNvPr>
                <p:cNvSpPr>
                  <a:spLocks noChangeShapeType="1"/>
                </p:cNvSpPr>
                <p:nvPr>
                  <p:custDataLst>
                    <p:tags r:id="rId37"/>
                  </p:custDataLst>
                </p:nvPr>
              </p:nvSpPr>
              <p:spPr bwMode="auto">
                <a:xfrm>
                  <a:off x="2411" y="3504"/>
                  <a:ext cx="275"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9" name="Line 8">
                  <a:extLst>
                    <a:ext uri="{FF2B5EF4-FFF2-40B4-BE49-F238E27FC236}">
                      <a16:creationId xmlns:a16="http://schemas.microsoft.com/office/drawing/2014/main" id="{62B4CB92-A869-9548-BB68-40A486ED06C1}"/>
                    </a:ext>
                  </a:extLst>
                </p:cNvPr>
                <p:cNvSpPr>
                  <a:spLocks noChangeShapeType="1"/>
                </p:cNvSpPr>
                <p:nvPr>
                  <p:custDataLst>
                    <p:tags r:id="rId38"/>
                  </p:custDataLst>
                </p:nvPr>
              </p:nvSpPr>
              <p:spPr bwMode="auto">
                <a:xfrm>
                  <a:off x="2411" y="3675"/>
                  <a:ext cx="112" cy="6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0" name="Line 9">
                  <a:extLst>
                    <a:ext uri="{FF2B5EF4-FFF2-40B4-BE49-F238E27FC236}">
                      <a16:creationId xmlns:a16="http://schemas.microsoft.com/office/drawing/2014/main" id="{1483019D-A5AD-0741-B3E8-ED9BD129CB8B}"/>
                    </a:ext>
                  </a:extLst>
                </p:cNvPr>
                <p:cNvSpPr>
                  <a:spLocks noChangeShapeType="1"/>
                </p:cNvSpPr>
                <p:nvPr>
                  <p:custDataLst>
                    <p:tags r:id="rId39"/>
                  </p:custDataLst>
                </p:nvPr>
              </p:nvSpPr>
              <p:spPr bwMode="auto">
                <a:xfrm flipH="1">
                  <a:off x="2411" y="3744"/>
                  <a:ext cx="112" cy="6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1" name="Line 10">
                  <a:extLst>
                    <a:ext uri="{FF2B5EF4-FFF2-40B4-BE49-F238E27FC236}">
                      <a16:creationId xmlns:a16="http://schemas.microsoft.com/office/drawing/2014/main" id="{5EC2DD69-A3F9-7A4B-9CB5-AE5AEF3A10FF}"/>
                    </a:ext>
                  </a:extLst>
                </p:cNvPr>
                <p:cNvSpPr>
                  <a:spLocks noChangeShapeType="1"/>
                </p:cNvSpPr>
                <p:nvPr>
                  <p:custDataLst>
                    <p:tags r:id="rId40"/>
                  </p:custDataLst>
                </p:nvPr>
              </p:nvSpPr>
              <p:spPr bwMode="auto">
                <a:xfrm>
                  <a:off x="2411" y="3813"/>
                  <a:ext cx="0"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2" name="Line 11">
                  <a:extLst>
                    <a:ext uri="{FF2B5EF4-FFF2-40B4-BE49-F238E27FC236}">
                      <a16:creationId xmlns:a16="http://schemas.microsoft.com/office/drawing/2014/main" id="{7AC7B558-CD4F-F248-9B2D-A15A84B49684}"/>
                    </a:ext>
                  </a:extLst>
                </p:cNvPr>
                <p:cNvSpPr>
                  <a:spLocks noChangeShapeType="1"/>
                </p:cNvSpPr>
                <p:nvPr>
                  <p:custDataLst>
                    <p:tags r:id="rId41"/>
                  </p:custDataLst>
                </p:nvPr>
              </p:nvSpPr>
              <p:spPr bwMode="auto">
                <a:xfrm flipV="1">
                  <a:off x="2411" y="3813"/>
                  <a:ext cx="275"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3" name="Line 12">
                  <a:extLst>
                    <a:ext uri="{FF2B5EF4-FFF2-40B4-BE49-F238E27FC236}">
                      <a16:creationId xmlns:a16="http://schemas.microsoft.com/office/drawing/2014/main" id="{E1F8195E-3A85-734E-8D22-6F194BCFDCDC}"/>
                    </a:ext>
                  </a:extLst>
                </p:cNvPr>
                <p:cNvSpPr>
                  <a:spLocks noChangeShapeType="1"/>
                </p:cNvSpPr>
                <p:nvPr>
                  <p:custDataLst>
                    <p:tags r:id="rId42"/>
                  </p:custDataLst>
                </p:nvPr>
              </p:nvSpPr>
              <p:spPr bwMode="auto">
                <a:xfrm>
                  <a:off x="2686" y="3675"/>
                  <a:ext cx="0" cy="1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16" name="Rectangle 14">
                <a:extLst>
                  <a:ext uri="{FF2B5EF4-FFF2-40B4-BE49-F238E27FC236}">
                    <a16:creationId xmlns:a16="http://schemas.microsoft.com/office/drawing/2014/main" id="{DC8265A6-15FD-1947-936E-B3596FADBF95}"/>
                  </a:ext>
                </a:extLst>
              </p:cNvPr>
              <p:cNvSpPr>
                <a:spLocks noChangeArrowheads="1"/>
              </p:cNvSpPr>
              <p:nvPr>
                <p:custDataLst>
                  <p:tags r:id="rId35"/>
                </p:custDataLst>
              </p:nvPr>
            </p:nvSpPr>
            <p:spPr bwMode="auto">
              <a:xfrm rot="5400000">
                <a:off x="2340" y="3597"/>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400" b="1" dirty="0">
                    <a:solidFill>
                      <a:prstClr val="black"/>
                    </a:solidFill>
                  </a:rPr>
                  <a:t>   </a:t>
                </a:r>
                <a:r>
                  <a:rPr lang="en-US" altLang="en-US" sz="1400" dirty="0">
                    <a:solidFill>
                      <a:prstClr val="black"/>
                    </a:solidFill>
                  </a:rPr>
                  <a:t>ALU</a:t>
                </a:r>
              </a:p>
            </p:txBody>
          </p:sp>
        </p:grpSp>
        <p:sp>
          <p:nvSpPr>
            <p:cNvPr id="8" name="Rectangle 16">
              <a:extLst>
                <a:ext uri="{FF2B5EF4-FFF2-40B4-BE49-F238E27FC236}">
                  <a16:creationId xmlns:a16="http://schemas.microsoft.com/office/drawing/2014/main" id="{909B80F7-C002-7F48-AE14-E51FF11F3996}"/>
                </a:ext>
              </a:extLst>
            </p:cNvPr>
            <p:cNvSpPr>
              <a:spLocks noChangeArrowheads="1"/>
            </p:cNvSpPr>
            <p:nvPr>
              <p:custDataLst>
                <p:tags r:id="rId28"/>
              </p:custDataLst>
            </p:nvPr>
          </p:nvSpPr>
          <p:spPr bwMode="auto">
            <a:xfrm>
              <a:off x="2905" y="3556"/>
              <a:ext cx="403" cy="32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dirty="0">
                  <a:solidFill>
                    <a:prstClr val="black"/>
                  </a:solidFill>
                </a:rPr>
                <a:t>DM</a:t>
              </a:r>
            </a:p>
          </p:txBody>
        </p:sp>
        <p:sp>
          <p:nvSpPr>
            <p:cNvPr id="9" name="Rectangle 17">
              <a:extLst>
                <a:ext uri="{FF2B5EF4-FFF2-40B4-BE49-F238E27FC236}">
                  <a16:creationId xmlns:a16="http://schemas.microsoft.com/office/drawing/2014/main" id="{938D9315-2F5B-704A-A029-CA1CB8F631BE}"/>
                </a:ext>
              </a:extLst>
            </p:cNvPr>
            <p:cNvSpPr>
              <a:spLocks noChangeArrowheads="1"/>
            </p:cNvSpPr>
            <p:nvPr>
              <p:custDataLst>
                <p:tags r:id="rId29"/>
              </p:custDataLst>
            </p:nvPr>
          </p:nvSpPr>
          <p:spPr bwMode="auto">
            <a:xfrm>
              <a:off x="3652" y="3556"/>
              <a:ext cx="328" cy="32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a:solidFill>
                    <a:prstClr val="black"/>
                  </a:solidFill>
                </a:rPr>
                <a:t>Reg</a:t>
              </a:r>
            </a:p>
          </p:txBody>
        </p:sp>
        <p:sp>
          <p:nvSpPr>
            <p:cNvPr id="10" name="Line 18">
              <a:extLst>
                <a:ext uri="{FF2B5EF4-FFF2-40B4-BE49-F238E27FC236}">
                  <a16:creationId xmlns:a16="http://schemas.microsoft.com/office/drawing/2014/main" id="{F77F533E-C744-F242-9E9F-98DE26551E12}"/>
                </a:ext>
              </a:extLst>
            </p:cNvPr>
            <p:cNvSpPr>
              <a:spLocks noChangeShapeType="1"/>
            </p:cNvSpPr>
            <p:nvPr>
              <p:custDataLst>
                <p:tags r:id="rId30"/>
              </p:custDataLst>
            </p:nvPr>
          </p:nvSpPr>
          <p:spPr bwMode="auto">
            <a:xfrm>
              <a:off x="1488" y="3744"/>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1" name="Line 19">
              <a:extLst>
                <a:ext uri="{FF2B5EF4-FFF2-40B4-BE49-F238E27FC236}">
                  <a16:creationId xmlns:a16="http://schemas.microsoft.com/office/drawing/2014/main" id="{51D46210-A497-C840-9797-F4BC01183503}"/>
                </a:ext>
              </a:extLst>
            </p:cNvPr>
            <p:cNvSpPr>
              <a:spLocks noChangeShapeType="1"/>
            </p:cNvSpPr>
            <p:nvPr>
              <p:custDataLst>
                <p:tags r:id="rId31"/>
              </p:custDataLst>
            </p:nvPr>
          </p:nvSpPr>
          <p:spPr bwMode="auto">
            <a:xfrm>
              <a:off x="2112" y="3600"/>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2" name="Line 20">
              <a:extLst>
                <a:ext uri="{FF2B5EF4-FFF2-40B4-BE49-F238E27FC236}">
                  <a16:creationId xmlns:a16="http://schemas.microsoft.com/office/drawing/2014/main" id="{838A5721-D207-0743-841D-9BD88DA74059}"/>
                </a:ext>
              </a:extLst>
            </p:cNvPr>
            <p:cNvSpPr>
              <a:spLocks noChangeShapeType="1"/>
            </p:cNvSpPr>
            <p:nvPr>
              <p:custDataLst>
                <p:tags r:id="rId32"/>
              </p:custDataLst>
            </p:nvPr>
          </p:nvSpPr>
          <p:spPr bwMode="auto">
            <a:xfrm>
              <a:off x="2112" y="3840"/>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3" name="Line 21">
              <a:extLst>
                <a:ext uri="{FF2B5EF4-FFF2-40B4-BE49-F238E27FC236}">
                  <a16:creationId xmlns:a16="http://schemas.microsoft.com/office/drawing/2014/main" id="{F323A180-1429-5049-9DAB-793425F001C4}"/>
                </a:ext>
              </a:extLst>
            </p:cNvPr>
            <p:cNvSpPr>
              <a:spLocks noChangeShapeType="1"/>
            </p:cNvSpPr>
            <p:nvPr>
              <p:custDataLst>
                <p:tags r:id="rId33"/>
              </p:custDataLst>
            </p:nvPr>
          </p:nvSpPr>
          <p:spPr bwMode="auto">
            <a:xfrm>
              <a:off x="2687" y="3747"/>
              <a:ext cx="21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4" name="Line 22">
              <a:extLst>
                <a:ext uri="{FF2B5EF4-FFF2-40B4-BE49-F238E27FC236}">
                  <a16:creationId xmlns:a16="http://schemas.microsoft.com/office/drawing/2014/main" id="{C2FC12BA-8379-6E41-88C1-C0873936F0FE}"/>
                </a:ext>
              </a:extLst>
            </p:cNvPr>
            <p:cNvSpPr>
              <a:spLocks noChangeShapeType="1"/>
            </p:cNvSpPr>
            <p:nvPr>
              <p:custDataLst>
                <p:tags r:id="rId34"/>
              </p:custDataLst>
            </p:nvPr>
          </p:nvSpPr>
          <p:spPr bwMode="auto">
            <a:xfrm>
              <a:off x="3312" y="3744"/>
              <a:ext cx="33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24" name="Line 25">
            <a:extLst>
              <a:ext uri="{FF2B5EF4-FFF2-40B4-BE49-F238E27FC236}">
                <a16:creationId xmlns:a16="http://schemas.microsoft.com/office/drawing/2014/main" id="{B1FD5C13-61BC-D147-ADD7-34AFD581D98F}"/>
              </a:ext>
            </a:extLst>
          </p:cNvPr>
          <p:cNvSpPr>
            <a:spLocks noChangeShapeType="1"/>
          </p:cNvSpPr>
          <p:nvPr>
            <p:custDataLst>
              <p:tags r:id="rId2"/>
            </p:custDataLst>
          </p:nvPr>
        </p:nvSpPr>
        <p:spPr bwMode="auto">
          <a:xfrm>
            <a:off x="6208547" y="2633016"/>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5" name="Line 26">
            <a:extLst>
              <a:ext uri="{FF2B5EF4-FFF2-40B4-BE49-F238E27FC236}">
                <a16:creationId xmlns:a16="http://schemas.microsoft.com/office/drawing/2014/main" id="{8D70E227-AB0B-EF44-AF2B-632B568FD73A}"/>
              </a:ext>
            </a:extLst>
          </p:cNvPr>
          <p:cNvSpPr>
            <a:spLocks noChangeShapeType="1"/>
          </p:cNvSpPr>
          <p:nvPr>
            <p:custDataLst>
              <p:tags r:id="rId3"/>
            </p:custDataLst>
          </p:nvPr>
        </p:nvSpPr>
        <p:spPr bwMode="auto">
          <a:xfrm>
            <a:off x="6208547" y="2937816"/>
            <a:ext cx="92348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6" name="Line 27">
            <a:extLst>
              <a:ext uri="{FF2B5EF4-FFF2-40B4-BE49-F238E27FC236}">
                <a16:creationId xmlns:a16="http://schemas.microsoft.com/office/drawing/2014/main" id="{EC9EA03F-6F9F-DA48-9DA9-5B8A1B79ED95}"/>
              </a:ext>
            </a:extLst>
          </p:cNvPr>
          <p:cNvSpPr>
            <a:spLocks noChangeShapeType="1"/>
          </p:cNvSpPr>
          <p:nvPr>
            <p:custDataLst>
              <p:tags r:id="rId4"/>
            </p:custDataLst>
          </p:nvPr>
        </p:nvSpPr>
        <p:spPr bwMode="auto">
          <a:xfrm flipV="1">
            <a:off x="7132029" y="2709216"/>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7" name="Line 28">
            <a:extLst>
              <a:ext uri="{FF2B5EF4-FFF2-40B4-BE49-F238E27FC236}">
                <a16:creationId xmlns:a16="http://schemas.microsoft.com/office/drawing/2014/main" id="{7F5EB7C0-B8FF-4244-ABF2-90E6B5D63E9D}"/>
              </a:ext>
            </a:extLst>
          </p:cNvPr>
          <p:cNvSpPr>
            <a:spLocks noChangeShapeType="1"/>
          </p:cNvSpPr>
          <p:nvPr>
            <p:custDataLst>
              <p:tags r:id="rId5"/>
            </p:custDataLst>
          </p:nvPr>
        </p:nvSpPr>
        <p:spPr bwMode="auto">
          <a:xfrm flipV="1">
            <a:off x="7132029" y="2633016"/>
            <a:ext cx="152400" cy="76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nvGrpSpPr>
          <p:cNvPr id="51" name="Group 50">
            <a:extLst>
              <a:ext uri="{FF2B5EF4-FFF2-40B4-BE49-F238E27FC236}">
                <a16:creationId xmlns:a16="http://schemas.microsoft.com/office/drawing/2014/main" id="{1304E482-A016-5E4A-BFD0-233C194A0B87}"/>
              </a:ext>
            </a:extLst>
          </p:cNvPr>
          <p:cNvGrpSpPr/>
          <p:nvPr/>
        </p:nvGrpSpPr>
        <p:grpSpPr>
          <a:xfrm>
            <a:off x="729111" y="3657699"/>
            <a:ext cx="3222487" cy="804862"/>
            <a:chOff x="3475563" y="2829413"/>
            <a:chExt cx="2416865" cy="603647"/>
          </a:xfrm>
        </p:grpSpPr>
        <p:grpSp>
          <p:nvGrpSpPr>
            <p:cNvPr id="28" name="Group 23">
              <a:extLst>
                <a:ext uri="{FF2B5EF4-FFF2-40B4-BE49-F238E27FC236}">
                  <a16:creationId xmlns:a16="http://schemas.microsoft.com/office/drawing/2014/main" id="{7FD9054F-C57F-E946-8AA3-BC802A704D78}"/>
                </a:ext>
              </a:extLst>
            </p:cNvPr>
            <p:cNvGrpSpPr>
              <a:grpSpLocks/>
            </p:cNvGrpSpPr>
            <p:nvPr>
              <p:custDataLst>
                <p:tags r:id="rId9"/>
              </p:custDataLst>
            </p:nvPr>
          </p:nvGrpSpPr>
          <p:grpSpPr bwMode="auto">
            <a:xfrm>
              <a:off x="3760485" y="2829413"/>
              <a:ext cx="1828800" cy="603647"/>
              <a:chOff x="2112" y="3477"/>
              <a:chExt cx="1536" cy="507"/>
            </a:xfrm>
          </p:grpSpPr>
          <p:grpSp>
            <p:nvGrpSpPr>
              <p:cNvPr id="31" name="Group 15">
                <a:extLst>
                  <a:ext uri="{FF2B5EF4-FFF2-40B4-BE49-F238E27FC236}">
                    <a16:creationId xmlns:a16="http://schemas.microsoft.com/office/drawing/2014/main" id="{6F35D30D-86E4-0C47-ACF5-4BFE432EB733}"/>
                  </a:ext>
                </a:extLst>
              </p:cNvPr>
              <p:cNvGrpSpPr>
                <a:grpSpLocks/>
              </p:cNvGrpSpPr>
              <p:nvPr/>
            </p:nvGrpSpPr>
            <p:grpSpPr bwMode="auto">
              <a:xfrm>
                <a:off x="2411" y="3477"/>
                <a:ext cx="275" cy="507"/>
                <a:chOff x="2411" y="3477"/>
                <a:chExt cx="275" cy="507"/>
              </a:xfrm>
            </p:grpSpPr>
            <p:grpSp>
              <p:nvGrpSpPr>
                <p:cNvPr id="39" name="Group 13">
                  <a:extLst>
                    <a:ext uri="{FF2B5EF4-FFF2-40B4-BE49-F238E27FC236}">
                      <a16:creationId xmlns:a16="http://schemas.microsoft.com/office/drawing/2014/main" id="{A94C3FAD-B7D7-C94A-9E2B-B587D5F7C68E}"/>
                    </a:ext>
                  </a:extLst>
                </p:cNvPr>
                <p:cNvGrpSpPr>
                  <a:grpSpLocks/>
                </p:cNvGrpSpPr>
                <p:nvPr/>
              </p:nvGrpSpPr>
              <p:grpSpPr bwMode="auto">
                <a:xfrm>
                  <a:off x="2411" y="3504"/>
                  <a:ext cx="275" cy="480"/>
                  <a:chOff x="2411" y="3504"/>
                  <a:chExt cx="275" cy="480"/>
                </a:xfrm>
              </p:grpSpPr>
              <p:sp>
                <p:nvSpPr>
                  <p:cNvPr id="41" name="Line 6">
                    <a:extLst>
                      <a:ext uri="{FF2B5EF4-FFF2-40B4-BE49-F238E27FC236}">
                        <a16:creationId xmlns:a16="http://schemas.microsoft.com/office/drawing/2014/main" id="{31B8B26B-C5EF-114F-9FFA-8E95C0429B92}"/>
                      </a:ext>
                    </a:extLst>
                  </p:cNvPr>
                  <p:cNvSpPr>
                    <a:spLocks noChangeShapeType="1"/>
                  </p:cNvSpPr>
                  <p:nvPr>
                    <p:custDataLst>
                      <p:tags r:id="rId19"/>
                    </p:custDataLst>
                  </p:nvPr>
                </p:nvSpPr>
                <p:spPr bwMode="auto">
                  <a:xfrm>
                    <a:off x="2411" y="3504"/>
                    <a:ext cx="0"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2" name="Line 7">
                    <a:extLst>
                      <a:ext uri="{FF2B5EF4-FFF2-40B4-BE49-F238E27FC236}">
                        <a16:creationId xmlns:a16="http://schemas.microsoft.com/office/drawing/2014/main" id="{06595D0A-082D-EB43-BD65-D35770841525}"/>
                      </a:ext>
                    </a:extLst>
                  </p:cNvPr>
                  <p:cNvSpPr>
                    <a:spLocks noChangeShapeType="1"/>
                  </p:cNvSpPr>
                  <p:nvPr>
                    <p:custDataLst>
                      <p:tags r:id="rId20"/>
                    </p:custDataLst>
                  </p:nvPr>
                </p:nvSpPr>
                <p:spPr bwMode="auto">
                  <a:xfrm>
                    <a:off x="2411" y="3504"/>
                    <a:ext cx="275"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3" name="Line 8">
                    <a:extLst>
                      <a:ext uri="{FF2B5EF4-FFF2-40B4-BE49-F238E27FC236}">
                        <a16:creationId xmlns:a16="http://schemas.microsoft.com/office/drawing/2014/main" id="{3524599B-389D-7747-8974-34FD57F0528B}"/>
                      </a:ext>
                    </a:extLst>
                  </p:cNvPr>
                  <p:cNvSpPr>
                    <a:spLocks noChangeShapeType="1"/>
                  </p:cNvSpPr>
                  <p:nvPr>
                    <p:custDataLst>
                      <p:tags r:id="rId21"/>
                    </p:custDataLst>
                  </p:nvPr>
                </p:nvSpPr>
                <p:spPr bwMode="auto">
                  <a:xfrm>
                    <a:off x="2411" y="3675"/>
                    <a:ext cx="112" cy="6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 name="Line 9">
                    <a:extLst>
                      <a:ext uri="{FF2B5EF4-FFF2-40B4-BE49-F238E27FC236}">
                        <a16:creationId xmlns:a16="http://schemas.microsoft.com/office/drawing/2014/main" id="{29B8EF51-30D0-0643-8205-B90DEE9829EA}"/>
                      </a:ext>
                    </a:extLst>
                  </p:cNvPr>
                  <p:cNvSpPr>
                    <a:spLocks noChangeShapeType="1"/>
                  </p:cNvSpPr>
                  <p:nvPr>
                    <p:custDataLst>
                      <p:tags r:id="rId22"/>
                    </p:custDataLst>
                  </p:nvPr>
                </p:nvSpPr>
                <p:spPr bwMode="auto">
                  <a:xfrm flipH="1">
                    <a:off x="2411" y="3744"/>
                    <a:ext cx="112" cy="6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5" name="Line 10">
                    <a:extLst>
                      <a:ext uri="{FF2B5EF4-FFF2-40B4-BE49-F238E27FC236}">
                        <a16:creationId xmlns:a16="http://schemas.microsoft.com/office/drawing/2014/main" id="{F7DD065F-177A-774E-B40E-FA0E45DC2836}"/>
                      </a:ext>
                    </a:extLst>
                  </p:cNvPr>
                  <p:cNvSpPr>
                    <a:spLocks noChangeShapeType="1"/>
                  </p:cNvSpPr>
                  <p:nvPr>
                    <p:custDataLst>
                      <p:tags r:id="rId23"/>
                    </p:custDataLst>
                  </p:nvPr>
                </p:nvSpPr>
                <p:spPr bwMode="auto">
                  <a:xfrm>
                    <a:off x="2411" y="3813"/>
                    <a:ext cx="0"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6" name="Line 11">
                    <a:extLst>
                      <a:ext uri="{FF2B5EF4-FFF2-40B4-BE49-F238E27FC236}">
                        <a16:creationId xmlns:a16="http://schemas.microsoft.com/office/drawing/2014/main" id="{81761D03-5FE1-424D-98F8-9B10B179ECAD}"/>
                      </a:ext>
                    </a:extLst>
                  </p:cNvPr>
                  <p:cNvSpPr>
                    <a:spLocks noChangeShapeType="1"/>
                  </p:cNvSpPr>
                  <p:nvPr>
                    <p:custDataLst>
                      <p:tags r:id="rId24"/>
                    </p:custDataLst>
                  </p:nvPr>
                </p:nvSpPr>
                <p:spPr bwMode="auto">
                  <a:xfrm flipV="1">
                    <a:off x="2411" y="3813"/>
                    <a:ext cx="275"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7" name="Line 12">
                    <a:extLst>
                      <a:ext uri="{FF2B5EF4-FFF2-40B4-BE49-F238E27FC236}">
                        <a16:creationId xmlns:a16="http://schemas.microsoft.com/office/drawing/2014/main" id="{21F24329-8734-6A44-A69E-638A972FAA82}"/>
                      </a:ext>
                    </a:extLst>
                  </p:cNvPr>
                  <p:cNvSpPr>
                    <a:spLocks noChangeShapeType="1"/>
                  </p:cNvSpPr>
                  <p:nvPr>
                    <p:custDataLst>
                      <p:tags r:id="rId25"/>
                    </p:custDataLst>
                  </p:nvPr>
                </p:nvSpPr>
                <p:spPr bwMode="auto">
                  <a:xfrm>
                    <a:off x="2686" y="3675"/>
                    <a:ext cx="0" cy="1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40" name="Rectangle 14">
                  <a:extLst>
                    <a:ext uri="{FF2B5EF4-FFF2-40B4-BE49-F238E27FC236}">
                      <a16:creationId xmlns:a16="http://schemas.microsoft.com/office/drawing/2014/main" id="{F563E539-7245-4A41-8E65-81A6A73868EF}"/>
                    </a:ext>
                  </a:extLst>
                </p:cNvPr>
                <p:cNvSpPr>
                  <a:spLocks noChangeArrowheads="1"/>
                </p:cNvSpPr>
                <p:nvPr>
                  <p:custDataLst>
                    <p:tags r:id="rId18"/>
                  </p:custDataLst>
                </p:nvPr>
              </p:nvSpPr>
              <p:spPr bwMode="auto">
                <a:xfrm rot="5400000">
                  <a:off x="2340" y="3597"/>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400" b="1" dirty="0">
                      <a:solidFill>
                        <a:prstClr val="black"/>
                      </a:solidFill>
                    </a:rPr>
                    <a:t>   </a:t>
                  </a:r>
                  <a:r>
                    <a:rPr lang="en-US" altLang="en-US" sz="1400" dirty="0">
                      <a:solidFill>
                        <a:prstClr val="black"/>
                      </a:solidFill>
                    </a:rPr>
                    <a:t>ALU</a:t>
                  </a:r>
                </a:p>
              </p:txBody>
            </p:sp>
          </p:grpSp>
          <p:sp>
            <p:nvSpPr>
              <p:cNvPr id="32" name="Rectangle 16">
                <a:extLst>
                  <a:ext uri="{FF2B5EF4-FFF2-40B4-BE49-F238E27FC236}">
                    <a16:creationId xmlns:a16="http://schemas.microsoft.com/office/drawing/2014/main" id="{C7262D2A-16AA-A84D-89D9-EC1B5701B2D1}"/>
                  </a:ext>
                </a:extLst>
              </p:cNvPr>
              <p:cNvSpPr>
                <a:spLocks noChangeArrowheads="1"/>
              </p:cNvSpPr>
              <p:nvPr>
                <p:custDataLst>
                  <p:tags r:id="rId13"/>
                </p:custDataLst>
              </p:nvPr>
            </p:nvSpPr>
            <p:spPr bwMode="auto">
              <a:xfrm>
                <a:off x="2905" y="3556"/>
                <a:ext cx="403" cy="328"/>
              </a:xfrm>
              <a:prstGeom prst="rect">
                <a:avLst/>
              </a:prstGeom>
              <a:solidFill>
                <a:schemeClr val="accent4">
                  <a:alpha val="11000"/>
                </a:schemeClr>
              </a:solidFill>
              <a:ln w="12700">
                <a:solidFill>
                  <a:schemeClr val="accent4"/>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dirty="0">
                    <a:solidFill>
                      <a:srgbClr val="8064A2"/>
                    </a:solidFill>
                  </a:rPr>
                  <a:t>DM</a:t>
                </a:r>
              </a:p>
            </p:txBody>
          </p:sp>
          <p:sp>
            <p:nvSpPr>
              <p:cNvPr id="35" name="Line 19">
                <a:extLst>
                  <a:ext uri="{FF2B5EF4-FFF2-40B4-BE49-F238E27FC236}">
                    <a16:creationId xmlns:a16="http://schemas.microsoft.com/office/drawing/2014/main" id="{BADE5AA8-C042-0842-8A73-D1920AA6EE10}"/>
                  </a:ext>
                </a:extLst>
              </p:cNvPr>
              <p:cNvSpPr>
                <a:spLocks noChangeShapeType="1"/>
              </p:cNvSpPr>
              <p:nvPr>
                <p:custDataLst>
                  <p:tags r:id="rId14"/>
                </p:custDataLst>
              </p:nvPr>
            </p:nvSpPr>
            <p:spPr bwMode="auto">
              <a:xfrm>
                <a:off x="2112" y="3600"/>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6" name="Line 20">
                <a:extLst>
                  <a:ext uri="{FF2B5EF4-FFF2-40B4-BE49-F238E27FC236}">
                    <a16:creationId xmlns:a16="http://schemas.microsoft.com/office/drawing/2014/main" id="{1D9FC6FF-AB83-C241-AEEF-48E7A404BE13}"/>
                  </a:ext>
                </a:extLst>
              </p:cNvPr>
              <p:cNvSpPr>
                <a:spLocks noChangeShapeType="1"/>
              </p:cNvSpPr>
              <p:nvPr>
                <p:custDataLst>
                  <p:tags r:id="rId15"/>
                </p:custDataLst>
              </p:nvPr>
            </p:nvSpPr>
            <p:spPr bwMode="auto">
              <a:xfrm>
                <a:off x="2112" y="3840"/>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7" name="Line 21">
                <a:extLst>
                  <a:ext uri="{FF2B5EF4-FFF2-40B4-BE49-F238E27FC236}">
                    <a16:creationId xmlns:a16="http://schemas.microsoft.com/office/drawing/2014/main" id="{87D620BA-DB5A-8F4F-A287-BB50AA00AF1B}"/>
                  </a:ext>
                </a:extLst>
              </p:cNvPr>
              <p:cNvSpPr>
                <a:spLocks noChangeShapeType="1"/>
              </p:cNvSpPr>
              <p:nvPr>
                <p:custDataLst>
                  <p:tags r:id="rId16"/>
                </p:custDataLst>
              </p:nvPr>
            </p:nvSpPr>
            <p:spPr bwMode="auto">
              <a:xfrm>
                <a:off x="2687" y="3747"/>
                <a:ext cx="218" cy="0"/>
              </a:xfrm>
              <a:prstGeom prst="line">
                <a:avLst/>
              </a:prstGeom>
              <a:noFill/>
              <a:ln w="28575">
                <a:solidFill>
                  <a:schemeClr val="accent6">
                    <a:lumMod val="75000"/>
                  </a:schemeClr>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8" name="Line 22">
                <a:extLst>
                  <a:ext uri="{FF2B5EF4-FFF2-40B4-BE49-F238E27FC236}">
                    <a16:creationId xmlns:a16="http://schemas.microsoft.com/office/drawing/2014/main" id="{94BFDBBC-DE2A-E343-A0AE-3D1A9D4545D1}"/>
                  </a:ext>
                </a:extLst>
              </p:cNvPr>
              <p:cNvSpPr>
                <a:spLocks noChangeShapeType="1"/>
              </p:cNvSpPr>
              <p:nvPr>
                <p:custDataLst>
                  <p:tags r:id="rId17"/>
                </p:custDataLst>
              </p:nvPr>
            </p:nvSpPr>
            <p:spPr bwMode="auto">
              <a:xfrm>
                <a:off x="3312" y="3744"/>
                <a:ext cx="336" cy="0"/>
              </a:xfrm>
              <a:prstGeom prst="line">
                <a:avLst/>
              </a:prstGeom>
              <a:noFill/>
              <a:ln w="28575">
                <a:solidFill>
                  <a:schemeClr val="accent6">
                    <a:lumMod val="75000"/>
                  </a:schemeClr>
                </a:solidFill>
                <a:round/>
                <a:headEnd/>
                <a:tailEnd type="none"/>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48" name="Line 19">
              <a:extLst>
                <a:ext uri="{FF2B5EF4-FFF2-40B4-BE49-F238E27FC236}">
                  <a16:creationId xmlns:a16="http://schemas.microsoft.com/office/drawing/2014/main" id="{86540DE2-F5BD-394B-A215-AC1E0E1B9E09}"/>
                </a:ext>
              </a:extLst>
            </p:cNvPr>
            <p:cNvSpPr>
              <a:spLocks noChangeShapeType="1"/>
            </p:cNvSpPr>
            <p:nvPr>
              <p:custDataLst>
                <p:tags r:id="rId10"/>
              </p:custDataLst>
            </p:nvPr>
          </p:nvSpPr>
          <p:spPr bwMode="auto">
            <a:xfrm>
              <a:off x="3475563" y="2975860"/>
              <a:ext cx="342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9" name="Line 19">
              <a:extLst>
                <a:ext uri="{FF2B5EF4-FFF2-40B4-BE49-F238E27FC236}">
                  <a16:creationId xmlns:a16="http://schemas.microsoft.com/office/drawing/2014/main" id="{03438F55-F020-A744-BA15-343C790710CA}"/>
                </a:ext>
              </a:extLst>
            </p:cNvPr>
            <p:cNvSpPr>
              <a:spLocks noChangeShapeType="1"/>
            </p:cNvSpPr>
            <p:nvPr>
              <p:custDataLst>
                <p:tags r:id="rId11"/>
              </p:custDataLst>
            </p:nvPr>
          </p:nvSpPr>
          <p:spPr bwMode="auto">
            <a:xfrm>
              <a:off x="3488815" y="3260782"/>
              <a:ext cx="342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0" name="Line 19">
              <a:extLst>
                <a:ext uri="{FF2B5EF4-FFF2-40B4-BE49-F238E27FC236}">
                  <a16:creationId xmlns:a16="http://schemas.microsoft.com/office/drawing/2014/main" id="{74009088-8A58-E24F-9105-DD7D81F3C3FA}"/>
                </a:ext>
              </a:extLst>
            </p:cNvPr>
            <p:cNvSpPr>
              <a:spLocks noChangeShapeType="1"/>
            </p:cNvSpPr>
            <p:nvPr>
              <p:custDataLst>
                <p:tags r:id="rId12"/>
              </p:custDataLst>
            </p:nvPr>
          </p:nvSpPr>
          <p:spPr bwMode="auto">
            <a:xfrm>
              <a:off x="5549528" y="3148138"/>
              <a:ext cx="342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52" name="Rounded Rectangle 51">
            <a:extLst>
              <a:ext uri="{FF2B5EF4-FFF2-40B4-BE49-F238E27FC236}">
                <a16:creationId xmlns:a16="http://schemas.microsoft.com/office/drawing/2014/main" id="{FDAB080B-9F37-364B-895E-C6DD42DBF908}"/>
              </a:ext>
            </a:extLst>
          </p:cNvPr>
          <p:cNvSpPr/>
          <p:nvPr/>
        </p:nvSpPr>
        <p:spPr>
          <a:xfrm>
            <a:off x="4443896" y="3604591"/>
            <a:ext cx="4737427" cy="2579757"/>
          </a:xfrm>
          <a:prstGeom prst="roundRect">
            <a:avLst>
              <a:gd name="adj" fmla="val 2968"/>
            </a:avLst>
          </a:prstGeom>
          <a:noFill/>
          <a:ln w="19050">
            <a:solidFill>
              <a:schemeClr val="accent4"/>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cxnSp>
        <p:nvCxnSpPr>
          <p:cNvPr id="54" name="Straight Connector 53">
            <a:extLst>
              <a:ext uri="{FF2B5EF4-FFF2-40B4-BE49-F238E27FC236}">
                <a16:creationId xmlns:a16="http://schemas.microsoft.com/office/drawing/2014/main" id="{EEF1D223-6F1E-B549-969F-BFEC9AA5A42F}"/>
              </a:ext>
            </a:extLst>
          </p:cNvPr>
          <p:cNvCxnSpPr/>
          <p:nvPr/>
        </p:nvCxnSpPr>
        <p:spPr>
          <a:xfrm>
            <a:off x="3003827" y="4293705"/>
            <a:ext cx="1484243" cy="1899479"/>
          </a:xfrm>
          <a:prstGeom prst="line">
            <a:avLst/>
          </a:prstGeom>
          <a:ln w="1587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FB466FFB-2AF7-3F4A-980A-2487CE3BDB29}"/>
              </a:ext>
            </a:extLst>
          </p:cNvPr>
          <p:cNvCxnSpPr>
            <a:cxnSpLocks/>
          </p:cNvCxnSpPr>
          <p:nvPr/>
        </p:nvCxnSpPr>
        <p:spPr>
          <a:xfrm flipV="1">
            <a:off x="3030331" y="3613428"/>
            <a:ext cx="1466573" cy="185529"/>
          </a:xfrm>
          <a:prstGeom prst="line">
            <a:avLst/>
          </a:prstGeom>
          <a:ln w="15875">
            <a:solidFill>
              <a:schemeClr val="accent4"/>
            </a:solidFill>
          </a:ln>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99FCD227-A312-1046-9ED7-78B7DF3D692C}"/>
              </a:ext>
            </a:extLst>
          </p:cNvPr>
          <p:cNvSpPr>
            <a:spLocks noChangeArrowheads="1"/>
          </p:cNvSpPr>
          <p:nvPr>
            <p:custDataLst>
              <p:tags r:id="rId6"/>
            </p:custDataLst>
          </p:nvPr>
        </p:nvSpPr>
        <p:spPr bwMode="auto">
          <a:xfrm>
            <a:off x="5567079" y="3856654"/>
            <a:ext cx="1018259" cy="202370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dirty="0">
                <a:solidFill>
                  <a:prstClr val="black"/>
                </a:solidFill>
              </a:rPr>
              <a:t>Memory</a:t>
            </a:r>
            <a:br>
              <a:rPr lang="en-US" altLang="en-US" sz="1400" dirty="0">
                <a:solidFill>
                  <a:prstClr val="black"/>
                </a:solidFill>
              </a:rPr>
            </a:br>
            <a:r>
              <a:rPr lang="en-US" altLang="en-US" sz="1400" dirty="0">
                <a:solidFill>
                  <a:prstClr val="black"/>
                </a:solidFill>
              </a:rPr>
              <a:t>Interface</a:t>
            </a:r>
            <a:br>
              <a:rPr lang="en-US" altLang="en-US" sz="1400" dirty="0">
                <a:solidFill>
                  <a:prstClr val="black"/>
                </a:solidFill>
              </a:rPr>
            </a:br>
            <a:r>
              <a:rPr lang="en-US" altLang="en-US" sz="1400" dirty="0">
                <a:solidFill>
                  <a:prstClr val="black"/>
                </a:solidFill>
              </a:rPr>
              <a:t>Module</a:t>
            </a:r>
          </a:p>
        </p:txBody>
      </p:sp>
      <p:grpSp>
        <p:nvGrpSpPr>
          <p:cNvPr id="64" name="Group 63">
            <a:extLst>
              <a:ext uri="{FF2B5EF4-FFF2-40B4-BE49-F238E27FC236}">
                <a16:creationId xmlns:a16="http://schemas.microsoft.com/office/drawing/2014/main" id="{95361D31-6275-3E4C-AC0C-E02B288DE44F}"/>
              </a:ext>
            </a:extLst>
          </p:cNvPr>
          <p:cNvGrpSpPr/>
          <p:nvPr/>
        </p:nvGrpSpPr>
        <p:grpSpPr>
          <a:xfrm>
            <a:off x="4536752" y="3790297"/>
            <a:ext cx="1020147" cy="297454"/>
            <a:chOff x="3402563" y="2842726"/>
            <a:chExt cx="765110" cy="223091"/>
          </a:xfrm>
        </p:grpSpPr>
        <p:sp>
          <p:nvSpPr>
            <p:cNvPr id="62" name="TextBox 61">
              <a:extLst>
                <a:ext uri="{FF2B5EF4-FFF2-40B4-BE49-F238E27FC236}">
                  <a16:creationId xmlns:a16="http://schemas.microsoft.com/office/drawing/2014/main" id="{3C0841BB-948F-534D-BA79-9AA90B13136B}"/>
                </a:ext>
              </a:extLst>
            </p:cNvPr>
            <p:cNvSpPr txBox="1"/>
            <p:nvPr/>
          </p:nvSpPr>
          <p:spPr>
            <a:xfrm>
              <a:off x="3489649" y="2842726"/>
              <a:ext cx="559288"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Address</a:t>
              </a:r>
            </a:p>
          </p:txBody>
        </p:sp>
        <p:cxnSp>
          <p:nvCxnSpPr>
            <p:cNvPr id="61" name="Straight Arrow Connector 60">
              <a:extLst>
                <a:ext uri="{FF2B5EF4-FFF2-40B4-BE49-F238E27FC236}">
                  <a16:creationId xmlns:a16="http://schemas.microsoft.com/office/drawing/2014/main" id="{CB15A806-C976-454F-B674-E57C8F60245A}"/>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6F2F943E-3173-1041-9AD5-7782BAD2321B}"/>
              </a:ext>
            </a:extLst>
          </p:cNvPr>
          <p:cNvGrpSpPr/>
          <p:nvPr/>
        </p:nvGrpSpPr>
        <p:grpSpPr>
          <a:xfrm>
            <a:off x="4540897" y="4059847"/>
            <a:ext cx="1020147" cy="297454"/>
            <a:chOff x="3402563" y="2842726"/>
            <a:chExt cx="765110" cy="223091"/>
          </a:xfrm>
        </p:grpSpPr>
        <p:sp>
          <p:nvSpPr>
            <p:cNvPr id="66" name="TextBox 65">
              <a:extLst>
                <a:ext uri="{FF2B5EF4-FFF2-40B4-BE49-F238E27FC236}">
                  <a16:creationId xmlns:a16="http://schemas.microsoft.com/office/drawing/2014/main" id="{1316ACED-BB76-844A-A5E5-FE05A8A71BFD}"/>
                </a:ext>
              </a:extLst>
            </p:cNvPr>
            <p:cNvSpPr txBox="1"/>
            <p:nvPr/>
          </p:nvSpPr>
          <p:spPr>
            <a:xfrm>
              <a:off x="3489649" y="2842726"/>
              <a:ext cx="380152"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Data</a:t>
              </a:r>
            </a:p>
          </p:txBody>
        </p:sp>
        <p:cxnSp>
          <p:nvCxnSpPr>
            <p:cNvPr id="67" name="Straight Arrow Connector 66">
              <a:extLst>
                <a:ext uri="{FF2B5EF4-FFF2-40B4-BE49-F238E27FC236}">
                  <a16:creationId xmlns:a16="http://schemas.microsoft.com/office/drawing/2014/main" id="{295B51F8-B5FC-DE44-A3C7-84E84BF76B57}"/>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0632D43E-C8A8-8846-AA56-0F36033DE348}"/>
              </a:ext>
            </a:extLst>
          </p:cNvPr>
          <p:cNvGrpSpPr/>
          <p:nvPr/>
        </p:nvGrpSpPr>
        <p:grpSpPr>
          <a:xfrm>
            <a:off x="4532605" y="4333545"/>
            <a:ext cx="1020147" cy="297454"/>
            <a:chOff x="3402563" y="2842726"/>
            <a:chExt cx="765110" cy="223091"/>
          </a:xfrm>
        </p:grpSpPr>
        <p:sp>
          <p:nvSpPr>
            <p:cNvPr id="69" name="TextBox 68">
              <a:extLst>
                <a:ext uri="{FF2B5EF4-FFF2-40B4-BE49-F238E27FC236}">
                  <a16:creationId xmlns:a16="http://schemas.microsoft.com/office/drawing/2014/main" id="{2DECBE7F-431E-C940-BD8B-DB96B9D28039}"/>
                </a:ext>
              </a:extLst>
            </p:cNvPr>
            <p:cNvSpPr txBox="1"/>
            <p:nvPr/>
          </p:nvSpPr>
          <p:spPr>
            <a:xfrm>
              <a:off x="3489649" y="2842726"/>
              <a:ext cx="457096"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Read?</a:t>
              </a:r>
            </a:p>
          </p:txBody>
        </p:sp>
        <p:cxnSp>
          <p:nvCxnSpPr>
            <p:cNvPr id="70" name="Straight Arrow Connector 69">
              <a:extLst>
                <a:ext uri="{FF2B5EF4-FFF2-40B4-BE49-F238E27FC236}">
                  <a16:creationId xmlns:a16="http://schemas.microsoft.com/office/drawing/2014/main" id="{E71FACC0-9A4E-4F42-B004-BA7F498499CF}"/>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39DC3B44-13ED-E44F-901A-5F3ED410E88B}"/>
              </a:ext>
            </a:extLst>
          </p:cNvPr>
          <p:cNvGrpSpPr/>
          <p:nvPr/>
        </p:nvGrpSpPr>
        <p:grpSpPr>
          <a:xfrm>
            <a:off x="4532604" y="4590655"/>
            <a:ext cx="1020147" cy="297454"/>
            <a:chOff x="3402563" y="2842726"/>
            <a:chExt cx="765110" cy="223091"/>
          </a:xfrm>
        </p:grpSpPr>
        <p:sp>
          <p:nvSpPr>
            <p:cNvPr id="72" name="TextBox 71">
              <a:extLst>
                <a:ext uri="{FF2B5EF4-FFF2-40B4-BE49-F238E27FC236}">
                  <a16:creationId xmlns:a16="http://schemas.microsoft.com/office/drawing/2014/main" id="{F7FD814E-8893-0549-BC61-C9F026E9F033}"/>
                </a:ext>
              </a:extLst>
            </p:cNvPr>
            <p:cNvSpPr txBox="1"/>
            <p:nvPr/>
          </p:nvSpPr>
          <p:spPr>
            <a:xfrm>
              <a:off x="3489649" y="2842726"/>
              <a:ext cx="483305"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Write?</a:t>
              </a:r>
            </a:p>
          </p:txBody>
        </p:sp>
        <p:cxnSp>
          <p:nvCxnSpPr>
            <p:cNvPr id="73" name="Straight Arrow Connector 72">
              <a:extLst>
                <a:ext uri="{FF2B5EF4-FFF2-40B4-BE49-F238E27FC236}">
                  <a16:creationId xmlns:a16="http://schemas.microsoft.com/office/drawing/2014/main" id="{D10203B4-B012-9640-97D3-B06A7DDF2F38}"/>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4" name="Group 73">
            <a:extLst>
              <a:ext uri="{FF2B5EF4-FFF2-40B4-BE49-F238E27FC236}">
                <a16:creationId xmlns:a16="http://schemas.microsoft.com/office/drawing/2014/main" id="{86826082-1B09-FE4D-ADAD-605BC96A8C03}"/>
              </a:ext>
            </a:extLst>
          </p:cNvPr>
          <p:cNvGrpSpPr/>
          <p:nvPr/>
        </p:nvGrpSpPr>
        <p:grpSpPr>
          <a:xfrm>
            <a:off x="6597779" y="3786150"/>
            <a:ext cx="1020147" cy="297454"/>
            <a:chOff x="3402563" y="2842726"/>
            <a:chExt cx="765110" cy="223091"/>
          </a:xfrm>
        </p:grpSpPr>
        <p:sp>
          <p:nvSpPr>
            <p:cNvPr id="75" name="TextBox 74">
              <a:extLst>
                <a:ext uri="{FF2B5EF4-FFF2-40B4-BE49-F238E27FC236}">
                  <a16:creationId xmlns:a16="http://schemas.microsoft.com/office/drawing/2014/main" id="{BC99EDEB-68A3-4344-AF5A-0102CC863DAC}"/>
                </a:ext>
              </a:extLst>
            </p:cNvPr>
            <p:cNvSpPr txBox="1"/>
            <p:nvPr/>
          </p:nvSpPr>
          <p:spPr>
            <a:xfrm>
              <a:off x="3489649" y="2842726"/>
              <a:ext cx="380152"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Data</a:t>
              </a:r>
            </a:p>
          </p:txBody>
        </p:sp>
        <p:cxnSp>
          <p:nvCxnSpPr>
            <p:cNvPr id="76" name="Straight Arrow Connector 75">
              <a:extLst>
                <a:ext uri="{FF2B5EF4-FFF2-40B4-BE49-F238E27FC236}">
                  <a16:creationId xmlns:a16="http://schemas.microsoft.com/office/drawing/2014/main" id="{7658B496-774B-9D4F-A1C9-FB0EA4839239}"/>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504770C6-CEB8-3F46-81FC-F4673AB0669D}"/>
              </a:ext>
            </a:extLst>
          </p:cNvPr>
          <p:cNvGrpSpPr/>
          <p:nvPr/>
        </p:nvGrpSpPr>
        <p:grpSpPr>
          <a:xfrm>
            <a:off x="6589485" y="4134493"/>
            <a:ext cx="1020147" cy="297454"/>
            <a:chOff x="3402563" y="2842726"/>
            <a:chExt cx="765110" cy="223091"/>
          </a:xfrm>
        </p:grpSpPr>
        <p:sp>
          <p:nvSpPr>
            <p:cNvPr id="81" name="TextBox 80">
              <a:extLst>
                <a:ext uri="{FF2B5EF4-FFF2-40B4-BE49-F238E27FC236}">
                  <a16:creationId xmlns:a16="http://schemas.microsoft.com/office/drawing/2014/main" id="{253460CB-E6FF-1849-8B7E-B5CF238AEDE9}"/>
                </a:ext>
              </a:extLst>
            </p:cNvPr>
            <p:cNvSpPr txBox="1"/>
            <p:nvPr/>
          </p:nvSpPr>
          <p:spPr>
            <a:xfrm>
              <a:off x="3489649" y="2842726"/>
              <a:ext cx="493164" cy="223091"/>
            </a:xfrm>
            <a:prstGeom prst="rect">
              <a:avLst/>
            </a:prstGeom>
            <a:noFill/>
          </p:spPr>
          <p:txBody>
            <a:bodyPr wrap="none" rtlCol="0">
              <a:spAutoFit/>
            </a:bodyPr>
            <a:lstStyle/>
            <a:p>
              <a:pPr defTabSz="609585"/>
              <a:r>
                <a:rPr lang="en-US" sz="1333" b="1" dirty="0">
                  <a:solidFill>
                    <a:prstClr val="black"/>
                  </a:solidFill>
                  <a:latin typeface="Consolas" panose="020B0609020204030204" pitchFamily="49" charset="0"/>
                  <a:cs typeface="Consolas" panose="020B0609020204030204" pitchFamily="49" charset="0"/>
                </a:rPr>
                <a:t>Stall</a:t>
              </a:r>
            </a:p>
          </p:txBody>
        </p:sp>
        <p:cxnSp>
          <p:nvCxnSpPr>
            <p:cNvPr id="82" name="Straight Arrow Connector 81">
              <a:extLst>
                <a:ext uri="{FF2B5EF4-FFF2-40B4-BE49-F238E27FC236}">
                  <a16:creationId xmlns:a16="http://schemas.microsoft.com/office/drawing/2014/main" id="{EECA17D9-C069-A442-9A37-5B90C92B205B}"/>
                </a:ext>
              </a:extLst>
            </p:cNvPr>
            <p:cNvCxnSpPr>
              <a:cxnSpLocks/>
            </p:cNvCxnSpPr>
            <p:nvPr/>
          </p:nvCxnSpPr>
          <p:spPr>
            <a:xfrm>
              <a:off x="3402563" y="3048000"/>
              <a:ext cx="765110" cy="0"/>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cxnSp>
        <p:nvCxnSpPr>
          <p:cNvPr id="83" name="Straight Connector 82">
            <a:extLst>
              <a:ext uri="{FF2B5EF4-FFF2-40B4-BE49-F238E27FC236}">
                <a16:creationId xmlns:a16="http://schemas.microsoft.com/office/drawing/2014/main" id="{8026AE77-E315-F747-8063-FE5C6FAC8ABA}"/>
              </a:ext>
            </a:extLst>
          </p:cNvPr>
          <p:cNvCxnSpPr>
            <a:cxnSpLocks/>
          </p:cNvCxnSpPr>
          <p:nvPr/>
        </p:nvCxnSpPr>
        <p:spPr>
          <a:xfrm>
            <a:off x="7605485" y="4868507"/>
            <a:ext cx="0" cy="281991"/>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84" name="Rectangle 83">
            <a:extLst>
              <a:ext uri="{FF2B5EF4-FFF2-40B4-BE49-F238E27FC236}">
                <a16:creationId xmlns:a16="http://schemas.microsoft.com/office/drawing/2014/main" id="{2490128B-A722-8F4E-BCC3-2F0C916BB3A9}"/>
              </a:ext>
            </a:extLst>
          </p:cNvPr>
          <p:cNvSpPr>
            <a:spLocks noChangeArrowheads="1"/>
          </p:cNvSpPr>
          <p:nvPr>
            <p:custDataLst>
              <p:tags r:id="rId7"/>
            </p:custDataLst>
          </p:nvPr>
        </p:nvSpPr>
        <p:spPr bwMode="auto">
          <a:xfrm>
            <a:off x="6875624" y="5150500"/>
            <a:ext cx="1891003" cy="30687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b="1" dirty="0">
                <a:solidFill>
                  <a:prstClr val="black"/>
                </a:solidFill>
                <a:latin typeface="Consolas" panose="020B0609020204030204" pitchFamily="49" charset="0"/>
                <a:cs typeface="Consolas" panose="020B0609020204030204" pitchFamily="49" charset="0"/>
              </a:rPr>
              <a:t>DRAM Controller</a:t>
            </a:r>
          </a:p>
        </p:txBody>
      </p:sp>
      <p:sp>
        <p:nvSpPr>
          <p:cNvPr id="85" name="Rectangle 84">
            <a:extLst>
              <a:ext uri="{FF2B5EF4-FFF2-40B4-BE49-F238E27FC236}">
                <a16:creationId xmlns:a16="http://schemas.microsoft.com/office/drawing/2014/main" id="{3BE075EE-37FC-7A42-AE98-C4E87446191A}"/>
              </a:ext>
            </a:extLst>
          </p:cNvPr>
          <p:cNvSpPr>
            <a:spLocks noChangeArrowheads="1"/>
          </p:cNvSpPr>
          <p:nvPr>
            <p:custDataLst>
              <p:tags r:id="rId8"/>
            </p:custDataLst>
          </p:nvPr>
        </p:nvSpPr>
        <p:spPr bwMode="auto">
          <a:xfrm>
            <a:off x="6871476" y="5594222"/>
            <a:ext cx="1891003" cy="30687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b="1" dirty="0">
                <a:solidFill>
                  <a:prstClr val="black"/>
                </a:solidFill>
                <a:latin typeface="Consolas" panose="020B0609020204030204" pitchFamily="49" charset="0"/>
                <a:cs typeface="Consolas" panose="020B0609020204030204" pitchFamily="49" charset="0"/>
              </a:rPr>
              <a:t>DRAM</a:t>
            </a:r>
          </a:p>
        </p:txBody>
      </p:sp>
      <p:cxnSp>
        <p:nvCxnSpPr>
          <p:cNvPr id="86" name="Straight Connector 85">
            <a:extLst>
              <a:ext uri="{FF2B5EF4-FFF2-40B4-BE49-F238E27FC236}">
                <a16:creationId xmlns:a16="http://schemas.microsoft.com/office/drawing/2014/main" id="{7F1335AA-1235-A34F-A443-64F4D73BFC86}"/>
              </a:ext>
            </a:extLst>
          </p:cNvPr>
          <p:cNvCxnSpPr>
            <a:cxnSpLocks/>
          </p:cNvCxnSpPr>
          <p:nvPr/>
        </p:nvCxnSpPr>
        <p:spPr>
          <a:xfrm>
            <a:off x="7042452" y="5448474"/>
            <a:ext cx="0" cy="15646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64F17CE7-3E02-1344-A1CE-14D70CB825C3}"/>
              </a:ext>
            </a:extLst>
          </p:cNvPr>
          <p:cNvCxnSpPr>
            <a:cxnSpLocks/>
          </p:cNvCxnSpPr>
          <p:nvPr/>
        </p:nvCxnSpPr>
        <p:spPr>
          <a:xfrm>
            <a:off x="7148285" y="5452707"/>
            <a:ext cx="0" cy="15646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9FA7A49C-83F1-0841-8FE6-F8C9E7F94174}"/>
              </a:ext>
            </a:extLst>
          </p:cNvPr>
          <p:cNvCxnSpPr>
            <a:cxnSpLocks/>
          </p:cNvCxnSpPr>
          <p:nvPr/>
        </p:nvCxnSpPr>
        <p:spPr>
          <a:xfrm>
            <a:off x="7237185" y="5452707"/>
            <a:ext cx="0" cy="15646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D7835E07-5C9A-0040-B2AD-6FF0D0E9E047}"/>
              </a:ext>
            </a:extLst>
          </p:cNvPr>
          <p:cNvCxnSpPr>
            <a:cxnSpLocks/>
          </p:cNvCxnSpPr>
          <p:nvPr/>
        </p:nvCxnSpPr>
        <p:spPr>
          <a:xfrm>
            <a:off x="7317619" y="5456941"/>
            <a:ext cx="0" cy="15646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BFB929F7-44A6-9A49-954A-D99D9A4D80A2}"/>
              </a:ext>
            </a:extLst>
          </p:cNvPr>
          <p:cNvCxnSpPr>
            <a:cxnSpLocks/>
          </p:cNvCxnSpPr>
          <p:nvPr/>
        </p:nvCxnSpPr>
        <p:spPr>
          <a:xfrm>
            <a:off x="7402285" y="5456941"/>
            <a:ext cx="0" cy="15646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CCDA56E1-A01B-004F-9713-F48A9EFC87A7}"/>
              </a:ext>
            </a:extLst>
          </p:cNvPr>
          <p:cNvCxnSpPr>
            <a:cxnSpLocks/>
          </p:cNvCxnSpPr>
          <p:nvPr/>
        </p:nvCxnSpPr>
        <p:spPr>
          <a:xfrm>
            <a:off x="7541985" y="5456941"/>
            <a:ext cx="0" cy="15646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B9818FAE-22DF-264C-8ABB-D7A63EEDA899}"/>
              </a:ext>
            </a:extLst>
          </p:cNvPr>
          <p:cNvCxnSpPr>
            <a:cxnSpLocks/>
            <a:stCxn id="59" idx="3"/>
          </p:cNvCxnSpPr>
          <p:nvPr/>
        </p:nvCxnSpPr>
        <p:spPr>
          <a:xfrm>
            <a:off x="6585338" y="4868507"/>
            <a:ext cx="1474929"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98E829D7-5CC8-E24D-8F37-05F90CD1AA9D}"/>
              </a:ext>
            </a:extLst>
          </p:cNvPr>
          <p:cNvCxnSpPr>
            <a:cxnSpLocks/>
          </p:cNvCxnSpPr>
          <p:nvPr/>
        </p:nvCxnSpPr>
        <p:spPr>
          <a:xfrm>
            <a:off x="8122037" y="4868507"/>
            <a:ext cx="454696" cy="0"/>
          </a:xfrm>
          <a:prstGeom prst="line">
            <a:avLst/>
          </a:prstGeom>
          <a:ln w="57150">
            <a:prstDash val="sysDot"/>
          </a:ln>
        </p:spPr>
        <p:style>
          <a:lnRef idx="2">
            <a:schemeClr val="accent1"/>
          </a:lnRef>
          <a:fillRef idx="0">
            <a:schemeClr val="accent1"/>
          </a:fillRef>
          <a:effectRef idx="1">
            <a:schemeClr val="accent1"/>
          </a:effectRef>
          <a:fontRef idx="minor">
            <a:schemeClr val="tx1"/>
          </a:fontRef>
        </p:style>
      </p:cxnSp>
      <p:sp>
        <p:nvSpPr>
          <p:cNvPr id="93" name="TextBox 92">
            <a:extLst>
              <a:ext uri="{FF2B5EF4-FFF2-40B4-BE49-F238E27FC236}">
                <a16:creationId xmlns:a16="http://schemas.microsoft.com/office/drawing/2014/main" id="{8EBECA8C-15CD-9944-AA16-837976C8ED9A}"/>
              </a:ext>
            </a:extLst>
          </p:cNvPr>
          <p:cNvSpPr txBox="1"/>
          <p:nvPr/>
        </p:nvSpPr>
        <p:spPr>
          <a:xfrm>
            <a:off x="8036374" y="4369762"/>
            <a:ext cx="1119217" cy="461665"/>
          </a:xfrm>
          <a:prstGeom prst="rect">
            <a:avLst/>
          </a:prstGeom>
          <a:noFill/>
        </p:spPr>
        <p:txBody>
          <a:bodyPr wrap="none" rtlCol="0">
            <a:spAutoFit/>
          </a:bodyPr>
          <a:lstStyle/>
          <a:p>
            <a:pPr algn="ctr" defTabSz="609585"/>
            <a:r>
              <a:rPr lang="en-US" sz="1200" b="1" dirty="0">
                <a:solidFill>
                  <a:prstClr val="white">
                    <a:lumMod val="50000"/>
                  </a:prstClr>
                </a:solidFill>
                <a:latin typeface="Consolas" panose="020B0609020204030204" pitchFamily="49" charset="0"/>
                <a:cs typeface="Consolas" panose="020B0609020204030204" pitchFamily="49" charset="0"/>
              </a:rPr>
              <a:t>Other</a:t>
            </a:r>
          </a:p>
          <a:p>
            <a:pPr algn="ctr" defTabSz="609585"/>
            <a:r>
              <a:rPr lang="en-US" sz="1200" b="1" dirty="0">
                <a:solidFill>
                  <a:prstClr val="white">
                    <a:lumMod val="50000"/>
                  </a:prstClr>
                </a:solidFill>
                <a:latin typeface="Consolas" panose="020B0609020204030204" pitchFamily="49" charset="0"/>
                <a:cs typeface="Consolas" panose="020B0609020204030204" pitchFamily="49" charset="0"/>
              </a:rPr>
              <a:t>Peripherals</a:t>
            </a:r>
          </a:p>
        </p:txBody>
      </p:sp>
      <p:sp>
        <p:nvSpPr>
          <p:cNvPr id="94" name="TextBox 93">
            <a:extLst>
              <a:ext uri="{FF2B5EF4-FFF2-40B4-BE49-F238E27FC236}">
                <a16:creationId xmlns:a16="http://schemas.microsoft.com/office/drawing/2014/main" id="{AB7C783F-D8DB-854F-BCD7-CA662CBC31F3}"/>
              </a:ext>
            </a:extLst>
          </p:cNvPr>
          <p:cNvSpPr txBox="1"/>
          <p:nvPr/>
        </p:nvSpPr>
        <p:spPr>
          <a:xfrm>
            <a:off x="6696423" y="4542208"/>
            <a:ext cx="1130438" cy="297454"/>
          </a:xfrm>
          <a:prstGeom prst="rect">
            <a:avLst/>
          </a:prstGeom>
          <a:noFill/>
        </p:spPr>
        <p:txBody>
          <a:bodyPr wrap="none" rtlCol="0">
            <a:spAutoFit/>
          </a:bodyPr>
          <a:lstStyle/>
          <a:p>
            <a:pPr defTabSz="609585"/>
            <a:r>
              <a:rPr lang="en-US" sz="1333" b="1" dirty="0">
                <a:solidFill>
                  <a:prstClr val="black"/>
                </a:solidFill>
                <a:latin typeface="Consolas" panose="020B0609020204030204" pitchFamily="49" charset="0"/>
                <a:cs typeface="Consolas" panose="020B0609020204030204" pitchFamily="49" charset="0"/>
              </a:rPr>
              <a:t>Memory Bus</a:t>
            </a:r>
          </a:p>
        </p:txBody>
      </p:sp>
    </p:spTree>
    <p:extLst>
      <p:ext uri="{BB962C8B-B14F-4D97-AF65-F5344CB8AC3E}">
        <p14:creationId xmlns:p14="http://schemas.microsoft.com/office/powerpoint/2010/main" val="198130473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5764-5396-EF4C-87FA-A77DDFD8EA8D}"/>
              </a:ext>
            </a:extLst>
          </p:cNvPr>
          <p:cNvSpPr>
            <a:spLocks noGrp="1"/>
          </p:cNvSpPr>
          <p:nvPr>
            <p:ph type="title"/>
          </p:nvPr>
        </p:nvSpPr>
        <p:spPr/>
        <p:txBody>
          <a:bodyPr/>
          <a:lstStyle/>
          <a:p>
            <a:r>
              <a:rPr lang="en-US" dirty="0"/>
              <a:t>How does the cache actually connect to the execution core?</a:t>
            </a:r>
            <a:br>
              <a:rPr lang="en-US" dirty="0"/>
            </a:br>
            <a:r>
              <a:rPr lang="en-US" sz="2133" dirty="0"/>
              <a:t>[ </a:t>
            </a:r>
            <a:r>
              <a:rPr lang="en-US" sz="2133" u="sng" dirty="0"/>
              <a:t>Simplified</a:t>
            </a:r>
            <a:r>
              <a:rPr lang="en-US" sz="2133" dirty="0"/>
              <a:t> View! Very different between embedded &amp; high-perf! ]</a:t>
            </a:r>
            <a:endParaRPr lang="en-US" dirty="0"/>
          </a:p>
        </p:txBody>
      </p:sp>
      <p:grpSp>
        <p:nvGrpSpPr>
          <p:cNvPr id="51" name="Group 50">
            <a:extLst>
              <a:ext uri="{FF2B5EF4-FFF2-40B4-BE49-F238E27FC236}">
                <a16:creationId xmlns:a16="http://schemas.microsoft.com/office/drawing/2014/main" id="{1304E482-A016-5E4A-BFD0-233C194A0B87}"/>
              </a:ext>
            </a:extLst>
          </p:cNvPr>
          <p:cNvGrpSpPr/>
          <p:nvPr/>
        </p:nvGrpSpPr>
        <p:grpSpPr>
          <a:xfrm>
            <a:off x="736977" y="1447408"/>
            <a:ext cx="3222487" cy="804862"/>
            <a:chOff x="3475563" y="2829413"/>
            <a:chExt cx="2416865" cy="603647"/>
          </a:xfrm>
        </p:grpSpPr>
        <p:grpSp>
          <p:nvGrpSpPr>
            <p:cNvPr id="28" name="Group 23">
              <a:extLst>
                <a:ext uri="{FF2B5EF4-FFF2-40B4-BE49-F238E27FC236}">
                  <a16:creationId xmlns:a16="http://schemas.microsoft.com/office/drawing/2014/main" id="{7FD9054F-C57F-E946-8AA3-BC802A704D78}"/>
                </a:ext>
              </a:extLst>
            </p:cNvPr>
            <p:cNvGrpSpPr>
              <a:grpSpLocks/>
            </p:cNvGrpSpPr>
            <p:nvPr>
              <p:custDataLst>
                <p:tags r:id="rId4"/>
              </p:custDataLst>
            </p:nvPr>
          </p:nvGrpSpPr>
          <p:grpSpPr bwMode="auto">
            <a:xfrm>
              <a:off x="3760485" y="2829413"/>
              <a:ext cx="1828800" cy="603647"/>
              <a:chOff x="2112" y="3477"/>
              <a:chExt cx="1536" cy="507"/>
            </a:xfrm>
          </p:grpSpPr>
          <p:grpSp>
            <p:nvGrpSpPr>
              <p:cNvPr id="31" name="Group 15">
                <a:extLst>
                  <a:ext uri="{FF2B5EF4-FFF2-40B4-BE49-F238E27FC236}">
                    <a16:creationId xmlns:a16="http://schemas.microsoft.com/office/drawing/2014/main" id="{6F35D30D-86E4-0C47-ACF5-4BFE432EB733}"/>
                  </a:ext>
                </a:extLst>
              </p:cNvPr>
              <p:cNvGrpSpPr>
                <a:grpSpLocks/>
              </p:cNvGrpSpPr>
              <p:nvPr/>
            </p:nvGrpSpPr>
            <p:grpSpPr bwMode="auto">
              <a:xfrm>
                <a:off x="2411" y="3477"/>
                <a:ext cx="275" cy="507"/>
                <a:chOff x="2411" y="3477"/>
                <a:chExt cx="275" cy="507"/>
              </a:xfrm>
            </p:grpSpPr>
            <p:grpSp>
              <p:nvGrpSpPr>
                <p:cNvPr id="39" name="Group 13">
                  <a:extLst>
                    <a:ext uri="{FF2B5EF4-FFF2-40B4-BE49-F238E27FC236}">
                      <a16:creationId xmlns:a16="http://schemas.microsoft.com/office/drawing/2014/main" id="{A94C3FAD-B7D7-C94A-9E2B-B587D5F7C68E}"/>
                    </a:ext>
                  </a:extLst>
                </p:cNvPr>
                <p:cNvGrpSpPr>
                  <a:grpSpLocks/>
                </p:cNvGrpSpPr>
                <p:nvPr/>
              </p:nvGrpSpPr>
              <p:grpSpPr bwMode="auto">
                <a:xfrm>
                  <a:off x="2411" y="3504"/>
                  <a:ext cx="275" cy="480"/>
                  <a:chOff x="2411" y="3504"/>
                  <a:chExt cx="275" cy="480"/>
                </a:xfrm>
              </p:grpSpPr>
              <p:sp>
                <p:nvSpPr>
                  <p:cNvPr id="41" name="Line 6">
                    <a:extLst>
                      <a:ext uri="{FF2B5EF4-FFF2-40B4-BE49-F238E27FC236}">
                        <a16:creationId xmlns:a16="http://schemas.microsoft.com/office/drawing/2014/main" id="{31B8B26B-C5EF-114F-9FFA-8E95C0429B92}"/>
                      </a:ext>
                    </a:extLst>
                  </p:cNvPr>
                  <p:cNvSpPr>
                    <a:spLocks noChangeShapeType="1"/>
                  </p:cNvSpPr>
                  <p:nvPr>
                    <p:custDataLst>
                      <p:tags r:id="rId14"/>
                    </p:custDataLst>
                  </p:nvPr>
                </p:nvSpPr>
                <p:spPr bwMode="auto">
                  <a:xfrm>
                    <a:off x="2411" y="3504"/>
                    <a:ext cx="0"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2" name="Line 7">
                    <a:extLst>
                      <a:ext uri="{FF2B5EF4-FFF2-40B4-BE49-F238E27FC236}">
                        <a16:creationId xmlns:a16="http://schemas.microsoft.com/office/drawing/2014/main" id="{06595D0A-082D-EB43-BD65-D35770841525}"/>
                      </a:ext>
                    </a:extLst>
                  </p:cNvPr>
                  <p:cNvSpPr>
                    <a:spLocks noChangeShapeType="1"/>
                  </p:cNvSpPr>
                  <p:nvPr>
                    <p:custDataLst>
                      <p:tags r:id="rId15"/>
                    </p:custDataLst>
                  </p:nvPr>
                </p:nvSpPr>
                <p:spPr bwMode="auto">
                  <a:xfrm>
                    <a:off x="2411" y="3504"/>
                    <a:ext cx="275"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3" name="Line 8">
                    <a:extLst>
                      <a:ext uri="{FF2B5EF4-FFF2-40B4-BE49-F238E27FC236}">
                        <a16:creationId xmlns:a16="http://schemas.microsoft.com/office/drawing/2014/main" id="{3524599B-389D-7747-8974-34FD57F0528B}"/>
                      </a:ext>
                    </a:extLst>
                  </p:cNvPr>
                  <p:cNvSpPr>
                    <a:spLocks noChangeShapeType="1"/>
                  </p:cNvSpPr>
                  <p:nvPr>
                    <p:custDataLst>
                      <p:tags r:id="rId16"/>
                    </p:custDataLst>
                  </p:nvPr>
                </p:nvSpPr>
                <p:spPr bwMode="auto">
                  <a:xfrm>
                    <a:off x="2411" y="3675"/>
                    <a:ext cx="112" cy="6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 name="Line 9">
                    <a:extLst>
                      <a:ext uri="{FF2B5EF4-FFF2-40B4-BE49-F238E27FC236}">
                        <a16:creationId xmlns:a16="http://schemas.microsoft.com/office/drawing/2014/main" id="{29B8EF51-30D0-0643-8205-B90DEE9829EA}"/>
                      </a:ext>
                    </a:extLst>
                  </p:cNvPr>
                  <p:cNvSpPr>
                    <a:spLocks noChangeShapeType="1"/>
                  </p:cNvSpPr>
                  <p:nvPr>
                    <p:custDataLst>
                      <p:tags r:id="rId17"/>
                    </p:custDataLst>
                  </p:nvPr>
                </p:nvSpPr>
                <p:spPr bwMode="auto">
                  <a:xfrm flipH="1">
                    <a:off x="2411" y="3744"/>
                    <a:ext cx="112" cy="6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5" name="Line 10">
                    <a:extLst>
                      <a:ext uri="{FF2B5EF4-FFF2-40B4-BE49-F238E27FC236}">
                        <a16:creationId xmlns:a16="http://schemas.microsoft.com/office/drawing/2014/main" id="{F7DD065F-177A-774E-B40E-FA0E45DC2836}"/>
                      </a:ext>
                    </a:extLst>
                  </p:cNvPr>
                  <p:cNvSpPr>
                    <a:spLocks noChangeShapeType="1"/>
                  </p:cNvSpPr>
                  <p:nvPr>
                    <p:custDataLst>
                      <p:tags r:id="rId18"/>
                    </p:custDataLst>
                  </p:nvPr>
                </p:nvSpPr>
                <p:spPr bwMode="auto">
                  <a:xfrm>
                    <a:off x="2411" y="3813"/>
                    <a:ext cx="0"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6" name="Line 11">
                    <a:extLst>
                      <a:ext uri="{FF2B5EF4-FFF2-40B4-BE49-F238E27FC236}">
                        <a16:creationId xmlns:a16="http://schemas.microsoft.com/office/drawing/2014/main" id="{81761D03-5FE1-424D-98F8-9B10B179ECAD}"/>
                      </a:ext>
                    </a:extLst>
                  </p:cNvPr>
                  <p:cNvSpPr>
                    <a:spLocks noChangeShapeType="1"/>
                  </p:cNvSpPr>
                  <p:nvPr>
                    <p:custDataLst>
                      <p:tags r:id="rId19"/>
                    </p:custDataLst>
                  </p:nvPr>
                </p:nvSpPr>
                <p:spPr bwMode="auto">
                  <a:xfrm flipV="1">
                    <a:off x="2411" y="3813"/>
                    <a:ext cx="275"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7" name="Line 12">
                    <a:extLst>
                      <a:ext uri="{FF2B5EF4-FFF2-40B4-BE49-F238E27FC236}">
                        <a16:creationId xmlns:a16="http://schemas.microsoft.com/office/drawing/2014/main" id="{21F24329-8734-6A44-A69E-638A972FAA82}"/>
                      </a:ext>
                    </a:extLst>
                  </p:cNvPr>
                  <p:cNvSpPr>
                    <a:spLocks noChangeShapeType="1"/>
                  </p:cNvSpPr>
                  <p:nvPr>
                    <p:custDataLst>
                      <p:tags r:id="rId20"/>
                    </p:custDataLst>
                  </p:nvPr>
                </p:nvSpPr>
                <p:spPr bwMode="auto">
                  <a:xfrm>
                    <a:off x="2686" y="3675"/>
                    <a:ext cx="0" cy="1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40" name="Rectangle 14">
                  <a:extLst>
                    <a:ext uri="{FF2B5EF4-FFF2-40B4-BE49-F238E27FC236}">
                      <a16:creationId xmlns:a16="http://schemas.microsoft.com/office/drawing/2014/main" id="{F563E539-7245-4A41-8E65-81A6A73868EF}"/>
                    </a:ext>
                  </a:extLst>
                </p:cNvPr>
                <p:cNvSpPr>
                  <a:spLocks noChangeArrowheads="1"/>
                </p:cNvSpPr>
                <p:nvPr>
                  <p:custDataLst>
                    <p:tags r:id="rId13"/>
                  </p:custDataLst>
                </p:nvPr>
              </p:nvSpPr>
              <p:spPr bwMode="auto">
                <a:xfrm rot="5400000">
                  <a:off x="2340" y="3597"/>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400" b="1" dirty="0">
                      <a:solidFill>
                        <a:prstClr val="black"/>
                      </a:solidFill>
                    </a:rPr>
                    <a:t>   </a:t>
                  </a:r>
                  <a:r>
                    <a:rPr lang="en-US" altLang="en-US" sz="1400" dirty="0">
                      <a:solidFill>
                        <a:prstClr val="black"/>
                      </a:solidFill>
                    </a:rPr>
                    <a:t>ALU</a:t>
                  </a:r>
                </a:p>
              </p:txBody>
            </p:sp>
          </p:grpSp>
          <p:sp>
            <p:nvSpPr>
              <p:cNvPr id="32" name="Rectangle 16">
                <a:extLst>
                  <a:ext uri="{FF2B5EF4-FFF2-40B4-BE49-F238E27FC236}">
                    <a16:creationId xmlns:a16="http://schemas.microsoft.com/office/drawing/2014/main" id="{C7262D2A-16AA-A84D-89D9-EC1B5701B2D1}"/>
                  </a:ext>
                </a:extLst>
              </p:cNvPr>
              <p:cNvSpPr>
                <a:spLocks noChangeArrowheads="1"/>
              </p:cNvSpPr>
              <p:nvPr>
                <p:custDataLst>
                  <p:tags r:id="rId8"/>
                </p:custDataLst>
              </p:nvPr>
            </p:nvSpPr>
            <p:spPr bwMode="auto">
              <a:xfrm>
                <a:off x="2905" y="3556"/>
                <a:ext cx="403" cy="328"/>
              </a:xfrm>
              <a:prstGeom prst="rect">
                <a:avLst/>
              </a:prstGeom>
              <a:solidFill>
                <a:schemeClr val="accent4">
                  <a:alpha val="11000"/>
                </a:schemeClr>
              </a:solidFill>
              <a:ln w="12700">
                <a:solidFill>
                  <a:schemeClr val="accent4"/>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dirty="0">
                    <a:solidFill>
                      <a:srgbClr val="8064A2"/>
                    </a:solidFill>
                  </a:rPr>
                  <a:t>DM</a:t>
                </a:r>
              </a:p>
            </p:txBody>
          </p:sp>
          <p:sp>
            <p:nvSpPr>
              <p:cNvPr id="35" name="Line 19">
                <a:extLst>
                  <a:ext uri="{FF2B5EF4-FFF2-40B4-BE49-F238E27FC236}">
                    <a16:creationId xmlns:a16="http://schemas.microsoft.com/office/drawing/2014/main" id="{BADE5AA8-C042-0842-8A73-D1920AA6EE10}"/>
                  </a:ext>
                </a:extLst>
              </p:cNvPr>
              <p:cNvSpPr>
                <a:spLocks noChangeShapeType="1"/>
              </p:cNvSpPr>
              <p:nvPr>
                <p:custDataLst>
                  <p:tags r:id="rId9"/>
                </p:custDataLst>
              </p:nvPr>
            </p:nvSpPr>
            <p:spPr bwMode="auto">
              <a:xfrm>
                <a:off x="2112" y="3600"/>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6" name="Line 20">
                <a:extLst>
                  <a:ext uri="{FF2B5EF4-FFF2-40B4-BE49-F238E27FC236}">
                    <a16:creationId xmlns:a16="http://schemas.microsoft.com/office/drawing/2014/main" id="{1D9FC6FF-AB83-C241-AEEF-48E7A404BE13}"/>
                  </a:ext>
                </a:extLst>
              </p:cNvPr>
              <p:cNvSpPr>
                <a:spLocks noChangeShapeType="1"/>
              </p:cNvSpPr>
              <p:nvPr>
                <p:custDataLst>
                  <p:tags r:id="rId10"/>
                </p:custDataLst>
              </p:nvPr>
            </p:nvSpPr>
            <p:spPr bwMode="auto">
              <a:xfrm>
                <a:off x="2112" y="3840"/>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7" name="Line 21">
                <a:extLst>
                  <a:ext uri="{FF2B5EF4-FFF2-40B4-BE49-F238E27FC236}">
                    <a16:creationId xmlns:a16="http://schemas.microsoft.com/office/drawing/2014/main" id="{87D620BA-DB5A-8F4F-A287-BB50AA00AF1B}"/>
                  </a:ext>
                </a:extLst>
              </p:cNvPr>
              <p:cNvSpPr>
                <a:spLocks noChangeShapeType="1"/>
              </p:cNvSpPr>
              <p:nvPr>
                <p:custDataLst>
                  <p:tags r:id="rId11"/>
                </p:custDataLst>
              </p:nvPr>
            </p:nvSpPr>
            <p:spPr bwMode="auto">
              <a:xfrm>
                <a:off x="2687" y="3747"/>
                <a:ext cx="218" cy="0"/>
              </a:xfrm>
              <a:prstGeom prst="line">
                <a:avLst/>
              </a:prstGeom>
              <a:noFill/>
              <a:ln w="28575">
                <a:solidFill>
                  <a:schemeClr val="accent6">
                    <a:lumMod val="75000"/>
                  </a:schemeClr>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8" name="Line 22">
                <a:extLst>
                  <a:ext uri="{FF2B5EF4-FFF2-40B4-BE49-F238E27FC236}">
                    <a16:creationId xmlns:a16="http://schemas.microsoft.com/office/drawing/2014/main" id="{94BFDBBC-DE2A-E343-A0AE-3D1A9D4545D1}"/>
                  </a:ext>
                </a:extLst>
              </p:cNvPr>
              <p:cNvSpPr>
                <a:spLocks noChangeShapeType="1"/>
              </p:cNvSpPr>
              <p:nvPr>
                <p:custDataLst>
                  <p:tags r:id="rId12"/>
                </p:custDataLst>
              </p:nvPr>
            </p:nvSpPr>
            <p:spPr bwMode="auto">
              <a:xfrm>
                <a:off x="3312" y="3744"/>
                <a:ext cx="336" cy="0"/>
              </a:xfrm>
              <a:prstGeom prst="line">
                <a:avLst/>
              </a:prstGeom>
              <a:noFill/>
              <a:ln w="28575">
                <a:solidFill>
                  <a:schemeClr val="accent6">
                    <a:lumMod val="75000"/>
                  </a:schemeClr>
                </a:solidFill>
                <a:round/>
                <a:headEnd/>
                <a:tailEnd type="none"/>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48" name="Line 19">
              <a:extLst>
                <a:ext uri="{FF2B5EF4-FFF2-40B4-BE49-F238E27FC236}">
                  <a16:creationId xmlns:a16="http://schemas.microsoft.com/office/drawing/2014/main" id="{86540DE2-F5BD-394B-A215-AC1E0E1B9E09}"/>
                </a:ext>
              </a:extLst>
            </p:cNvPr>
            <p:cNvSpPr>
              <a:spLocks noChangeShapeType="1"/>
            </p:cNvSpPr>
            <p:nvPr>
              <p:custDataLst>
                <p:tags r:id="rId5"/>
              </p:custDataLst>
            </p:nvPr>
          </p:nvSpPr>
          <p:spPr bwMode="auto">
            <a:xfrm>
              <a:off x="3475563" y="2975860"/>
              <a:ext cx="342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9" name="Line 19">
              <a:extLst>
                <a:ext uri="{FF2B5EF4-FFF2-40B4-BE49-F238E27FC236}">
                  <a16:creationId xmlns:a16="http://schemas.microsoft.com/office/drawing/2014/main" id="{03438F55-F020-A744-BA15-343C790710CA}"/>
                </a:ext>
              </a:extLst>
            </p:cNvPr>
            <p:cNvSpPr>
              <a:spLocks noChangeShapeType="1"/>
            </p:cNvSpPr>
            <p:nvPr>
              <p:custDataLst>
                <p:tags r:id="rId6"/>
              </p:custDataLst>
            </p:nvPr>
          </p:nvSpPr>
          <p:spPr bwMode="auto">
            <a:xfrm>
              <a:off x="3488815" y="3260782"/>
              <a:ext cx="342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0" name="Line 19">
              <a:extLst>
                <a:ext uri="{FF2B5EF4-FFF2-40B4-BE49-F238E27FC236}">
                  <a16:creationId xmlns:a16="http://schemas.microsoft.com/office/drawing/2014/main" id="{74009088-8A58-E24F-9105-DD7D81F3C3FA}"/>
                </a:ext>
              </a:extLst>
            </p:cNvPr>
            <p:cNvSpPr>
              <a:spLocks noChangeShapeType="1"/>
            </p:cNvSpPr>
            <p:nvPr>
              <p:custDataLst>
                <p:tags r:id="rId7"/>
              </p:custDataLst>
            </p:nvPr>
          </p:nvSpPr>
          <p:spPr bwMode="auto">
            <a:xfrm>
              <a:off x="5549528" y="3148138"/>
              <a:ext cx="342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52" name="Rounded Rectangle 51">
            <a:extLst>
              <a:ext uri="{FF2B5EF4-FFF2-40B4-BE49-F238E27FC236}">
                <a16:creationId xmlns:a16="http://schemas.microsoft.com/office/drawing/2014/main" id="{FDAB080B-9F37-364B-895E-C6DD42DBF908}"/>
              </a:ext>
            </a:extLst>
          </p:cNvPr>
          <p:cNvSpPr/>
          <p:nvPr/>
        </p:nvSpPr>
        <p:spPr>
          <a:xfrm>
            <a:off x="4451761" y="1394300"/>
            <a:ext cx="4737427" cy="2579757"/>
          </a:xfrm>
          <a:prstGeom prst="roundRect">
            <a:avLst>
              <a:gd name="adj" fmla="val 2968"/>
            </a:avLst>
          </a:prstGeom>
          <a:noFill/>
          <a:ln w="19050">
            <a:solidFill>
              <a:schemeClr val="accent4"/>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cxnSp>
        <p:nvCxnSpPr>
          <p:cNvPr id="54" name="Straight Connector 53">
            <a:extLst>
              <a:ext uri="{FF2B5EF4-FFF2-40B4-BE49-F238E27FC236}">
                <a16:creationId xmlns:a16="http://schemas.microsoft.com/office/drawing/2014/main" id="{EEF1D223-6F1E-B549-969F-BFEC9AA5A42F}"/>
              </a:ext>
            </a:extLst>
          </p:cNvPr>
          <p:cNvCxnSpPr/>
          <p:nvPr/>
        </p:nvCxnSpPr>
        <p:spPr>
          <a:xfrm>
            <a:off x="3011692" y="2083414"/>
            <a:ext cx="1484243" cy="1899479"/>
          </a:xfrm>
          <a:prstGeom prst="line">
            <a:avLst/>
          </a:prstGeom>
          <a:ln w="1587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FB466FFB-2AF7-3F4A-980A-2487CE3BDB29}"/>
              </a:ext>
            </a:extLst>
          </p:cNvPr>
          <p:cNvCxnSpPr>
            <a:cxnSpLocks/>
          </p:cNvCxnSpPr>
          <p:nvPr/>
        </p:nvCxnSpPr>
        <p:spPr>
          <a:xfrm flipV="1">
            <a:off x="3038196" y="1403137"/>
            <a:ext cx="1466573" cy="185529"/>
          </a:xfrm>
          <a:prstGeom prst="line">
            <a:avLst/>
          </a:prstGeom>
          <a:ln w="15875">
            <a:solidFill>
              <a:schemeClr val="accent4"/>
            </a:solidFill>
          </a:ln>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99FCD227-A312-1046-9ED7-78B7DF3D692C}"/>
              </a:ext>
            </a:extLst>
          </p:cNvPr>
          <p:cNvSpPr>
            <a:spLocks noChangeArrowheads="1"/>
          </p:cNvSpPr>
          <p:nvPr>
            <p:custDataLst>
              <p:tags r:id="rId1"/>
            </p:custDataLst>
          </p:nvPr>
        </p:nvSpPr>
        <p:spPr bwMode="auto">
          <a:xfrm>
            <a:off x="5574944" y="1646364"/>
            <a:ext cx="1018259" cy="202370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dirty="0">
                <a:solidFill>
                  <a:prstClr val="black"/>
                </a:solidFill>
              </a:rPr>
              <a:t>Memory</a:t>
            </a:r>
            <a:br>
              <a:rPr lang="en-US" altLang="en-US" sz="1400" dirty="0">
                <a:solidFill>
                  <a:prstClr val="black"/>
                </a:solidFill>
              </a:rPr>
            </a:br>
            <a:r>
              <a:rPr lang="en-US" altLang="en-US" sz="1400" dirty="0">
                <a:solidFill>
                  <a:prstClr val="black"/>
                </a:solidFill>
              </a:rPr>
              <a:t>Interface</a:t>
            </a:r>
            <a:br>
              <a:rPr lang="en-US" altLang="en-US" sz="1400" dirty="0">
                <a:solidFill>
                  <a:prstClr val="black"/>
                </a:solidFill>
              </a:rPr>
            </a:br>
            <a:r>
              <a:rPr lang="en-US" altLang="en-US" sz="1400" dirty="0">
                <a:solidFill>
                  <a:prstClr val="black"/>
                </a:solidFill>
              </a:rPr>
              <a:t>Module</a:t>
            </a:r>
          </a:p>
        </p:txBody>
      </p:sp>
      <p:grpSp>
        <p:nvGrpSpPr>
          <p:cNvPr id="64" name="Group 63">
            <a:extLst>
              <a:ext uri="{FF2B5EF4-FFF2-40B4-BE49-F238E27FC236}">
                <a16:creationId xmlns:a16="http://schemas.microsoft.com/office/drawing/2014/main" id="{95361D31-6275-3E4C-AC0C-E02B288DE44F}"/>
              </a:ext>
            </a:extLst>
          </p:cNvPr>
          <p:cNvGrpSpPr/>
          <p:nvPr/>
        </p:nvGrpSpPr>
        <p:grpSpPr>
          <a:xfrm>
            <a:off x="4544618" y="1580006"/>
            <a:ext cx="1020147" cy="297454"/>
            <a:chOff x="3402563" y="2842726"/>
            <a:chExt cx="765110" cy="223091"/>
          </a:xfrm>
        </p:grpSpPr>
        <p:sp>
          <p:nvSpPr>
            <p:cNvPr id="62" name="TextBox 61">
              <a:extLst>
                <a:ext uri="{FF2B5EF4-FFF2-40B4-BE49-F238E27FC236}">
                  <a16:creationId xmlns:a16="http://schemas.microsoft.com/office/drawing/2014/main" id="{3C0841BB-948F-534D-BA79-9AA90B13136B}"/>
                </a:ext>
              </a:extLst>
            </p:cNvPr>
            <p:cNvSpPr txBox="1"/>
            <p:nvPr/>
          </p:nvSpPr>
          <p:spPr>
            <a:xfrm>
              <a:off x="3489649" y="2842726"/>
              <a:ext cx="559288"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Address</a:t>
              </a:r>
            </a:p>
          </p:txBody>
        </p:sp>
        <p:cxnSp>
          <p:nvCxnSpPr>
            <p:cNvPr id="61" name="Straight Arrow Connector 60">
              <a:extLst>
                <a:ext uri="{FF2B5EF4-FFF2-40B4-BE49-F238E27FC236}">
                  <a16:creationId xmlns:a16="http://schemas.microsoft.com/office/drawing/2014/main" id="{CB15A806-C976-454F-B674-E57C8F60245A}"/>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6F2F943E-3173-1041-9AD5-7782BAD2321B}"/>
              </a:ext>
            </a:extLst>
          </p:cNvPr>
          <p:cNvGrpSpPr/>
          <p:nvPr/>
        </p:nvGrpSpPr>
        <p:grpSpPr>
          <a:xfrm>
            <a:off x="4548763" y="1849557"/>
            <a:ext cx="1020147" cy="297454"/>
            <a:chOff x="3402563" y="2842726"/>
            <a:chExt cx="765110" cy="223091"/>
          </a:xfrm>
        </p:grpSpPr>
        <p:sp>
          <p:nvSpPr>
            <p:cNvPr id="66" name="TextBox 65">
              <a:extLst>
                <a:ext uri="{FF2B5EF4-FFF2-40B4-BE49-F238E27FC236}">
                  <a16:creationId xmlns:a16="http://schemas.microsoft.com/office/drawing/2014/main" id="{1316ACED-BB76-844A-A5E5-FE05A8A71BFD}"/>
                </a:ext>
              </a:extLst>
            </p:cNvPr>
            <p:cNvSpPr txBox="1"/>
            <p:nvPr/>
          </p:nvSpPr>
          <p:spPr>
            <a:xfrm>
              <a:off x="3489649" y="2842726"/>
              <a:ext cx="380152"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Data</a:t>
              </a:r>
            </a:p>
          </p:txBody>
        </p:sp>
        <p:cxnSp>
          <p:nvCxnSpPr>
            <p:cNvPr id="67" name="Straight Arrow Connector 66">
              <a:extLst>
                <a:ext uri="{FF2B5EF4-FFF2-40B4-BE49-F238E27FC236}">
                  <a16:creationId xmlns:a16="http://schemas.microsoft.com/office/drawing/2014/main" id="{295B51F8-B5FC-DE44-A3C7-84E84BF76B57}"/>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0632D43E-C8A8-8846-AA56-0F36033DE348}"/>
              </a:ext>
            </a:extLst>
          </p:cNvPr>
          <p:cNvGrpSpPr/>
          <p:nvPr/>
        </p:nvGrpSpPr>
        <p:grpSpPr>
          <a:xfrm>
            <a:off x="4540471" y="2123254"/>
            <a:ext cx="1020147" cy="297454"/>
            <a:chOff x="3402563" y="2842726"/>
            <a:chExt cx="765110" cy="223091"/>
          </a:xfrm>
        </p:grpSpPr>
        <p:sp>
          <p:nvSpPr>
            <p:cNvPr id="69" name="TextBox 68">
              <a:extLst>
                <a:ext uri="{FF2B5EF4-FFF2-40B4-BE49-F238E27FC236}">
                  <a16:creationId xmlns:a16="http://schemas.microsoft.com/office/drawing/2014/main" id="{2DECBE7F-431E-C940-BD8B-DB96B9D28039}"/>
                </a:ext>
              </a:extLst>
            </p:cNvPr>
            <p:cNvSpPr txBox="1"/>
            <p:nvPr/>
          </p:nvSpPr>
          <p:spPr>
            <a:xfrm>
              <a:off x="3489649" y="2842726"/>
              <a:ext cx="457096"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Read?</a:t>
              </a:r>
            </a:p>
          </p:txBody>
        </p:sp>
        <p:cxnSp>
          <p:nvCxnSpPr>
            <p:cNvPr id="70" name="Straight Arrow Connector 69">
              <a:extLst>
                <a:ext uri="{FF2B5EF4-FFF2-40B4-BE49-F238E27FC236}">
                  <a16:creationId xmlns:a16="http://schemas.microsoft.com/office/drawing/2014/main" id="{E71FACC0-9A4E-4F42-B004-BA7F498499CF}"/>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39DC3B44-13ED-E44F-901A-5F3ED410E88B}"/>
              </a:ext>
            </a:extLst>
          </p:cNvPr>
          <p:cNvGrpSpPr/>
          <p:nvPr/>
        </p:nvGrpSpPr>
        <p:grpSpPr>
          <a:xfrm>
            <a:off x="4540469" y="2380365"/>
            <a:ext cx="1020147" cy="297454"/>
            <a:chOff x="3402563" y="2842726"/>
            <a:chExt cx="765110" cy="223091"/>
          </a:xfrm>
        </p:grpSpPr>
        <p:sp>
          <p:nvSpPr>
            <p:cNvPr id="72" name="TextBox 71">
              <a:extLst>
                <a:ext uri="{FF2B5EF4-FFF2-40B4-BE49-F238E27FC236}">
                  <a16:creationId xmlns:a16="http://schemas.microsoft.com/office/drawing/2014/main" id="{F7FD814E-8893-0549-BC61-C9F026E9F033}"/>
                </a:ext>
              </a:extLst>
            </p:cNvPr>
            <p:cNvSpPr txBox="1"/>
            <p:nvPr/>
          </p:nvSpPr>
          <p:spPr>
            <a:xfrm>
              <a:off x="3489649" y="2842726"/>
              <a:ext cx="483305"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Write?</a:t>
              </a:r>
            </a:p>
          </p:txBody>
        </p:sp>
        <p:cxnSp>
          <p:nvCxnSpPr>
            <p:cNvPr id="73" name="Straight Arrow Connector 72">
              <a:extLst>
                <a:ext uri="{FF2B5EF4-FFF2-40B4-BE49-F238E27FC236}">
                  <a16:creationId xmlns:a16="http://schemas.microsoft.com/office/drawing/2014/main" id="{D10203B4-B012-9640-97D3-B06A7DDF2F38}"/>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4" name="Group 73">
            <a:extLst>
              <a:ext uri="{FF2B5EF4-FFF2-40B4-BE49-F238E27FC236}">
                <a16:creationId xmlns:a16="http://schemas.microsoft.com/office/drawing/2014/main" id="{86826082-1B09-FE4D-ADAD-605BC96A8C03}"/>
              </a:ext>
            </a:extLst>
          </p:cNvPr>
          <p:cNvGrpSpPr/>
          <p:nvPr/>
        </p:nvGrpSpPr>
        <p:grpSpPr>
          <a:xfrm>
            <a:off x="6605644" y="1575859"/>
            <a:ext cx="1020147" cy="297454"/>
            <a:chOff x="3402563" y="2842726"/>
            <a:chExt cx="765110" cy="223091"/>
          </a:xfrm>
        </p:grpSpPr>
        <p:sp>
          <p:nvSpPr>
            <p:cNvPr id="75" name="TextBox 74">
              <a:extLst>
                <a:ext uri="{FF2B5EF4-FFF2-40B4-BE49-F238E27FC236}">
                  <a16:creationId xmlns:a16="http://schemas.microsoft.com/office/drawing/2014/main" id="{BC99EDEB-68A3-4344-AF5A-0102CC863DAC}"/>
                </a:ext>
              </a:extLst>
            </p:cNvPr>
            <p:cNvSpPr txBox="1"/>
            <p:nvPr/>
          </p:nvSpPr>
          <p:spPr>
            <a:xfrm>
              <a:off x="3489649" y="2842726"/>
              <a:ext cx="380152"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Data</a:t>
              </a:r>
            </a:p>
          </p:txBody>
        </p:sp>
        <p:cxnSp>
          <p:nvCxnSpPr>
            <p:cNvPr id="76" name="Straight Arrow Connector 75">
              <a:extLst>
                <a:ext uri="{FF2B5EF4-FFF2-40B4-BE49-F238E27FC236}">
                  <a16:creationId xmlns:a16="http://schemas.microsoft.com/office/drawing/2014/main" id="{7658B496-774B-9D4F-A1C9-FB0EA4839239}"/>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504770C6-CEB8-3F46-81FC-F4673AB0669D}"/>
              </a:ext>
            </a:extLst>
          </p:cNvPr>
          <p:cNvGrpSpPr/>
          <p:nvPr/>
        </p:nvGrpSpPr>
        <p:grpSpPr>
          <a:xfrm>
            <a:off x="6597351" y="1924202"/>
            <a:ext cx="1020147" cy="297454"/>
            <a:chOff x="3402563" y="2842726"/>
            <a:chExt cx="765110" cy="223091"/>
          </a:xfrm>
        </p:grpSpPr>
        <p:sp>
          <p:nvSpPr>
            <p:cNvPr id="81" name="TextBox 80">
              <a:extLst>
                <a:ext uri="{FF2B5EF4-FFF2-40B4-BE49-F238E27FC236}">
                  <a16:creationId xmlns:a16="http://schemas.microsoft.com/office/drawing/2014/main" id="{253460CB-E6FF-1849-8B7E-B5CF238AEDE9}"/>
                </a:ext>
              </a:extLst>
            </p:cNvPr>
            <p:cNvSpPr txBox="1"/>
            <p:nvPr/>
          </p:nvSpPr>
          <p:spPr>
            <a:xfrm>
              <a:off x="3489649" y="2842726"/>
              <a:ext cx="493164" cy="223091"/>
            </a:xfrm>
            <a:prstGeom prst="rect">
              <a:avLst/>
            </a:prstGeom>
            <a:noFill/>
          </p:spPr>
          <p:txBody>
            <a:bodyPr wrap="none" rtlCol="0">
              <a:spAutoFit/>
            </a:bodyPr>
            <a:lstStyle/>
            <a:p>
              <a:pPr defTabSz="609585"/>
              <a:r>
                <a:rPr lang="en-US" sz="1333" b="1" dirty="0">
                  <a:solidFill>
                    <a:prstClr val="black"/>
                  </a:solidFill>
                  <a:latin typeface="Consolas" panose="020B0609020204030204" pitchFamily="49" charset="0"/>
                  <a:cs typeface="Consolas" panose="020B0609020204030204" pitchFamily="49" charset="0"/>
                </a:rPr>
                <a:t>Stall</a:t>
              </a:r>
            </a:p>
          </p:txBody>
        </p:sp>
        <p:cxnSp>
          <p:nvCxnSpPr>
            <p:cNvPr id="82" name="Straight Arrow Connector 81">
              <a:extLst>
                <a:ext uri="{FF2B5EF4-FFF2-40B4-BE49-F238E27FC236}">
                  <a16:creationId xmlns:a16="http://schemas.microsoft.com/office/drawing/2014/main" id="{EECA17D9-C069-A442-9A37-5B90C92B205B}"/>
                </a:ext>
              </a:extLst>
            </p:cNvPr>
            <p:cNvCxnSpPr>
              <a:cxnSpLocks/>
            </p:cNvCxnSpPr>
            <p:nvPr/>
          </p:nvCxnSpPr>
          <p:spPr>
            <a:xfrm>
              <a:off x="3402563" y="3048000"/>
              <a:ext cx="765110" cy="0"/>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cxnSp>
        <p:nvCxnSpPr>
          <p:cNvPr id="83" name="Straight Connector 82">
            <a:extLst>
              <a:ext uri="{FF2B5EF4-FFF2-40B4-BE49-F238E27FC236}">
                <a16:creationId xmlns:a16="http://schemas.microsoft.com/office/drawing/2014/main" id="{8026AE77-E315-F747-8063-FE5C6FAC8ABA}"/>
              </a:ext>
            </a:extLst>
          </p:cNvPr>
          <p:cNvCxnSpPr>
            <a:cxnSpLocks/>
          </p:cNvCxnSpPr>
          <p:nvPr/>
        </p:nvCxnSpPr>
        <p:spPr>
          <a:xfrm>
            <a:off x="7613351" y="2658217"/>
            <a:ext cx="0" cy="281991"/>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84" name="Rectangle 83">
            <a:extLst>
              <a:ext uri="{FF2B5EF4-FFF2-40B4-BE49-F238E27FC236}">
                <a16:creationId xmlns:a16="http://schemas.microsoft.com/office/drawing/2014/main" id="{2490128B-A722-8F4E-BCC3-2F0C916BB3A9}"/>
              </a:ext>
            </a:extLst>
          </p:cNvPr>
          <p:cNvSpPr>
            <a:spLocks noChangeArrowheads="1"/>
          </p:cNvSpPr>
          <p:nvPr>
            <p:custDataLst>
              <p:tags r:id="rId2"/>
            </p:custDataLst>
          </p:nvPr>
        </p:nvSpPr>
        <p:spPr bwMode="auto">
          <a:xfrm>
            <a:off x="6883489" y="2940209"/>
            <a:ext cx="1891003" cy="30687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b="1" dirty="0">
                <a:solidFill>
                  <a:prstClr val="black"/>
                </a:solidFill>
                <a:latin typeface="Consolas" panose="020B0609020204030204" pitchFamily="49" charset="0"/>
                <a:cs typeface="Consolas" panose="020B0609020204030204" pitchFamily="49" charset="0"/>
              </a:rPr>
              <a:t>DRAM Controller</a:t>
            </a:r>
          </a:p>
        </p:txBody>
      </p:sp>
      <p:sp>
        <p:nvSpPr>
          <p:cNvPr id="85" name="Rectangle 84">
            <a:extLst>
              <a:ext uri="{FF2B5EF4-FFF2-40B4-BE49-F238E27FC236}">
                <a16:creationId xmlns:a16="http://schemas.microsoft.com/office/drawing/2014/main" id="{3BE075EE-37FC-7A42-AE98-C4E87446191A}"/>
              </a:ext>
            </a:extLst>
          </p:cNvPr>
          <p:cNvSpPr>
            <a:spLocks noChangeArrowheads="1"/>
          </p:cNvSpPr>
          <p:nvPr>
            <p:custDataLst>
              <p:tags r:id="rId3"/>
            </p:custDataLst>
          </p:nvPr>
        </p:nvSpPr>
        <p:spPr bwMode="auto">
          <a:xfrm>
            <a:off x="6879341" y="3383932"/>
            <a:ext cx="1891003" cy="30687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b="1" dirty="0">
                <a:solidFill>
                  <a:prstClr val="black"/>
                </a:solidFill>
                <a:latin typeface="Consolas" panose="020B0609020204030204" pitchFamily="49" charset="0"/>
                <a:cs typeface="Consolas" panose="020B0609020204030204" pitchFamily="49" charset="0"/>
              </a:rPr>
              <a:t>DRAM</a:t>
            </a:r>
          </a:p>
        </p:txBody>
      </p:sp>
      <p:cxnSp>
        <p:nvCxnSpPr>
          <p:cNvPr id="86" name="Straight Connector 85">
            <a:extLst>
              <a:ext uri="{FF2B5EF4-FFF2-40B4-BE49-F238E27FC236}">
                <a16:creationId xmlns:a16="http://schemas.microsoft.com/office/drawing/2014/main" id="{7F1335AA-1235-A34F-A443-64F4D73BFC86}"/>
              </a:ext>
            </a:extLst>
          </p:cNvPr>
          <p:cNvCxnSpPr>
            <a:cxnSpLocks/>
          </p:cNvCxnSpPr>
          <p:nvPr/>
        </p:nvCxnSpPr>
        <p:spPr>
          <a:xfrm>
            <a:off x="7050317" y="3238183"/>
            <a:ext cx="0" cy="15646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64F17CE7-3E02-1344-A1CE-14D70CB825C3}"/>
              </a:ext>
            </a:extLst>
          </p:cNvPr>
          <p:cNvCxnSpPr>
            <a:cxnSpLocks/>
          </p:cNvCxnSpPr>
          <p:nvPr/>
        </p:nvCxnSpPr>
        <p:spPr>
          <a:xfrm>
            <a:off x="7156151" y="3242417"/>
            <a:ext cx="0" cy="15646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9FA7A49C-83F1-0841-8FE6-F8C9E7F94174}"/>
              </a:ext>
            </a:extLst>
          </p:cNvPr>
          <p:cNvCxnSpPr>
            <a:cxnSpLocks/>
          </p:cNvCxnSpPr>
          <p:nvPr/>
        </p:nvCxnSpPr>
        <p:spPr>
          <a:xfrm>
            <a:off x="7245051" y="3242417"/>
            <a:ext cx="0" cy="15646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D7835E07-5C9A-0040-B2AD-6FF0D0E9E047}"/>
              </a:ext>
            </a:extLst>
          </p:cNvPr>
          <p:cNvCxnSpPr>
            <a:cxnSpLocks/>
          </p:cNvCxnSpPr>
          <p:nvPr/>
        </p:nvCxnSpPr>
        <p:spPr>
          <a:xfrm>
            <a:off x="7325484" y="3246650"/>
            <a:ext cx="0" cy="15646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BFB929F7-44A6-9A49-954A-D99D9A4D80A2}"/>
              </a:ext>
            </a:extLst>
          </p:cNvPr>
          <p:cNvCxnSpPr>
            <a:cxnSpLocks/>
          </p:cNvCxnSpPr>
          <p:nvPr/>
        </p:nvCxnSpPr>
        <p:spPr>
          <a:xfrm>
            <a:off x="7410151" y="3246650"/>
            <a:ext cx="0" cy="15646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CCDA56E1-A01B-004F-9713-F48A9EFC87A7}"/>
              </a:ext>
            </a:extLst>
          </p:cNvPr>
          <p:cNvCxnSpPr>
            <a:cxnSpLocks/>
          </p:cNvCxnSpPr>
          <p:nvPr/>
        </p:nvCxnSpPr>
        <p:spPr>
          <a:xfrm>
            <a:off x="7549851" y="3246650"/>
            <a:ext cx="0" cy="15646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B9818FAE-22DF-264C-8ABB-D7A63EEDA899}"/>
              </a:ext>
            </a:extLst>
          </p:cNvPr>
          <p:cNvCxnSpPr>
            <a:cxnSpLocks/>
            <a:stCxn id="59" idx="3"/>
          </p:cNvCxnSpPr>
          <p:nvPr/>
        </p:nvCxnSpPr>
        <p:spPr>
          <a:xfrm>
            <a:off x="6593204" y="2658216"/>
            <a:ext cx="1474929"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98E829D7-5CC8-E24D-8F37-05F90CD1AA9D}"/>
              </a:ext>
            </a:extLst>
          </p:cNvPr>
          <p:cNvCxnSpPr>
            <a:cxnSpLocks/>
          </p:cNvCxnSpPr>
          <p:nvPr/>
        </p:nvCxnSpPr>
        <p:spPr>
          <a:xfrm>
            <a:off x="8129903" y="2658216"/>
            <a:ext cx="454696" cy="0"/>
          </a:xfrm>
          <a:prstGeom prst="line">
            <a:avLst/>
          </a:prstGeom>
          <a:ln w="57150">
            <a:prstDash val="sysDot"/>
          </a:ln>
        </p:spPr>
        <p:style>
          <a:lnRef idx="2">
            <a:schemeClr val="accent1"/>
          </a:lnRef>
          <a:fillRef idx="0">
            <a:schemeClr val="accent1"/>
          </a:fillRef>
          <a:effectRef idx="1">
            <a:schemeClr val="accent1"/>
          </a:effectRef>
          <a:fontRef idx="minor">
            <a:schemeClr val="tx1"/>
          </a:fontRef>
        </p:style>
      </p:cxnSp>
      <p:pic>
        <p:nvPicPr>
          <p:cNvPr id="29" name="Picture 28">
            <a:extLst>
              <a:ext uri="{FF2B5EF4-FFF2-40B4-BE49-F238E27FC236}">
                <a16:creationId xmlns:a16="http://schemas.microsoft.com/office/drawing/2014/main" id="{D282704F-B635-6F4F-B860-98A7D44B0A69}"/>
              </a:ext>
            </a:extLst>
          </p:cNvPr>
          <p:cNvPicPr>
            <a:picLocks noChangeAspect="1"/>
          </p:cNvPicPr>
          <p:nvPr/>
        </p:nvPicPr>
        <p:blipFill>
          <a:blip r:embed="rId22"/>
          <a:stretch>
            <a:fillRect/>
          </a:stretch>
        </p:blipFill>
        <p:spPr>
          <a:xfrm>
            <a:off x="9957238" y="1164140"/>
            <a:ext cx="1660393" cy="2824152"/>
          </a:xfrm>
          <a:prstGeom prst="rect">
            <a:avLst/>
          </a:prstGeom>
          <a:ln>
            <a:solidFill>
              <a:schemeClr val="accent1"/>
            </a:solidFill>
          </a:ln>
        </p:spPr>
      </p:pic>
      <p:pic>
        <p:nvPicPr>
          <p:cNvPr id="33" name="Picture 32">
            <a:extLst>
              <a:ext uri="{FF2B5EF4-FFF2-40B4-BE49-F238E27FC236}">
                <a16:creationId xmlns:a16="http://schemas.microsoft.com/office/drawing/2014/main" id="{3D6A7C72-208F-F444-A636-7B087EC9753A}"/>
              </a:ext>
            </a:extLst>
          </p:cNvPr>
          <p:cNvPicPr>
            <a:picLocks noChangeAspect="1"/>
          </p:cNvPicPr>
          <p:nvPr/>
        </p:nvPicPr>
        <p:blipFill>
          <a:blip r:embed="rId23"/>
          <a:stretch>
            <a:fillRect/>
          </a:stretch>
        </p:blipFill>
        <p:spPr>
          <a:xfrm>
            <a:off x="5612692" y="4384259"/>
            <a:ext cx="5418667" cy="1896533"/>
          </a:xfrm>
          <a:prstGeom prst="rect">
            <a:avLst/>
          </a:prstGeom>
          <a:ln>
            <a:solidFill>
              <a:schemeClr val="accent1"/>
            </a:solidFill>
          </a:ln>
        </p:spPr>
      </p:pic>
      <p:pic>
        <p:nvPicPr>
          <p:cNvPr id="34" name="Picture 33">
            <a:extLst>
              <a:ext uri="{FF2B5EF4-FFF2-40B4-BE49-F238E27FC236}">
                <a16:creationId xmlns:a16="http://schemas.microsoft.com/office/drawing/2014/main" id="{C62555C0-311A-BD4D-AB55-110451F31B0F}"/>
              </a:ext>
            </a:extLst>
          </p:cNvPr>
          <p:cNvPicPr>
            <a:picLocks noChangeAspect="1"/>
          </p:cNvPicPr>
          <p:nvPr/>
        </p:nvPicPr>
        <p:blipFill>
          <a:blip r:embed="rId24"/>
          <a:stretch>
            <a:fillRect/>
          </a:stretch>
        </p:blipFill>
        <p:spPr>
          <a:xfrm>
            <a:off x="180063" y="3240713"/>
            <a:ext cx="5003503" cy="2812153"/>
          </a:xfrm>
          <a:prstGeom prst="rect">
            <a:avLst/>
          </a:prstGeom>
          <a:ln>
            <a:solidFill>
              <a:schemeClr val="accent1"/>
            </a:solidFill>
          </a:ln>
        </p:spPr>
      </p:pic>
      <p:sp>
        <p:nvSpPr>
          <p:cNvPr id="94" name="TextBox 93">
            <a:extLst>
              <a:ext uri="{FF2B5EF4-FFF2-40B4-BE49-F238E27FC236}">
                <a16:creationId xmlns:a16="http://schemas.microsoft.com/office/drawing/2014/main" id="{C666129A-DB99-0F45-AFA6-FBA2F20B3DDB}"/>
              </a:ext>
            </a:extLst>
          </p:cNvPr>
          <p:cNvSpPr txBox="1"/>
          <p:nvPr/>
        </p:nvSpPr>
        <p:spPr>
          <a:xfrm>
            <a:off x="8052105" y="2175202"/>
            <a:ext cx="1119217" cy="461665"/>
          </a:xfrm>
          <a:prstGeom prst="rect">
            <a:avLst/>
          </a:prstGeom>
          <a:noFill/>
        </p:spPr>
        <p:txBody>
          <a:bodyPr wrap="none" rtlCol="0">
            <a:spAutoFit/>
          </a:bodyPr>
          <a:lstStyle/>
          <a:p>
            <a:pPr algn="ctr" defTabSz="609585"/>
            <a:r>
              <a:rPr lang="en-US" sz="1200" b="1" dirty="0">
                <a:solidFill>
                  <a:prstClr val="white">
                    <a:lumMod val="50000"/>
                  </a:prstClr>
                </a:solidFill>
                <a:latin typeface="Consolas" panose="020B0609020204030204" pitchFamily="49" charset="0"/>
                <a:cs typeface="Consolas" panose="020B0609020204030204" pitchFamily="49" charset="0"/>
              </a:rPr>
              <a:t>Other</a:t>
            </a:r>
          </a:p>
          <a:p>
            <a:pPr algn="ctr" defTabSz="609585"/>
            <a:r>
              <a:rPr lang="en-US" sz="1200" b="1" dirty="0">
                <a:solidFill>
                  <a:prstClr val="white">
                    <a:lumMod val="50000"/>
                  </a:prstClr>
                </a:solidFill>
                <a:latin typeface="Consolas" panose="020B0609020204030204" pitchFamily="49" charset="0"/>
                <a:cs typeface="Consolas" panose="020B0609020204030204" pitchFamily="49" charset="0"/>
              </a:rPr>
              <a:t>Peripherals</a:t>
            </a:r>
          </a:p>
        </p:txBody>
      </p:sp>
      <p:sp>
        <p:nvSpPr>
          <p:cNvPr id="95" name="TextBox 94">
            <a:extLst>
              <a:ext uri="{FF2B5EF4-FFF2-40B4-BE49-F238E27FC236}">
                <a16:creationId xmlns:a16="http://schemas.microsoft.com/office/drawing/2014/main" id="{9B946D19-81D2-9242-9465-A5B99F3EE768}"/>
              </a:ext>
            </a:extLst>
          </p:cNvPr>
          <p:cNvSpPr txBox="1"/>
          <p:nvPr/>
        </p:nvSpPr>
        <p:spPr>
          <a:xfrm>
            <a:off x="6712153" y="2347648"/>
            <a:ext cx="1130438" cy="297454"/>
          </a:xfrm>
          <a:prstGeom prst="rect">
            <a:avLst/>
          </a:prstGeom>
          <a:noFill/>
        </p:spPr>
        <p:txBody>
          <a:bodyPr wrap="none" rtlCol="0">
            <a:spAutoFit/>
          </a:bodyPr>
          <a:lstStyle/>
          <a:p>
            <a:pPr defTabSz="609585"/>
            <a:r>
              <a:rPr lang="en-US" sz="1333" b="1" dirty="0">
                <a:solidFill>
                  <a:prstClr val="black"/>
                </a:solidFill>
                <a:latin typeface="Consolas" panose="020B0609020204030204" pitchFamily="49" charset="0"/>
                <a:cs typeface="Consolas" panose="020B0609020204030204" pitchFamily="49" charset="0"/>
              </a:rPr>
              <a:t>Memory Bus</a:t>
            </a:r>
          </a:p>
        </p:txBody>
      </p:sp>
    </p:spTree>
    <p:extLst>
      <p:ext uri="{BB962C8B-B14F-4D97-AF65-F5344CB8AC3E}">
        <p14:creationId xmlns:p14="http://schemas.microsoft.com/office/powerpoint/2010/main" val="34974811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5764-5396-EF4C-87FA-A77DDFD8EA8D}"/>
              </a:ext>
            </a:extLst>
          </p:cNvPr>
          <p:cNvSpPr>
            <a:spLocks noGrp="1"/>
          </p:cNvSpPr>
          <p:nvPr>
            <p:ph type="title"/>
          </p:nvPr>
        </p:nvSpPr>
        <p:spPr/>
        <p:txBody>
          <a:bodyPr/>
          <a:lstStyle/>
          <a:p>
            <a:r>
              <a:rPr lang="en-US" dirty="0"/>
              <a:t>How does the cache actually connect to the execution core?</a:t>
            </a:r>
            <a:br>
              <a:rPr lang="en-US" dirty="0"/>
            </a:br>
            <a:r>
              <a:rPr lang="en-US" sz="2133" dirty="0"/>
              <a:t>[ </a:t>
            </a:r>
            <a:r>
              <a:rPr lang="en-US" sz="2133" u="sng" dirty="0"/>
              <a:t>Simplified</a:t>
            </a:r>
            <a:r>
              <a:rPr lang="en-US" sz="2133" dirty="0"/>
              <a:t> View! Very different between embedded &amp; high-perf! ]</a:t>
            </a:r>
            <a:endParaRPr lang="en-US" dirty="0"/>
          </a:p>
        </p:txBody>
      </p:sp>
      <p:grpSp>
        <p:nvGrpSpPr>
          <p:cNvPr id="51" name="Group 50">
            <a:extLst>
              <a:ext uri="{FF2B5EF4-FFF2-40B4-BE49-F238E27FC236}">
                <a16:creationId xmlns:a16="http://schemas.microsoft.com/office/drawing/2014/main" id="{1304E482-A016-5E4A-BFD0-233C194A0B87}"/>
              </a:ext>
            </a:extLst>
          </p:cNvPr>
          <p:cNvGrpSpPr/>
          <p:nvPr/>
        </p:nvGrpSpPr>
        <p:grpSpPr>
          <a:xfrm>
            <a:off x="736977" y="1447408"/>
            <a:ext cx="3222487" cy="804862"/>
            <a:chOff x="3475563" y="2829413"/>
            <a:chExt cx="2416865" cy="603647"/>
          </a:xfrm>
        </p:grpSpPr>
        <p:grpSp>
          <p:nvGrpSpPr>
            <p:cNvPr id="28" name="Group 23">
              <a:extLst>
                <a:ext uri="{FF2B5EF4-FFF2-40B4-BE49-F238E27FC236}">
                  <a16:creationId xmlns:a16="http://schemas.microsoft.com/office/drawing/2014/main" id="{7FD9054F-C57F-E946-8AA3-BC802A704D78}"/>
                </a:ext>
              </a:extLst>
            </p:cNvPr>
            <p:cNvGrpSpPr>
              <a:grpSpLocks/>
            </p:cNvGrpSpPr>
            <p:nvPr>
              <p:custDataLst>
                <p:tags r:id="rId5"/>
              </p:custDataLst>
            </p:nvPr>
          </p:nvGrpSpPr>
          <p:grpSpPr bwMode="auto">
            <a:xfrm>
              <a:off x="3760485" y="2829413"/>
              <a:ext cx="1828800" cy="603647"/>
              <a:chOff x="2112" y="3477"/>
              <a:chExt cx="1536" cy="507"/>
            </a:xfrm>
          </p:grpSpPr>
          <p:grpSp>
            <p:nvGrpSpPr>
              <p:cNvPr id="31" name="Group 15">
                <a:extLst>
                  <a:ext uri="{FF2B5EF4-FFF2-40B4-BE49-F238E27FC236}">
                    <a16:creationId xmlns:a16="http://schemas.microsoft.com/office/drawing/2014/main" id="{6F35D30D-86E4-0C47-ACF5-4BFE432EB733}"/>
                  </a:ext>
                </a:extLst>
              </p:cNvPr>
              <p:cNvGrpSpPr>
                <a:grpSpLocks/>
              </p:cNvGrpSpPr>
              <p:nvPr/>
            </p:nvGrpSpPr>
            <p:grpSpPr bwMode="auto">
              <a:xfrm>
                <a:off x="2411" y="3477"/>
                <a:ext cx="275" cy="507"/>
                <a:chOff x="2411" y="3477"/>
                <a:chExt cx="275" cy="507"/>
              </a:xfrm>
            </p:grpSpPr>
            <p:grpSp>
              <p:nvGrpSpPr>
                <p:cNvPr id="39" name="Group 13">
                  <a:extLst>
                    <a:ext uri="{FF2B5EF4-FFF2-40B4-BE49-F238E27FC236}">
                      <a16:creationId xmlns:a16="http://schemas.microsoft.com/office/drawing/2014/main" id="{A94C3FAD-B7D7-C94A-9E2B-B587D5F7C68E}"/>
                    </a:ext>
                  </a:extLst>
                </p:cNvPr>
                <p:cNvGrpSpPr>
                  <a:grpSpLocks/>
                </p:cNvGrpSpPr>
                <p:nvPr/>
              </p:nvGrpSpPr>
              <p:grpSpPr bwMode="auto">
                <a:xfrm>
                  <a:off x="2411" y="3504"/>
                  <a:ext cx="275" cy="480"/>
                  <a:chOff x="2411" y="3504"/>
                  <a:chExt cx="275" cy="480"/>
                </a:xfrm>
              </p:grpSpPr>
              <p:sp>
                <p:nvSpPr>
                  <p:cNvPr id="41" name="Line 6">
                    <a:extLst>
                      <a:ext uri="{FF2B5EF4-FFF2-40B4-BE49-F238E27FC236}">
                        <a16:creationId xmlns:a16="http://schemas.microsoft.com/office/drawing/2014/main" id="{31B8B26B-C5EF-114F-9FFA-8E95C0429B92}"/>
                      </a:ext>
                    </a:extLst>
                  </p:cNvPr>
                  <p:cNvSpPr>
                    <a:spLocks noChangeShapeType="1"/>
                  </p:cNvSpPr>
                  <p:nvPr>
                    <p:custDataLst>
                      <p:tags r:id="rId15"/>
                    </p:custDataLst>
                  </p:nvPr>
                </p:nvSpPr>
                <p:spPr bwMode="auto">
                  <a:xfrm>
                    <a:off x="2411" y="3504"/>
                    <a:ext cx="0"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2" name="Line 7">
                    <a:extLst>
                      <a:ext uri="{FF2B5EF4-FFF2-40B4-BE49-F238E27FC236}">
                        <a16:creationId xmlns:a16="http://schemas.microsoft.com/office/drawing/2014/main" id="{06595D0A-082D-EB43-BD65-D35770841525}"/>
                      </a:ext>
                    </a:extLst>
                  </p:cNvPr>
                  <p:cNvSpPr>
                    <a:spLocks noChangeShapeType="1"/>
                  </p:cNvSpPr>
                  <p:nvPr>
                    <p:custDataLst>
                      <p:tags r:id="rId16"/>
                    </p:custDataLst>
                  </p:nvPr>
                </p:nvSpPr>
                <p:spPr bwMode="auto">
                  <a:xfrm>
                    <a:off x="2411" y="3504"/>
                    <a:ext cx="275"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3" name="Line 8">
                    <a:extLst>
                      <a:ext uri="{FF2B5EF4-FFF2-40B4-BE49-F238E27FC236}">
                        <a16:creationId xmlns:a16="http://schemas.microsoft.com/office/drawing/2014/main" id="{3524599B-389D-7747-8974-34FD57F0528B}"/>
                      </a:ext>
                    </a:extLst>
                  </p:cNvPr>
                  <p:cNvSpPr>
                    <a:spLocks noChangeShapeType="1"/>
                  </p:cNvSpPr>
                  <p:nvPr>
                    <p:custDataLst>
                      <p:tags r:id="rId17"/>
                    </p:custDataLst>
                  </p:nvPr>
                </p:nvSpPr>
                <p:spPr bwMode="auto">
                  <a:xfrm>
                    <a:off x="2411" y="3675"/>
                    <a:ext cx="112" cy="6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 name="Line 9">
                    <a:extLst>
                      <a:ext uri="{FF2B5EF4-FFF2-40B4-BE49-F238E27FC236}">
                        <a16:creationId xmlns:a16="http://schemas.microsoft.com/office/drawing/2014/main" id="{29B8EF51-30D0-0643-8205-B90DEE9829EA}"/>
                      </a:ext>
                    </a:extLst>
                  </p:cNvPr>
                  <p:cNvSpPr>
                    <a:spLocks noChangeShapeType="1"/>
                  </p:cNvSpPr>
                  <p:nvPr>
                    <p:custDataLst>
                      <p:tags r:id="rId18"/>
                    </p:custDataLst>
                  </p:nvPr>
                </p:nvSpPr>
                <p:spPr bwMode="auto">
                  <a:xfrm flipH="1">
                    <a:off x="2411" y="3744"/>
                    <a:ext cx="112" cy="6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5" name="Line 10">
                    <a:extLst>
                      <a:ext uri="{FF2B5EF4-FFF2-40B4-BE49-F238E27FC236}">
                        <a16:creationId xmlns:a16="http://schemas.microsoft.com/office/drawing/2014/main" id="{F7DD065F-177A-774E-B40E-FA0E45DC2836}"/>
                      </a:ext>
                    </a:extLst>
                  </p:cNvPr>
                  <p:cNvSpPr>
                    <a:spLocks noChangeShapeType="1"/>
                  </p:cNvSpPr>
                  <p:nvPr>
                    <p:custDataLst>
                      <p:tags r:id="rId19"/>
                    </p:custDataLst>
                  </p:nvPr>
                </p:nvSpPr>
                <p:spPr bwMode="auto">
                  <a:xfrm>
                    <a:off x="2411" y="3813"/>
                    <a:ext cx="0"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6" name="Line 11">
                    <a:extLst>
                      <a:ext uri="{FF2B5EF4-FFF2-40B4-BE49-F238E27FC236}">
                        <a16:creationId xmlns:a16="http://schemas.microsoft.com/office/drawing/2014/main" id="{81761D03-5FE1-424D-98F8-9B10B179ECAD}"/>
                      </a:ext>
                    </a:extLst>
                  </p:cNvPr>
                  <p:cNvSpPr>
                    <a:spLocks noChangeShapeType="1"/>
                  </p:cNvSpPr>
                  <p:nvPr>
                    <p:custDataLst>
                      <p:tags r:id="rId20"/>
                    </p:custDataLst>
                  </p:nvPr>
                </p:nvSpPr>
                <p:spPr bwMode="auto">
                  <a:xfrm flipV="1">
                    <a:off x="2411" y="3813"/>
                    <a:ext cx="275"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7" name="Line 12">
                    <a:extLst>
                      <a:ext uri="{FF2B5EF4-FFF2-40B4-BE49-F238E27FC236}">
                        <a16:creationId xmlns:a16="http://schemas.microsoft.com/office/drawing/2014/main" id="{21F24329-8734-6A44-A69E-638A972FAA82}"/>
                      </a:ext>
                    </a:extLst>
                  </p:cNvPr>
                  <p:cNvSpPr>
                    <a:spLocks noChangeShapeType="1"/>
                  </p:cNvSpPr>
                  <p:nvPr>
                    <p:custDataLst>
                      <p:tags r:id="rId21"/>
                    </p:custDataLst>
                  </p:nvPr>
                </p:nvSpPr>
                <p:spPr bwMode="auto">
                  <a:xfrm>
                    <a:off x="2686" y="3675"/>
                    <a:ext cx="0" cy="1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40" name="Rectangle 14">
                  <a:extLst>
                    <a:ext uri="{FF2B5EF4-FFF2-40B4-BE49-F238E27FC236}">
                      <a16:creationId xmlns:a16="http://schemas.microsoft.com/office/drawing/2014/main" id="{F563E539-7245-4A41-8E65-81A6A73868EF}"/>
                    </a:ext>
                  </a:extLst>
                </p:cNvPr>
                <p:cNvSpPr>
                  <a:spLocks noChangeArrowheads="1"/>
                </p:cNvSpPr>
                <p:nvPr>
                  <p:custDataLst>
                    <p:tags r:id="rId14"/>
                  </p:custDataLst>
                </p:nvPr>
              </p:nvSpPr>
              <p:spPr bwMode="auto">
                <a:xfrm rot="5400000">
                  <a:off x="2340" y="3597"/>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400" b="1" dirty="0">
                      <a:solidFill>
                        <a:prstClr val="black"/>
                      </a:solidFill>
                    </a:rPr>
                    <a:t>   </a:t>
                  </a:r>
                  <a:r>
                    <a:rPr lang="en-US" altLang="en-US" sz="1400" dirty="0">
                      <a:solidFill>
                        <a:prstClr val="black"/>
                      </a:solidFill>
                    </a:rPr>
                    <a:t>ALU</a:t>
                  </a:r>
                </a:p>
              </p:txBody>
            </p:sp>
          </p:grpSp>
          <p:sp>
            <p:nvSpPr>
              <p:cNvPr id="32" name="Rectangle 16">
                <a:extLst>
                  <a:ext uri="{FF2B5EF4-FFF2-40B4-BE49-F238E27FC236}">
                    <a16:creationId xmlns:a16="http://schemas.microsoft.com/office/drawing/2014/main" id="{C7262D2A-16AA-A84D-89D9-EC1B5701B2D1}"/>
                  </a:ext>
                </a:extLst>
              </p:cNvPr>
              <p:cNvSpPr>
                <a:spLocks noChangeArrowheads="1"/>
              </p:cNvSpPr>
              <p:nvPr>
                <p:custDataLst>
                  <p:tags r:id="rId9"/>
                </p:custDataLst>
              </p:nvPr>
            </p:nvSpPr>
            <p:spPr bwMode="auto">
              <a:xfrm>
                <a:off x="2905" y="3556"/>
                <a:ext cx="403" cy="328"/>
              </a:xfrm>
              <a:prstGeom prst="rect">
                <a:avLst/>
              </a:prstGeom>
              <a:solidFill>
                <a:schemeClr val="accent4">
                  <a:alpha val="11000"/>
                </a:schemeClr>
              </a:solidFill>
              <a:ln w="12700">
                <a:solidFill>
                  <a:schemeClr val="accent4"/>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dirty="0">
                    <a:solidFill>
                      <a:srgbClr val="8064A2"/>
                    </a:solidFill>
                  </a:rPr>
                  <a:t>DM</a:t>
                </a:r>
              </a:p>
            </p:txBody>
          </p:sp>
          <p:sp>
            <p:nvSpPr>
              <p:cNvPr id="35" name="Line 19">
                <a:extLst>
                  <a:ext uri="{FF2B5EF4-FFF2-40B4-BE49-F238E27FC236}">
                    <a16:creationId xmlns:a16="http://schemas.microsoft.com/office/drawing/2014/main" id="{BADE5AA8-C042-0842-8A73-D1920AA6EE10}"/>
                  </a:ext>
                </a:extLst>
              </p:cNvPr>
              <p:cNvSpPr>
                <a:spLocks noChangeShapeType="1"/>
              </p:cNvSpPr>
              <p:nvPr>
                <p:custDataLst>
                  <p:tags r:id="rId10"/>
                </p:custDataLst>
              </p:nvPr>
            </p:nvSpPr>
            <p:spPr bwMode="auto">
              <a:xfrm>
                <a:off x="2112" y="3600"/>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6" name="Line 20">
                <a:extLst>
                  <a:ext uri="{FF2B5EF4-FFF2-40B4-BE49-F238E27FC236}">
                    <a16:creationId xmlns:a16="http://schemas.microsoft.com/office/drawing/2014/main" id="{1D9FC6FF-AB83-C241-AEEF-48E7A404BE13}"/>
                  </a:ext>
                </a:extLst>
              </p:cNvPr>
              <p:cNvSpPr>
                <a:spLocks noChangeShapeType="1"/>
              </p:cNvSpPr>
              <p:nvPr>
                <p:custDataLst>
                  <p:tags r:id="rId11"/>
                </p:custDataLst>
              </p:nvPr>
            </p:nvSpPr>
            <p:spPr bwMode="auto">
              <a:xfrm>
                <a:off x="2112" y="3840"/>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7" name="Line 21">
                <a:extLst>
                  <a:ext uri="{FF2B5EF4-FFF2-40B4-BE49-F238E27FC236}">
                    <a16:creationId xmlns:a16="http://schemas.microsoft.com/office/drawing/2014/main" id="{87D620BA-DB5A-8F4F-A287-BB50AA00AF1B}"/>
                  </a:ext>
                </a:extLst>
              </p:cNvPr>
              <p:cNvSpPr>
                <a:spLocks noChangeShapeType="1"/>
              </p:cNvSpPr>
              <p:nvPr>
                <p:custDataLst>
                  <p:tags r:id="rId12"/>
                </p:custDataLst>
              </p:nvPr>
            </p:nvSpPr>
            <p:spPr bwMode="auto">
              <a:xfrm>
                <a:off x="2687" y="3747"/>
                <a:ext cx="218" cy="0"/>
              </a:xfrm>
              <a:prstGeom prst="line">
                <a:avLst/>
              </a:prstGeom>
              <a:noFill/>
              <a:ln w="28575">
                <a:solidFill>
                  <a:schemeClr val="accent6">
                    <a:lumMod val="75000"/>
                  </a:schemeClr>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8" name="Line 22">
                <a:extLst>
                  <a:ext uri="{FF2B5EF4-FFF2-40B4-BE49-F238E27FC236}">
                    <a16:creationId xmlns:a16="http://schemas.microsoft.com/office/drawing/2014/main" id="{94BFDBBC-DE2A-E343-A0AE-3D1A9D4545D1}"/>
                  </a:ext>
                </a:extLst>
              </p:cNvPr>
              <p:cNvSpPr>
                <a:spLocks noChangeShapeType="1"/>
              </p:cNvSpPr>
              <p:nvPr>
                <p:custDataLst>
                  <p:tags r:id="rId13"/>
                </p:custDataLst>
              </p:nvPr>
            </p:nvSpPr>
            <p:spPr bwMode="auto">
              <a:xfrm>
                <a:off x="3312" y="3744"/>
                <a:ext cx="336" cy="0"/>
              </a:xfrm>
              <a:prstGeom prst="line">
                <a:avLst/>
              </a:prstGeom>
              <a:noFill/>
              <a:ln w="28575">
                <a:solidFill>
                  <a:schemeClr val="accent6">
                    <a:lumMod val="75000"/>
                  </a:schemeClr>
                </a:solidFill>
                <a:round/>
                <a:headEnd/>
                <a:tailEnd type="none"/>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48" name="Line 19">
              <a:extLst>
                <a:ext uri="{FF2B5EF4-FFF2-40B4-BE49-F238E27FC236}">
                  <a16:creationId xmlns:a16="http://schemas.microsoft.com/office/drawing/2014/main" id="{86540DE2-F5BD-394B-A215-AC1E0E1B9E09}"/>
                </a:ext>
              </a:extLst>
            </p:cNvPr>
            <p:cNvSpPr>
              <a:spLocks noChangeShapeType="1"/>
            </p:cNvSpPr>
            <p:nvPr>
              <p:custDataLst>
                <p:tags r:id="rId6"/>
              </p:custDataLst>
            </p:nvPr>
          </p:nvSpPr>
          <p:spPr bwMode="auto">
            <a:xfrm>
              <a:off x="3475563" y="2975860"/>
              <a:ext cx="342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9" name="Line 19">
              <a:extLst>
                <a:ext uri="{FF2B5EF4-FFF2-40B4-BE49-F238E27FC236}">
                  <a16:creationId xmlns:a16="http://schemas.microsoft.com/office/drawing/2014/main" id="{03438F55-F020-A744-BA15-343C790710CA}"/>
                </a:ext>
              </a:extLst>
            </p:cNvPr>
            <p:cNvSpPr>
              <a:spLocks noChangeShapeType="1"/>
            </p:cNvSpPr>
            <p:nvPr>
              <p:custDataLst>
                <p:tags r:id="rId7"/>
              </p:custDataLst>
            </p:nvPr>
          </p:nvSpPr>
          <p:spPr bwMode="auto">
            <a:xfrm>
              <a:off x="3488815" y="3260782"/>
              <a:ext cx="342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0" name="Line 19">
              <a:extLst>
                <a:ext uri="{FF2B5EF4-FFF2-40B4-BE49-F238E27FC236}">
                  <a16:creationId xmlns:a16="http://schemas.microsoft.com/office/drawing/2014/main" id="{74009088-8A58-E24F-9105-DD7D81F3C3FA}"/>
                </a:ext>
              </a:extLst>
            </p:cNvPr>
            <p:cNvSpPr>
              <a:spLocks noChangeShapeType="1"/>
            </p:cNvSpPr>
            <p:nvPr>
              <p:custDataLst>
                <p:tags r:id="rId8"/>
              </p:custDataLst>
            </p:nvPr>
          </p:nvSpPr>
          <p:spPr bwMode="auto">
            <a:xfrm>
              <a:off x="5549528" y="3148138"/>
              <a:ext cx="342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52" name="Rounded Rectangle 51">
            <a:extLst>
              <a:ext uri="{FF2B5EF4-FFF2-40B4-BE49-F238E27FC236}">
                <a16:creationId xmlns:a16="http://schemas.microsoft.com/office/drawing/2014/main" id="{FDAB080B-9F37-364B-895E-C6DD42DBF908}"/>
              </a:ext>
            </a:extLst>
          </p:cNvPr>
          <p:cNvSpPr/>
          <p:nvPr/>
        </p:nvSpPr>
        <p:spPr>
          <a:xfrm>
            <a:off x="4451762" y="1394301"/>
            <a:ext cx="7244693" cy="2632993"/>
          </a:xfrm>
          <a:prstGeom prst="roundRect">
            <a:avLst>
              <a:gd name="adj" fmla="val 2968"/>
            </a:avLst>
          </a:prstGeom>
          <a:noFill/>
          <a:ln w="19050">
            <a:solidFill>
              <a:schemeClr val="accent4"/>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cxnSp>
        <p:nvCxnSpPr>
          <p:cNvPr id="54" name="Straight Connector 53">
            <a:extLst>
              <a:ext uri="{FF2B5EF4-FFF2-40B4-BE49-F238E27FC236}">
                <a16:creationId xmlns:a16="http://schemas.microsoft.com/office/drawing/2014/main" id="{EEF1D223-6F1E-B549-969F-BFEC9AA5A42F}"/>
              </a:ext>
            </a:extLst>
          </p:cNvPr>
          <p:cNvCxnSpPr/>
          <p:nvPr/>
        </p:nvCxnSpPr>
        <p:spPr>
          <a:xfrm>
            <a:off x="3011692" y="2083414"/>
            <a:ext cx="1484243" cy="1899479"/>
          </a:xfrm>
          <a:prstGeom prst="line">
            <a:avLst/>
          </a:prstGeom>
          <a:ln w="1587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FB466FFB-2AF7-3F4A-980A-2487CE3BDB29}"/>
              </a:ext>
            </a:extLst>
          </p:cNvPr>
          <p:cNvCxnSpPr>
            <a:cxnSpLocks/>
          </p:cNvCxnSpPr>
          <p:nvPr/>
        </p:nvCxnSpPr>
        <p:spPr>
          <a:xfrm flipV="1">
            <a:off x="3038196" y="1403137"/>
            <a:ext cx="1466573" cy="185529"/>
          </a:xfrm>
          <a:prstGeom prst="line">
            <a:avLst/>
          </a:prstGeom>
          <a:ln w="15875">
            <a:solidFill>
              <a:schemeClr val="accent4"/>
            </a:solidFill>
          </a:ln>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99FCD227-A312-1046-9ED7-78B7DF3D692C}"/>
              </a:ext>
            </a:extLst>
          </p:cNvPr>
          <p:cNvSpPr>
            <a:spLocks noChangeArrowheads="1"/>
          </p:cNvSpPr>
          <p:nvPr>
            <p:custDataLst>
              <p:tags r:id="rId1"/>
            </p:custDataLst>
          </p:nvPr>
        </p:nvSpPr>
        <p:spPr bwMode="auto">
          <a:xfrm>
            <a:off x="5574944" y="1646364"/>
            <a:ext cx="1018259" cy="202370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dirty="0">
                <a:solidFill>
                  <a:prstClr val="black"/>
                </a:solidFill>
              </a:rPr>
              <a:t>Memory</a:t>
            </a:r>
            <a:br>
              <a:rPr lang="en-US" altLang="en-US" sz="1400" dirty="0">
                <a:solidFill>
                  <a:prstClr val="black"/>
                </a:solidFill>
              </a:rPr>
            </a:br>
            <a:r>
              <a:rPr lang="en-US" altLang="en-US" sz="1400" dirty="0">
                <a:solidFill>
                  <a:prstClr val="black"/>
                </a:solidFill>
              </a:rPr>
              <a:t>Interface</a:t>
            </a:r>
            <a:br>
              <a:rPr lang="en-US" altLang="en-US" sz="1400" dirty="0">
                <a:solidFill>
                  <a:prstClr val="black"/>
                </a:solidFill>
              </a:rPr>
            </a:br>
            <a:r>
              <a:rPr lang="en-US" altLang="en-US" sz="1400" dirty="0">
                <a:solidFill>
                  <a:prstClr val="black"/>
                </a:solidFill>
              </a:rPr>
              <a:t>Module</a:t>
            </a:r>
          </a:p>
        </p:txBody>
      </p:sp>
      <p:grpSp>
        <p:nvGrpSpPr>
          <p:cNvPr id="64" name="Group 63">
            <a:extLst>
              <a:ext uri="{FF2B5EF4-FFF2-40B4-BE49-F238E27FC236}">
                <a16:creationId xmlns:a16="http://schemas.microsoft.com/office/drawing/2014/main" id="{95361D31-6275-3E4C-AC0C-E02B288DE44F}"/>
              </a:ext>
            </a:extLst>
          </p:cNvPr>
          <p:cNvGrpSpPr/>
          <p:nvPr/>
        </p:nvGrpSpPr>
        <p:grpSpPr>
          <a:xfrm>
            <a:off x="4544618" y="1580006"/>
            <a:ext cx="1020147" cy="297454"/>
            <a:chOff x="3402563" y="2842726"/>
            <a:chExt cx="765110" cy="223091"/>
          </a:xfrm>
        </p:grpSpPr>
        <p:sp>
          <p:nvSpPr>
            <p:cNvPr id="62" name="TextBox 61">
              <a:extLst>
                <a:ext uri="{FF2B5EF4-FFF2-40B4-BE49-F238E27FC236}">
                  <a16:creationId xmlns:a16="http://schemas.microsoft.com/office/drawing/2014/main" id="{3C0841BB-948F-534D-BA79-9AA90B13136B}"/>
                </a:ext>
              </a:extLst>
            </p:cNvPr>
            <p:cNvSpPr txBox="1"/>
            <p:nvPr/>
          </p:nvSpPr>
          <p:spPr>
            <a:xfrm>
              <a:off x="3489649" y="2842726"/>
              <a:ext cx="559288"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Address</a:t>
              </a:r>
            </a:p>
          </p:txBody>
        </p:sp>
        <p:cxnSp>
          <p:nvCxnSpPr>
            <p:cNvPr id="61" name="Straight Arrow Connector 60">
              <a:extLst>
                <a:ext uri="{FF2B5EF4-FFF2-40B4-BE49-F238E27FC236}">
                  <a16:creationId xmlns:a16="http://schemas.microsoft.com/office/drawing/2014/main" id="{CB15A806-C976-454F-B674-E57C8F60245A}"/>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6F2F943E-3173-1041-9AD5-7782BAD2321B}"/>
              </a:ext>
            </a:extLst>
          </p:cNvPr>
          <p:cNvGrpSpPr/>
          <p:nvPr/>
        </p:nvGrpSpPr>
        <p:grpSpPr>
          <a:xfrm>
            <a:off x="4548763" y="1849557"/>
            <a:ext cx="1020147" cy="297454"/>
            <a:chOff x="3402563" y="2842726"/>
            <a:chExt cx="765110" cy="223091"/>
          </a:xfrm>
        </p:grpSpPr>
        <p:sp>
          <p:nvSpPr>
            <p:cNvPr id="66" name="TextBox 65">
              <a:extLst>
                <a:ext uri="{FF2B5EF4-FFF2-40B4-BE49-F238E27FC236}">
                  <a16:creationId xmlns:a16="http://schemas.microsoft.com/office/drawing/2014/main" id="{1316ACED-BB76-844A-A5E5-FE05A8A71BFD}"/>
                </a:ext>
              </a:extLst>
            </p:cNvPr>
            <p:cNvSpPr txBox="1"/>
            <p:nvPr/>
          </p:nvSpPr>
          <p:spPr>
            <a:xfrm>
              <a:off x="3489649" y="2842726"/>
              <a:ext cx="380152"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Data</a:t>
              </a:r>
            </a:p>
          </p:txBody>
        </p:sp>
        <p:cxnSp>
          <p:nvCxnSpPr>
            <p:cNvPr id="67" name="Straight Arrow Connector 66">
              <a:extLst>
                <a:ext uri="{FF2B5EF4-FFF2-40B4-BE49-F238E27FC236}">
                  <a16:creationId xmlns:a16="http://schemas.microsoft.com/office/drawing/2014/main" id="{295B51F8-B5FC-DE44-A3C7-84E84BF76B57}"/>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0632D43E-C8A8-8846-AA56-0F36033DE348}"/>
              </a:ext>
            </a:extLst>
          </p:cNvPr>
          <p:cNvGrpSpPr/>
          <p:nvPr/>
        </p:nvGrpSpPr>
        <p:grpSpPr>
          <a:xfrm>
            <a:off x="4540471" y="2123254"/>
            <a:ext cx="1020147" cy="297454"/>
            <a:chOff x="3402563" y="2842726"/>
            <a:chExt cx="765110" cy="223091"/>
          </a:xfrm>
        </p:grpSpPr>
        <p:sp>
          <p:nvSpPr>
            <p:cNvPr id="69" name="TextBox 68">
              <a:extLst>
                <a:ext uri="{FF2B5EF4-FFF2-40B4-BE49-F238E27FC236}">
                  <a16:creationId xmlns:a16="http://schemas.microsoft.com/office/drawing/2014/main" id="{2DECBE7F-431E-C940-BD8B-DB96B9D28039}"/>
                </a:ext>
              </a:extLst>
            </p:cNvPr>
            <p:cNvSpPr txBox="1"/>
            <p:nvPr/>
          </p:nvSpPr>
          <p:spPr>
            <a:xfrm>
              <a:off x="3489649" y="2842726"/>
              <a:ext cx="457096"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Read?</a:t>
              </a:r>
            </a:p>
          </p:txBody>
        </p:sp>
        <p:cxnSp>
          <p:nvCxnSpPr>
            <p:cNvPr id="70" name="Straight Arrow Connector 69">
              <a:extLst>
                <a:ext uri="{FF2B5EF4-FFF2-40B4-BE49-F238E27FC236}">
                  <a16:creationId xmlns:a16="http://schemas.microsoft.com/office/drawing/2014/main" id="{E71FACC0-9A4E-4F42-B004-BA7F498499CF}"/>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39DC3B44-13ED-E44F-901A-5F3ED410E88B}"/>
              </a:ext>
            </a:extLst>
          </p:cNvPr>
          <p:cNvGrpSpPr/>
          <p:nvPr/>
        </p:nvGrpSpPr>
        <p:grpSpPr>
          <a:xfrm>
            <a:off x="4540469" y="2380365"/>
            <a:ext cx="1020147" cy="297454"/>
            <a:chOff x="3402563" y="2842726"/>
            <a:chExt cx="765110" cy="223091"/>
          </a:xfrm>
        </p:grpSpPr>
        <p:sp>
          <p:nvSpPr>
            <p:cNvPr id="72" name="TextBox 71">
              <a:extLst>
                <a:ext uri="{FF2B5EF4-FFF2-40B4-BE49-F238E27FC236}">
                  <a16:creationId xmlns:a16="http://schemas.microsoft.com/office/drawing/2014/main" id="{F7FD814E-8893-0549-BC61-C9F026E9F033}"/>
                </a:ext>
              </a:extLst>
            </p:cNvPr>
            <p:cNvSpPr txBox="1"/>
            <p:nvPr/>
          </p:nvSpPr>
          <p:spPr>
            <a:xfrm>
              <a:off x="3489649" y="2842726"/>
              <a:ext cx="483305"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Write?</a:t>
              </a:r>
            </a:p>
          </p:txBody>
        </p:sp>
        <p:cxnSp>
          <p:nvCxnSpPr>
            <p:cNvPr id="73" name="Straight Arrow Connector 72">
              <a:extLst>
                <a:ext uri="{FF2B5EF4-FFF2-40B4-BE49-F238E27FC236}">
                  <a16:creationId xmlns:a16="http://schemas.microsoft.com/office/drawing/2014/main" id="{D10203B4-B012-9640-97D3-B06A7DDF2F38}"/>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4" name="Group 73">
            <a:extLst>
              <a:ext uri="{FF2B5EF4-FFF2-40B4-BE49-F238E27FC236}">
                <a16:creationId xmlns:a16="http://schemas.microsoft.com/office/drawing/2014/main" id="{86826082-1B09-FE4D-ADAD-605BC96A8C03}"/>
              </a:ext>
            </a:extLst>
          </p:cNvPr>
          <p:cNvGrpSpPr/>
          <p:nvPr/>
        </p:nvGrpSpPr>
        <p:grpSpPr>
          <a:xfrm>
            <a:off x="6605644" y="1575859"/>
            <a:ext cx="1020147" cy="297454"/>
            <a:chOff x="3402563" y="2842726"/>
            <a:chExt cx="765110" cy="223091"/>
          </a:xfrm>
        </p:grpSpPr>
        <p:sp>
          <p:nvSpPr>
            <p:cNvPr id="75" name="TextBox 74">
              <a:extLst>
                <a:ext uri="{FF2B5EF4-FFF2-40B4-BE49-F238E27FC236}">
                  <a16:creationId xmlns:a16="http://schemas.microsoft.com/office/drawing/2014/main" id="{BC99EDEB-68A3-4344-AF5A-0102CC863DAC}"/>
                </a:ext>
              </a:extLst>
            </p:cNvPr>
            <p:cNvSpPr txBox="1"/>
            <p:nvPr/>
          </p:nvSpPr>
          <p:spPr>
            <a:xfrm>
              <a:off x="3489649" y="2842726"/>
              <a:ext cx="380152"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Data</a:t>
              </a:r>
            </a:p>
          </p:txBody>
        </p:sp>
        <p:cxnSp>
          <p:nvCxnSpPr>
            <p:cNvPr id="76" name="Straight Arrow Connector 75">
              <a:extLst>
                <a:ext uri="{FF2B5EF4-FFF2-40B4-BE49-F238E27FC236}">
                  <a16:creationId xmlns:a16="http://schemas.microsoft.com/office/drawing/2014/main" id="{7658B496-774B-9D4F-A1C9-FB0EA4839239}"/>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504770C6-CEB8-3F46-81FC-F4673AB0669D}"/>
              </a:ext>
            </a:extLst>
          </p:cNvPr>
          <p:cNvGrpSpPr/>
          <p:nvPr/>
        </p:nvGrpSpPr>
        <p:grpSpPr>
          <a:xfrm>
            <a:off x="6597351" y="1924202"/>
            <a:ext cx="1020147" cy="297454"/>
            <a:chOff x="3402563" y="2842726"/>
            <a:chExt cx="765110" cy="223091"/>
          </a:xfrm>
        </p:grpSpPr>
        <p:sp>
          <p:nvSpPr>
            <p:cNvPr id="81" name="TextBox 80">
              <a:extLst>
                <a:ext uri="{FF2B5EF4-FFF2-40B4-BE49-F238E27FC236}">
                  <a16:creationId xmlns:a16="http://schemas.microsoft.com/office/drawing/2014/main" id="{253460CB-E6FF-1849-8B7E-B5CF238AEDE9}"/>
                </a:ext>
              </a:extLst>
            </p:cNvPr>
            <p:cNvSpPr txBox="1"/>
            <p:nvPr/>
          </p:nvSpPr>
          <p:spPr>
            <a:xfrm>
              <a:off x="3489649" y="2842726"/>
              <a:ext cx="493164" cy="223091"/>
            </a:xfrm>
            <a:prstGeom prst="rect">
              <a:avLst/>
            </a:prstGeom>
            <a:noFill/>
          </p:spPr>
          <p:txBody>
            <a:bodyPr wrap="none" rtlCol="0">
              <a:spAutoFit/>
            </a:bodyPr>
            <a:lstStyle/>
            <a:p>
              <a:pPr defTabSz="609585"/>
              <a:r>
                <a:rPr lang="en-US" sz="1333" b="1" dirty="0">
                  <a:solidFill>
                    <a:prstClr val="black"/>
                  </a:solidFill>
                  <a:latin typeface="Consolas" panose="020B0609020204030204" pitchFamily="49" charset="0"/>
                  <a:cs typeface="Consolas" panose="020B0609020204030204" pitchFamily="49" charset="0"/>
                </a:rPr>
                <a:t>Stall</a:t>
              </a:r>
            </a:p>
          </p:txBody>
        </p:sp>
        <p:cxnSp>
          <p:nvCxnSpPr>
            <p:cNvPr id="82" name="Straight Arrow Connector 81">
              <a:extLst>
                <a:ext uri="{FF2B5EF4-FFF2-40B4-BE49-F238E27FC236}">
                  <a16:creationId xmlns:a16="http://schemas.microsoft.com/office/drawing/2014/main" id="{EECA17D9-C069-A442-9A37-5B90C92B205B}"/>
                </a:ext>
              </a:extLst>
            </p:cNvPr>
            <p:cNvCxnSpPr>
              <a:cxnSpLocks/>
            </p:cNvCxnSpPr>
            <p:nvPr/>
          </p:nvCxnSpPr>
          <p:spPr>
            <a:xfrm>
              <a:off x="3402563" y="3048000"/>
              <a:ext cx="765110" cy="0"/>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cxnSp>
        <p:nvCxnSpPr>
          <p:cNvPr id="83" name="Straight Connector 82">
            <a:extLst>
              <a:ext uri="{FF2B5EF4-FFF2-40B4-BE49-F238E27FC236}">
                <a16:creationId xmlns:a16="http://schemas.microsoft.com/office/drawing/2014/main" id="{8026AE77-E315-F747-8063-FE5C6FAC8ABA}"/>
              </a:ext>
            </a:extLst>
          </p:cNvPr>
          <p:cNvCxnSpPr>
            <a:cxnSpLocks/>
          </p:cNvCxnSpPr>
          <p:nvPr/>
        </p:nvCxnSpPr>
        <p:spPr>
          <a:xfrm>
            <a:off x="9351693" y="2658217"/>
            <a:ext cx="0" cy="281991"/>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84" name="Rectangle 83">
            <a:extLst>
              <a:ext uri="{FF2B5EF4-FFF2-40B4-BE49-F238E27FC236}">
                <a16:creationId xmlns:a16="http://schemas.microsoft.com/office/drawing/2014/main" id="{2490128B-A722-8F4E-BCC3-2F0C916BB3A9}"/>
              </a:ext>
            </a:extLst>
          </p:cNvPr>
          <p:cNvSpPr>
            <a:spLocks noChangeArrowheads="1"/>
          </p:cNvSpPr>
          <p:nvPr>
            <p:custDataLst>
              <p:tags r:id="rId2"/>
            </p:custDataLst>
          </p:nvPr>
        </p:nvSpPr>
        <p:spPr bwMode="auto">
          <a:xfrm>
            <a:off x="8621832" y="2940209"/>
            <a:ext cx="1891003" cy="30687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b="1" dirty="0">
                <a:solidFill>
                  <a:prstClr val="black"/>
                </a:solidFill>
                <a:latin typeface="Consolas" panose="020B0609020204030204" pitchFamily="49" charset="0"/>
                <a:cs typeface="Consolas" panose="020B0609020204030204" pitchFamily="49" charset="0"/>
              </a:rPr>
              <a:t>DRAM Controller</a:t>
            </a:r>
          </a:p>
        </p:txBody>
      </p:sp>
      <p:sp>
        <p:nvSpPr>
          <p:cNvPr id="85" name="Rectangle 84">
            <a:extLst>
              <a:ext uri="{FF2B5EF4-FFF2-40B4-BE49-F238E27FC236}">
                <a16:creationId xmlns:a16="http://schemas.microsoft.com/office/drawing/2014/main" id="{3BE075EE-37FC-7A42-AE98-C4E87446191A}"/>
              </a:ext>
            </a:extLst>
          </p:cNvPr>
          <p:cNvSpPr>
            <a:spLocks noChangeArrowheads="1"/>
          </p:cNvSpPr>
          <p:nvPr>
            <p:custDataLst>
              <p:tags r:id="rId3"/>
            </p:custDataLst>
          </p:nvPr>
        </p:nvSpPr>
        <p:spPr bwMode="auto">
          <a:xfrm>
            <a:off x="8617684" y="3383932"/>
            <a:ext cx="1891003" cy="30687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b="1" dirty="0">
                <a:solidFill>
                  <a:prstClr val="black"/>
                </a:solidFill>
                <a:latin typeface="Consolas" panose="020B0609020204030204" pitchFamily="49" charset="0"/>
                <a:cs typeface="Consolas" panose="020B0609020204030204" pitchFamily="49" charset="0"/>
              </a:rPr>
              <a:t>DRAM</a:t>
            </a:r>
          </a:p>
        </p:txBody>
      </p:sp>
      <p:cxnSp>
        <p:nvCxnSpPr>
          <p:cNvPr id="86" name="Straight Connector 85">
            <a:extLst>
              <a:ext uri="{FF2B5EF4-FFF2-40B4-BE49-F238E27FC236}">
                <a16:creationId xmlns:a16="http://schemas.microsoft.com/office/drawing/2014/main" id="{7F1335AA-1235-A34F-A443-64F4D73BFC86}"/>
              </a:ext>
            </a:extLst>
          </p:cNvPr>
          <p:cNvCxnSpPr>
            <a:cxnSpLocks/>
          </p:cNvCxnSpPr>
          <p:nvPr/>
        </p:nvCxnSpPr>
        <p:spPr>
          <a:xfrm>
            <a:off x="8788660" y="3238183"/>
            <a:ext cx="0" cy="15646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64F17CE7-3E02-1344-A1CE-14D70CB825C3}"/>
              </a:ext>
            </a:extLst>
          </p:cNvPr>
          <p:cNvCxnSpPr>
            <a:cxnSpLocks/>
          </p:cNvCxnSpPr>
          <p:nvPr/>
        </p:nvCxnSpPr>
        <p:spPr>
          <a:xfrm>
            <a:off x="8894493" y="3242417"/>
            <a:ext cx="0" cy="15646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9FA7A49C-83F1-0841-8FE6-F8C9E7F94174}"/>
              </a:ext>
            </a:extLst>
          </p:cNvPr>
          <p:cNvCxnSpPr>
            <a:cxnSpLocks/>
          </p:cNvCxnSpPr>
          <p:nvPr/>
        </p:nvCxnSpPr>
        <p:spPr>
          <a:xfrm>
            <a:off x="8983393" y="3242417"/>
            <a:ext cx="0" cy="15646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D7835E07-5C9A-0040-B2AD-6FF0D0E9E047}"/>
              </a:ext>
            </a:extLst>
          </p:cNvPr>
          <p:cNvCxnSpPr>
            <a:cxnSpLocks/>
          </p:cNvCxnSpPr>
          <p:nvPr/>
        </p:nvCxnSpPr>
        <p:spPr>
          <a:xfrm>
            <a:off x="9063827" y="3246650"/>
            <a:ext cx="0" cy="15646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BFB929F7-44A6-9A49-954A-D99D9A4D80A2}"/>
              </a:ext>
            </a:extLst>
          </p:cNvPr>
          <p:cNvCxnSpPr>
            <a:cxnSpLocks/>
          </p:cNvCxnSpPr>
          <p:nvPr/>
        </p:nvCxnSpPr>
        <p:spPr>
          <a:xfrm>
            <a:off x="9148493" y="3246650"/>
            <a:ext cx="0" cy="15646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CCDA56E1-A01B-004F-9713-F48A9EFC87A7}"/>
              </a:ext>
            </a:extLst>
          </p:cNvPr>
          <p:cNvCxnSpPr>
            <a:cxnSpLocks/>
          </p:cNvCxnSpPr>
          <p:nvPr/>
        </p:nvCxnSpPr>
        <p:spPr>
          <a:xfrm>
            <a:off x="9288193" y="3246650"/>
            <a:ext cx="0" cy="15646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B9818FAE-22DF-264C-8ABB-D7A63EEDA899}"/>
              </a:ext>
            </a:extLst>
          </p:cNvPr>
          <p:cNvCxnSpPr>
            <a:cxnSpLocks/>
          </p:cNvCxnSpPr>
          <p:nvPr/>
        </p:nvCxnSpPr>
        <p:spPr>
          <a:xfrm>
            <a:off x="8331546" y="2658216"/>
            <a:ext cx="1474929"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98E829D7-5CC8-E24D-8F37-05F90CD1AA9D}"/>
              </a:ext>
            </a:extLst>
          </p:cNvPr>
          <p:cNvCxnSpPr>
            <a:cxnSpLocks/>
          </p:cNvCxnSpPr>
          <p:nvPr/>
        </p:nvCxnSpPr>
        <p:spPr>
          <a:xfrm>
            <a:off x="9868245" y="2658216"/>
            <a:ext cx="454696" cy="0"/>
          </a:xfrm>
          <a:prstGeom prst="line">
            <a:avLst/>
          </a:prstGeom>
          <a:ln w="57150">
            <a:prstDash val="sysDot"/>
          </a:ln>
        </p:spPr>
        <p:style>
          <a:lnRef idx="2">
            <a:schemeClr val="accent1"/>
          </a:lnRef>
          <a:fillRef idx="0">
            <a:schemeClr val="accent1"/>
          </a:fillRef>
          <a:effectRef idx="1">
            <a:schemeClr val="accent1"/>
          </a:effectRef>
          <a:fontRef idx="minor">
            <a:schemeClr val="tx1"/>
          </a:fontRef>
        </p:style>
      </p:cxnSp>
      <p:sp>
        <p:nvSpPr>
          <p:cNvPr id="94" name="TextBox 93">
            <a:extLst>
              <a:ext uri="{FF2B5EF4-FFF2-40B4-BE49-F238E27FC236}">
                <a16:creationId xmlns:a16="http://schemas.microsoft.com/office/drawing/2014/main" id="{C666129A-DB99-0F45-AFA6-FBA2F20B3DDB}"/>
              </a:ext>
            </a:extLst>
          </p:cNvPr>
          <p:cNvSpPr txBox="1"/>
          <p:nvPr/>
        </p:nvSpPr>
        <p:spPr>
          <a:xfrm>
            <a:off x="9790448" y="2175202"/>
            <a:ext cx="1119217" cy="461665"/>
          </a:xfrm>
          <a:prstGeom prst="rect">
            <a:avLst/>
          </a:prstGeom>
          <a:noFill/>
        </p:spPr>
        <p:txBody>
          <a:bodyPr wrap="none" rtlCol="0">
            <a:spAutoFit/>
          </a:bodyPr>
          <a:lstStyle/>
          <a:p>
            <a:pPr algn="ctr" defTabSz="609585"/>
            <a:r>
              <a:rPr lang="en-US" sz="1200" b="1" dirty="0">
                <a:solidFill>
                  <a:prstClr val="white">
                    <a:lumMod val="50000"/>
                  </a:prstClr>
                </a:solidFill>
                <a:latin typeface="Consolas" panose="020B0609020204030204" pitchFamily="49" charset="0"/>
                <a:cs typeface="Consolas" panose="020B0609020204030204" pitchFamily="49" charset="0"/>
              </a:rPr>
              <a:t>Other</a:t>
            </a:r>
          </a:p>
          <a:p>
            <a:pPr algn="ctr" defTabSz="609585"/>
            <a:r>
              <a:rPr lang="en-US" sz="1200" b="1" dirty="0">
                <a:solidFill>
                  <a:prstClr val="white">
                    <a:lumMod val="50000"/>
                  </a:prstClr>
                </a:solidFill>
                <a:latin typeface="Consolas" panose="020B0609020204030204" pitchFamily="49" charset="0"/>
                <a:cs typeface="Consolas" panose="020B0609020204030204" pitchFamily="49" charset="0"/>
              </a:rPr>
              <a:t>Peripherals</a:t>
            </a:r>
          </a:p>
        </p:txBody>
      </p:sp>
      <p:sp>
        <p:nvSpPr>
          <p:cNvPr id="95" name="TextBox 94">
            <a:extLst>
              <a:ext uri="{FF2B5EF4-FFF2-40B4-BE49-F238E27FC236}">
                <a16:creationId xmlns:a16="http://schemas.microsoft.com/office/drawing/2014/main" id="{9B946D19-81D2-9242-9465-A5B99F3EE768}"/>
              </a:ext>
            </a:extLst>
          </p:cNvPr>
          <p:cNvSpPr txBox="1"/>
          <p:nvPr/>
        </p:nvSpPr>
        <p:spPr>
          <a:xfrm>
            <a:off x="8450496" y="2347648"/>
            <a:ext cx="1130438" cy="297454"/>
          </a:xfrm>
          <a:prstGeom prst="rect">
            <a:avLst/>
          </a:prstGeom>
          <a:noFill/>
        </p:spPr>
        <p:txBody>
          <a:bodyPr wrap="none" rtlCol="0">
            <a:spAutoFit/>
          </a:bodyPr>
          <a:lstStyle/>
          <a:p>
            <a:pPr defTabSz="609585"/>
            <a:r>
              <a:rPr lang="en-US" sz="1333" b="1" dirty="0">
                <a:solidFill>
                  <a:prstClr val="black"/>
                </a:solidFill>
                <a:latin typeface="Consolas" panose="020B0609020204030204" pitchFamily="49" charset="0"/>
                <a:cs typeface="Consolas" panose="020B0609020204030204" pitchFamily="49" charset="0"/>
              </a:rPr>
              <a:t>Memory Bus</a:t>
            </a:r>
          </a:p>
        </p:txBody>
      </p:sp>
      <p:sp>
        <p:nvSpPr>
          <p:cNvPr id="98" name="Rectangle 97">
            <a:extLst>
              <a:ext uri="{FF2B5EF4-FFF2-40B4-BE49-F238E27FC236}">
                <a16:creationId xmlns:a16="http://schemas.microsoft.com/office/drawing/2014/main" id="{2D336C9C-E238-8248-AA9A-F1A56D99C1EC}"/>
              </a:ext>
            </a:extLst>
          </p:cNvPr>
          <p:cNvSpPr>
            <a:spLocks noChangeArrowheads="1"/>
          </p:cNvSpPr>
          <p:nvPr>
            <p:custDataLst>
              <p:tags r:id="rId4"/>
            </p:custDataLst>
          </p:nvPr>
        </p:nvSpPr>
        <p:spPr bwMode="auto">
          <a:xfrm>
            <a:off x="6788192" y="2517060"/>
            <a:ext cx="1533832" cy="116413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b="1" dirty="0">
                <a:solidFill>
                  <a:prstClr val="black"/>
                </a:solidFill>
                <a:latin typeface="Consolas" panose="020B0609020204030204" pitchFamily="49" charset="0"/>
                <a:cs typeface="Consolas" panose="020B0609020204030204" pitchFamily="49" charset="0"/>
              </a:rPr>
              <a:t>Cache(s)</a:t>
            </a:r>
          </a:p>
        </p:txBody>
      </p:sp>
      <p:grpSp>
        <p:nvGrpSpPr>
          <p:cNvPr id="3" name="Group 2">
            <a:extLst>
              <a:ext uri="{FF2B5EF4-FFF2-40B4-BE49-F238E27FC236}">
                <a16:creationId xmlns:a16="http://schemas.microsoft.com/office/drawing/2014/main" id="{E86DB7E3-9F4D-634C-98D6-C2FCED3C1329}"/>
              </a:ext>
            </a:extLst>
          </p:cNvPr>
          <p:cNvGrpSpPr/>
          <p:nvPr/>
        </p:nvGrpSpPr>
        <p:grpSpPr>
          <a:xfrm rot="5400000">
            <a:off x="6435475" y="2741930"/>
            <a:ext cx="499533" cy="163724"/>
            <a:chOff x="6484323" y="3537183"/>
            <a:chExt cx="374650" cy="122793"/>
          </a:xfrm>
        </p:grpSpPr>
        <p:cxnSp>
          <p:nvCxnSpPr>
            <p:cNvPr id="99" name="Straight Connector 98">
              <a:extLst>
                <a:ext uri="{FF2B5EF4-FFF2-40B4-BE49-F238E27FC236}">
                  <a16:creationId xmlns:a16="http://schemas.microsoft.com/office/drawing/2014/main" id="{32F314B0-1E66-4942-A7D8-DB6752E79A7A}"/>
                </a:ext>
              </a:extLst>
            </p:cNvPr>
            <p:cNvCxnSpPr>
              <a:cxnSpLocks/>
            </p:cNvCxnSpPr>
            <p:nvPr/>
          </p:nvCxnSpPr>
          <p:spPr>
            <a:xfrm>
              <a:off x="6484323" y="3542631"/>
              <a:ext cx="0" cy="117345"/>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DC006F5C-AF09-3F44-90FD-89FC652B69E0}"/>
                </a:ext>
              </a:extLst>
            </p:cNvPr>
            <p:cNvCxnSpPr>
              <a:cxnSpLocks/>
            </p:cNvCxnSpPr>
            <p:nvPr/>
          </p:nvCxnSpPr>
          <p:spPr>
            <a:xfrm>
              <a:off x="6563698" y="3539907"/>
              <a:ext cx="0" cy="117345"/>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55BF18D1-E14E-2447-B11A-2D4E8E3CC9AF}"/>
                </a:ext>
              </a:extLst>
            </p:cNvPr>
            <p:cNvCxnSpPr>
              <a:cxnSpLocks/>
            </p:cNvCxnSpPr>
            <p:nvPr/>
          </p:nvCxnSpPr>
          <p:spPr>
            <a:xfrm>
              <a:off x="6630373" y="3539907"/>
              <a:ext cx="0" cy="117345"/>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E6012AAE-D2C6-144F-B200-6740CD43A546}"/>
                </a:ext>
              </a:extLst>
            </p:cNvPr>
            <p:cNvCxnSpPr>
              <a:cxnSpLocks/>
            </p:cNvCxnSpPr>
            <p:nvPr/>
          </p:nvCxnSpPr>
          <p:spPr>
            <a:xfrm>
              <a:off x="6690698" y="3537183"/>
              <a:ext cx="0" cy="117345"/>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5135D898-D715-CF47-A51C-6B1416032B60}"/>
                </a:ext>
              </a:extLst>
            </p:cNvPr>
            <p:cNvCxnSpPr>
              <a:cxnSpLocks/>
            </p:cNvCxnSpPr>
            <p:nvPr/>
          </p:nvCxnSpPr>
          <p:spPr>
            <a:xfrm>
              <a:off x="6754198" y="3537183"/>
              <a:ext cx="0" cy="117345"/>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438A9EE8-C38D-694B-A17F-32E7BAAF336C}"/>
                </a:ext>
              </a:extLst>
            </p:cNvPr>
            <p:cNvCxnSpPr>
              <a:cxnSpLocks/>
            </p:cNvCxnSpPr>
            <p:nvPr/>
          </p:nvCxnSpPr>
          <p:spPr>
            <a:xfrm>
              <a:off x="6858973" y="3537183"/>
              <a:ext cx="0" cy="117345"/>
            </a:xfrm>
            <a:prstGeom prst="line">
              <a:avLst/>
            </a:prstGeom>
            <a:ln w="57150"/>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377637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5764-5396-EF4C-87FA-A77DDFD8EA8D}"/>
              </a:ext>
            </a:extLst>
          </p:cNvPr>
          <p:cNvSpPr>
            <a:spLocks noGrp="1"/>
          </p:cNvSpPr>
          <p:nvPr>
            <p:ph type="title"/>
          </p:nvPr>
        </p:nvSpPr>
        <p:spPr/>
        <p:txBody>
          <a:bodyPr/>
          <a:lstStyle/>
          <a:p>
            <a:r>
              <a:rPr lang="en-US" dirty="0"/>
              <a:t>How does the cache actually connect to the execution core?</a:t>
            </a:r>
            <a:br>
              <a:rPr lang="en-US" dirty="0"/>
            </a:br>
            <a:r>
              <a:rPr lang="en-US" sz="2133" dirty="0"/>
              <a:t>[ </a:t>
            </a:r>
            <a:r>
              <a:rPr lang="en-US" sz="2133" u="sng" dirty="0"/>
              <a:t>Simplified</a:t>
            </a:r>
            <a:r>
              <a:rPr lang="en-US" sz="2133" dirty="0"/>
              <a:t> View! Very different between embedded &amp; high-perf! ]</a:t>
            </a:r>
            <a:endParaRPr lang="en-US" dirty="0"/>
          </a:p>
        </p:txBody>
      </p:sp>
      <p:grpSp>
        <p:nvGrpSpPr>
          <p:cNvPr id="51" name="Group 50">
            <a:extLst>
              <a:ext uri="{FF2B5EF4-FFF2-40B4-BE49-F238E27FC236}">
                <a16:creationId xmlns:a16="http://schemas.microsoft.com/office/drawing/2014/main" id="{1304E482-A016-5E4A-BFD0-233C194A0B87}"/>
              </a:ext>
            </a:extLst>
          </p:cNvPr>
          <p:cNvGrpSpPr/>
          <p:nvPr/>
        </p:nvGrpSpPr>
        <p:grpSpPr>
          <a:xfrm>
            <a:off x="736977" y="1447408"/>
            <a:ext cx="3222487" cy="804862"/>
            <a:chOff x="3475563" y="2829413"/>
            <a:chExt cx="2416865" cy="603647"/>
          </a:xfrm>
        </p:grpSpPr>
        <p:grpSp>
          <p:nvGrpSpPr>
            <p:cNvPr id="28" name="Group 23">
              <a:extLst>
                <a:ext uri="{FF2B5EF4-FFF2-40B4-BE49-F238E27FC236}">
                  <a16:creationId xmlns:a16="http://schemas.microsoft.com/office/drawing/2014/main" id="{7FD9054F-C57F-E946-8AA3-BC802A704D78}"/>
                </a:ext>
              </a:extLst>
            </p:cNvPr>
            <p:cNvGrpSpPr>
              <a:grpSpLocks/>
            </p:cNvGrpSpPr>
            <p:nvPr>
              <p:custDataLst>
                <p:tags r:id="rId7"/>
              </p:custDataLst>
            </p:nvPr>
          </p:nvGrpSpPr>
          <p:grpSpPr bwMode="auto">
            <a:xfrm>
              <a:off x="3760485" y="2829413"/>
              <a:ext cx="1828800" cy="603647"/>
              <a:chOff x="2112" y="3477"/>
              <a:chExt cx="1536" cy="507"/>
            </a:xfrm>
          </p:grpSpPr>
          <p:grpSp>
            <p:nvGrpSpPr>
              <p:cNvPr id="31" name="Group 15">
                <a:extLst>
                  <a:ext uri="{FF2B5EF4-FFF2-40B4-BE49-F238E27FC236}">
                    <a16:creationId xmlns:a16="http://schemas.microsoft.com/office/drawing/2014/main" id="{6F35D30D-86E4-0C47-ACF5-4BFE432EB733}"/>
                  </a:ext>
                </a:extLst>
              </p:cNvPr>
              <p:cNvGrpSpPr>
                <a:grpSpLocks/>
              </p:cNvGrpSpPr>
              <p:nvPr/>
            </p:nvGrpSpPr>
            <p:grpSpPr bwMode="auto">
              <a:xfrm>
                <a:off x="2411" y="3477"/>
                <a:ext cx="275" cy="507"/>
                <a:chOff x="2411" y="3477"/>
                <a:chExt cx="275" cy="507"/>
              </a:xfrm>
            </p:grpSpPr>
            <p:grpSp>
              <p:nvGrpSpPr>
                <p:cNvPr id="39" name="Group 13">
                  <a:extLst>
                    <a:ext uri="{FF2B5EF4-FFF2-40B4-BE49-F238E27FC236}">
                      <a16:creationId xmlns:a16="http://schemas.microsoft.com/office/drawing/2014/main" id="{A94C3FAD-B7D7-C94A-9E2B-B587D5F7C68E}"/>
                    </a:ext>
                  </a:extLst>
                </p:cNvPr>
                <p:cNvGrpSpPr>
                  <a:grpSpLocks/>
                </p:cNvGrpSpPr>
                <p:nvPr/>
              </p:nvGrpSpPr>
              <p:grpSpPr bwMode="auto">
                <a:xfrm>
                  <a:off x="2411" y="3504"/>
                  <a:ext cx="275" cy="480"/>
                  <a:chOff x="2411" y="3504"/>
                  <a:chExt cx="275" cy="480"/>
                </a:xfrm>
              </p:grpSpPr>
              <p:sp>
                <p:nvSpPr>
                  <p:cNvPr id="41" name="Line 6">
                    <a:extLst>
                      <a:ext uri="{FF2B5EF4-FFF2-40B4-BE49-F238E27FC236}">
                        <a16:creationId xmlns:a16="http://schemas.microsoft.com/office/drawing/2014/main" id="{31B8B26B-C5EF-114F-9FFA-8E95C0429B92}"/>
                      </a:ext>
                    </a:extLst>
                  </p:cNvPr>
                  <p:cNvSpPr>
                    <a:spLocks noChangeShapeType="1"/>
                  </p:cNvSpPr>
                  <p:nvPr>
                    <p:custDataLst>
                      <p:tags r:id="rId17"/>
                    </p:custDataLst>
                  </p:nvPr>
                </p:nvSpPr>
                <p:spPr bwMode="auto">
                  <a:xfrm>
                    <a:off x="2411" y="3504"/>
                    <a:ext cx="0"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2" name="Line 7">
                    <a:extLst>
                      <a:ext uri="{FF2B5EF4-FFF2-40B4-BE49-F238E27FC236}">
                        <a16:creationId xmlns:a16="http://schemas.microsoft.com/office/drawing/2014/main" id="{06595D0A-082D-EB43-BD65-D35770841525}"/>
                      </a:ext>
                    </a:extLst>
                  </p:cNvPr>
                  <p:cNvSpPr>
                    <a:spLocks noChangeShapeType="1"/>
                  </p:cNvSpPr>
                  <p:nvPr>
                    <p:custDataLst>
                      <p:tags r:id="rId18"/>
                    </p:custDataLst>
                  </p:nvPr>
                </p:nvSpPr>
                <p:spPr bwMode="auto">
                  <a:xfrm>
                    <a:off x="2411" y="3504"/>
                    <a:ext cx="275"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3" name="Line 8">
                    <a:extLst>
                      <a:ext uri="{FF2B5EF4-FFF2-40B4-BE49-F238E27FC236}">
                        <a16:creationId xmlns:a16="http://schemas.microsoft.com/office/drawing/2014/main" id="{3524599B-389D-7747-8974-34FD57F0528B}"/>
                      </a:ext>
                    </a:extLst>
                  </p:cNvPr>
                  <p:cNvSpPr>
                    <a:spLocks noChangeShapeType="1"/>
                  </p:cNvSpPr>
                  <p:nvPr>
                    <p:custDataLst>
                      <p:tags r:id="rId19"/>
                    </p:custDataLst>
                  </p:nvPr>
                </p:nvSpPr>
                <p:spPr bwMode="auto">
                  <a:xfrm>
                    <a:off x="2411" y="3675"/>
                    <a:ext cx="112" cy="6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4" name="Line 9">
                    <a:extLst>
                      <a:ext uri="{FF2B5EF4-FFF2-40B4-BE49-F238E27FC236}">
                        <a16:creationId xmlns:a16="http://schemas.microsoft.com/office/drawing/2014/main" id="{29B8EF51-30D0-0643-8205-B90DEE9829EA}"/>
                      </a:ext>
                    </a:extLst>
                  </p:cNvPr>
                  <p:cNvSpPr>
                    <a:spLocks noChangeShapeType="1"/>
                  </p:cNvSpPr>
                  <p:nvPr>
                    <p:custDataLst>
                      <p:tags r:id="rId20"/>
                    </p:custDataLst>
                  </p:nvPr>
                </p:nvSpPr>
                <p:spPr bwMode="auto">
                  <a:xfrm flipH="1">
                    <a:off x="2411" y="3744"/>
                    <a:ext cx="112" cy="6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5" name="Line 10">
                    <a:extLst>
                      <a:ext uri="{FF2B5EF4-FFF2-40B4-BE49-F238E27FC236}">
                        <a16:creationId xmlns:a16="http://schemas.microsoft.com/office/drawing/2014/main" id="{F7DD065F-177A-774E-B40E-FA0E45DC2836}"/>
                      </a:ext>
                    </a:extLst>
                  </p:cNvPr>
                  <p:cNvSpPr>
                    <a:spLocks noChangeShapeType="1"/>
                  </p:cNvSpPr>
                  <p:nvPr>
                    <p:custDataLst>
                      <p:tags r:id="rId21"/>
                    </p:custDataLst>
                  </p:nvPr>
                </p:nvSpPr>
                <p:spPr bwMode="auto">
                  <a:xfrm>
                    <a:off x="2411" y="3813"/>
                    <a:ext cx="0"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6" name="Line 11">
                    <a:extLst>
                      <a:ext uri="{FF2B5EF4-FFF2-40B4-BE49-F238E27FC236}">
                        <a16:creationId xmlns:a16="http://schemas.microsoft.com/office/drawing/2014/main" id="{81761D03-5FE1-424D-98F8-9B10B179ECAD}"/>
                      </a:ext>
                    </a:extLst>
                  </p:cNvPr>
                  <p:cNvSpPr>
                    <a:spLocks noChangeShapeType="1"/>
                  </p:cNvSpPr>
                  <p:nvPr>
                    <p:custDataLst>
                      <p:tags r:id="rId22"/>
                    </p:custDataLst>
                  </p:nvPr>
                </p:nvSpPr>
                <p:spPr bwMode="auto">
                  <a:xfrm flipV="1">
                    <a:off x="2411" y="3813"/>
                    <a:ext cx="275"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7" name="Line 12">
                    <a:extLst>
                      <a:ext uri="{FF2B5EF4-FFF2-40B4-BE49-F238E27FC236}">
                        <a16:creationId xmlns:a16="http://schemas.microsoft.com/office/drawing/2014/main" id="{21F24329-8734-6A44-A69E-638A972FAA82}"/>
                      </a:ext>
                    </a:extLst>
                  </p:cNvPr>
                  <p:cNvSpPr>
                    <a:spLocks noChangeShapeType="1"/>
                  </p:cNvSpPr>
                  <p:nvPr>
                    <p:custDataLst>
                      <p:tags r:id="rId23"/>
                    </p:custDataLst>
                  </p:nvPr>
                </p:nvSpPr>
                <p:spPr bwMode="auto">
                  <a:xfrm>
                    <a:off x="2686" y="3675"/>
                    <a:ext cx="0" cy="1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40" name="Rectangle 14">
                  <a:extLst>
                    <a:ext uri="{FF2B5EF4-FFF2-40B4-BE49-F238E27FC236}">
                      <a16:creationId xmlns:a16="http://schemas.microsoft.com/office/drawing/2014/main" id="{F563E539-7245-4A41-8E65-81A6A73868EF}"/>
                    </a:ext>
                  </a:extLst>
                </p:cNvPr>
                <p:cNvSpPr>
                  <a:spLocks noChangeArrowheads="1"/>
                </p:cNvSpPr>
                <p:nvPr>
                  <p:custDataLst>
                    <p:tags r:id="rId16"/>
                  </p:custDataLst>
                </p:nvPr>
              </p:nvSpPr>
              <p:spPr bwMode="auto">
                <a:xfrm rot="5400000">
                  <a:off x="2340" y="3597"/>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400" b="1" dirty="0">
                      <a:solidFill>
                        <a:prstClr val="black"/>
                      </a:solidFill>
                    </a:rPr>
                    <a:t>   </a:t>
                  </a:r>
                  <a:r>
                    <a:rPr lang="en-US" altLang="en-US" sz="1400" dirty="0">
                      <a:solidFill>
                        <a:prstClr val="black"/>
                      </a:solidFill>
                    </a:rPr>
                    <a:t>ALU</a:t>
                  </a:r>
                </a:p>
              </p:txBody>
            </p:sp>
          </p:grpSp>
          <p:sp>
            <p:nvSpPr>
              <p:cNvPr id="32" name="Rectangle 16">
                <a:extLst>
                  <a:ext uri="{FF2B5EF4-FFF2-40B4-BE49-F238E27FC236}">
                    <a16:creationId xmlns:a16="http://schemas.microsoft.com/office/drawing/2014/main" id="{C7262D2A-16AA-A84D-89D9-EC1B5701B2D1}"/>
                  </a:ext>
                </a:extLst>
              </p:cNvPr>
              <p:cNvSpPr>
                <a:spLocks noChangeArrowheads="1"/>
              </p:cNvSpPr>
              <p:nvPr>
                <p:custDataLst>
                  <p:tags r:id="rId11"/>
                </p:custDataLst>
              </p:nvPr>
            </p:nvSpPr>
            <p:spPr bwMode="auto">
              <a:xfrm>
                <a:off x="2905" y="3556"/>
                <a:ext cx="403" cy="328"/>
              </a:xfrm>
              <a:prstGeom prst="rect">
                <a:avLst/>
              </a:prstGeom>
              <a:solidFill>
                <a:schemeClr val="accent4">
                  <a:alpha val="11000"/>
                </a:schemeClr>
              </a:solidFill>
              <a:ln w="12700">
                <a:solidFill>
                  <a:schemeClr val="accent4"/>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dirty="0">
                    <a:solidFill>
                      <a:srgbClr val="8064A2"/>
                    </a:solidFill>
                  </a:rPr>
                  <a:t>DM</a:t>
                </a:r>
              </a:p>
            </p:txBody>
          </p:sp>
          <p:sp>
            <p:nvSpPr>
              <p:cNvPr id="35" name="Line 19">
                <a:extLst>
                  <a:ext uri="{FF2B5EF4-FFF2-40B4-BE49-F238E27FC236}">
                    <a16:creationId xmlns:a16="http://schemas.microsoft.com/office/drawing/2014/main" id="{BADE5AA8-C042-0842-8A73-D1920AA6EE10}"/>
                  </a:ext>
                </a:extLst>
              </p:cNvPr>
              <p:cNvSpPr>
                <a:spLocks noChangeShapeType="1"/>
              </p:cNvSpPr>
              <p:nvPr>
                <p:custDataLst>
                  <p:tags r:id="rId12"/>
                </p:custDataLst>
              </p:nvPr>
            </p:nvSpPr>
            <p:spPr bwMode="auto">
              <a:xfrm>
                <a:off x="2112" y="3600"/>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6" name="Line 20">
                <a:extLst>
                  <a:ext uri="{FF2B5EF4-FFF2-40B4-BE49-F238E27FC236}">
                    <a16:creationId xmlns:a16="http://schemas.microsoft.com/office/drawing/2014/main" id="{1D9FC6FF-AB83-C241-AEEF-48E7A404BE13}"/>
                  </a:ext>
                </a:extLst>
              </p:cNvPr>
              <p:cNvSpPr>
                <a:spLocks noChangeShapeType="1"/>
              </p:cNvSpPr>
              <p:nvPr>
                <p:custDataLst>
                  <p:tags r:id="rId13"/>
                </p:custDataLst>
              </p:nvPr>
            </p:nvSpPr>
            <p:spPr bwMode="auto">
              <a:xfrm>
                <a:off x="2112" y="3840"/>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7" name="Line 21">
                <a:extLst>
                  <a:ext uri="{FF2B5EF4-FFF2-40B4-BE49-F238E27FC236}">
                    <a16:creationId xmlns:a16="http://schemas.microsoft.com/office/drawing/2014/main" id="{87D620BA-DB5A-8F4F-A287-BB50AA00AF1B}"/>
                  </a:ext>
                </a:extLst>
              </p:cNvPr>
              <p:cNvSpPr>
                <a:spLocks noChangeShapeType="1"/>
              </p:cNvSpPr>
              <p:nvPr>
                <p:custDataLst>
                  <p:tags r:id="rId14"/>
                </p:custDataLst>
              </p:nvPr>
            </p:nvSpPr>
            <p:spPr bwMode="auto">
              <a:xfrm>
                <a:off x="2687" y="3747"/>
                <a:ext cx="218" cy="0"/>
              </a:xfrm>
              <a:prstGeom prst="line">
                <a:avLst/>
              </a:prstGeom>
              <a:noFill/>
              <a:ln w="28575">
                <a:solidFill>
                  <a:schemeClr val="accent6">
                    <a:lumMod val="75000"/>
                  </a:schemeClr>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38" name="Line 22">
                <a:extLst>
                  <a:ext uri="{FF2B5EF4-FFF2-40B4-BE49-F238E27FC236}">
                    <a16:creationId xmlns:a16="http://schemas.microsoft.com/office/drawing/2014/main" id="{94BFDBBC-DE2A-E343-A0AE-3D1A9D4545D1}"/>
                  </a:ext>
                </a:extLst>
              </p:cNvPr>
              <p:cNvSpPr>
                <a:spLocks noChangeShapeType="1"/>
              </p:cNvSpPr>
              <p:nvPr>
                <p:custDataLst>
                  <p:tags r:id="rId15"/>
                </p:custDataLst>
              </p:nvPr>
            </p:nvSpPr>
            <p:spPr bwMode="auto">
              <a:xfrm>
                <a:off x="3312" y="3744"/>
                <a:ext cx="336" cy="0"/>
              </a:xfrm>
              <a:prstGeom prst="line">
                <a:avLst/>
              </a:prstGeom>
              <a:noFill/>
              <a:ln w="28575">
                <a:solidFill>
                  <a:schemeClr val="accent6">
                    <a:lumMod val="75000"/>
                  </a:schemeClr>
                </a:solidFill>
                <a:round/>
                <a:headEnd/>
                <a:tailEnd type="none"/>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48" name="Line 19">
              <a:extLst>
                <a:ext uri="{FF2B5EF4-FFF2-40B4-BE49-F238E27FC236}">
                  <a16:creationId xmlns:a16="http://schemas.microsoft.com/office/drawing/2014/main" id="{86540DE2-F5BD-394B-A215-AC1E0E1B9E09}"/>
                </a:ext>
              </a:extLst>
            </p:cNvPr>
            <p:cNvSpPr>
              <a:spLocks noChangeShapeType="1"/>
            </p:cNvSpPr>
            <p:nvPr>
              <p:custDataLst>
                <p:tags r:id="rId8"/>
              </p:custDataLst>
            </p:nvPr>
          </p:nvSpPr>
          <p:spPr bwMode="auto">
            <a:xfrm>
              <a:off x="3475563" y="2975860"/>
              <a:ext cx="342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49" name="Line 19">
              <a:extLst>
                <a:ext uri="{FF2B5EF4-FFF2-40B4-BE49-F238E27FC236}">
                  <a16:creationId xmlns:a16="http://schemas.microsoft.com/office/drawing/2014/main" id="{03438F55-F020-A744-BA15-343C790710CA}"/>
                </a:ext>
              </a:extLst>
            </p:cNvPr>
            <p:cNvSpPr>
              <a:spLocks noChangeShapeType="1"/>
            </p:cNvSpPr>
            <p:nvPr>
              <p:custDataLst>
                <p:tags r:id="rId9"/>
              </p:custDataLst>
            </p:nvPr>
          </p:nvSpPr>
          <p:spPr bwMode="auto">
            <a:xfrm>
              <a:off x="3488815" y="3260782"/>
              <a:ext cx="342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50" name="Line 19">
              <a:extLst>
                <a:ext uri="{FF2B5EF4-FFF2-40B4-BE49-F238E27FC236}">
                  <a16:creationId xmlns:a16="http://schemas.microsoft.com/office/drawing/2014/main" id="{74009088-8A58-E24F-9105-DD7D81F3C3FA}"/>
                </a:ext>
              </a:extLst>
            </p:cNvPr>
            <p:cNvSpPr>
              <a:spLocks noChangeShapeType="1"/>
            </p:cNvSpPr>
            <p:nvPr>
              <p:custDataLst>
                <p:tags r:id="rId10"/>
              </p:custDataLst>
            </p:nvPr>
          </p:nvSpPr>
          <p:spPr bwMode="auto">
            <a:xfrm>
              <a:off x="5549528" y="3148138"/>
              <a:ext cx="342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609585"/>
              <a:endParaRPr lang="en-US" dirty="0">
                <a:solidFill>
                  <a:prstClr val="black"/>
                </a:solidFill>
                <a:latin typeface="Calibri"/>
              </a:endParaRPr>
            </a:p>
          </p:txBody>
        </p:sp>
      </p:grpSp>
      <p:sp>
        <p:nvSpPr>
          <p:cNvPr id="52" name="Rounded Rectangle 51">
            <a:extLst>
              <a:ext uri="{FF2B5EF4-FFF2-40B4-BE49-F238E27FC236}">
                <a16:creationId xmlns:a16="http://schemas.microsoft.com/office/drawing/2014/main" id="{FDAB080B-9F37-364B-895E-C6DD42DBF908}"/>
              </a:ext>
            </a:extLst>
          </p:cNvPr>
          <p:cNvSpPr/>
          <p:nvPr/>
        </p:nvSpPr>
        <p:spPr>
          <a:xfrm>
            <a:off x="4451762" y="1394301"/>
            <a:ext cx="7244693" cy="2632993"/>
          </a:xfrm>
          <a:prstGeom prst="roundRect">
            <a:avLst>
              <a:gd name="adj" fmla="val 2968"/>
            </a:avLst>
          </a:prstGeom>
          <a:noFill/>
          <a:ln w="19050">
            <a:solidFill>
              <a:schemeClr val="accent4"/>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cxnSp>
        <p:nvCxnSpPr>
          <p:cNvPr id="54" name="Straight Connector 53">
            <a:extLst>
              <a:ext uri="{FF2B5EF4-FFF2-40B4-BE49-F238E27FC236}">
                <a16:creationId xmlns:a16="http://schemas.microsoft.com/office/drawing/2014/main" id="{EEF1D223-6F1E-B549-969F-BFEC9AA5A42F}"/>
              </a:ext>
            </a:extLst>
          </p:cNvPr>
          <p:cNvCxnSpPr/>
          <p:nvPr/>
        </p:nvCxnSpPr>
        <p:spPr>
          <a:xfrm>
            <a:off x="3011692" y="2083414"/>
            <a:ext cx="1484243" cy="1899479"/>
          </a:xfrm>
          <a:prstGeom prst="line">
            <a:avLst/>
          </a:prstGeom>
          <a:ln w="1587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FB466FFB-2AF7-3F4A-980A-2487CE3BDB29}"/>
              </a:ext>
            </a:extLst>
          </p:cNvPr>
          <p:cNvCxnSpPr>
            <a:cxnSpLocks/>
          </p:cNvCxnSpPr>
          <p:nvPr/>
        </p:nvCxnSpPr>
        <p:spPr>
          <a:xfrm flipV="1">
            <a:off x="3038196" y="1403137"/>
            <a:ext cx="1466573" cy="185529"/>
          </a:xfrm>
          <a:prstGeom prst="line">
            <a:avLst/>
          </a:prstGeom>
          <a:ln w="15875">
            <a:solidFill>
              <a:schemeClr val="accent4"/>
            </a:solidFill>
          </a:ln>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99FCD227-A312-1046-9ED7-78B7DF3D692C}"/>
              </a:ext>
            </a:extLst>
          </p:cNvPr>
          <p:cNvSpPr>
            <a:spLocks noChangeArrowheads="1"/>
          </p:cNvSpPr>
          <p:nvPr>
            <p:custDataLst>
              <p:tags r:id="rId1"/>
            </p:custDataLst>
          </p:nvPr>
        </p:nvSpPr>
        <p:spPr bwMode="auto">
          <a:xfrm>
            <a:off x="5574944" y="1646364"/>
            <a:ext cx="2353789" cy="202370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dirty="0">
                <a:solidFill>
                  <a:prstClr val="black"/>
                </a:solidFill>
              </a:rPr>
              <a:t>Memory Interface</a:t>
            </a:r>
            <a:br>
              <a:rPr lang="en-US" altLang="en-US" sz="1400" dirty="0">
                <a:solidFill>
                  <a:prstClr val="black"/>
                </a:solidFill>
              </a:rPr>
            </a:br>
            <a:r>
              <a:rPr lang="en-US" altLang="en-US" sz="1400" dirty="0">
                <a:solidFill>
                  <a:prstClr val="black"/>
                </a:solidFill>
              </a:rPr>
              <a:t>Module</a:t>
            </a:r>
            <a:br>
              <a:rPr lang="en-US" altLang="en-US" sz="1400" dirty="0">
                <a:solidFill>
                  <a:prstClr val="black"/>
                </a:solidFill>
              </a:rPr>
            </a:br>
            <a:br>
              <a:rPr lang="en-US" altLang="en-US" sz="1400" dirty="0">
                <a:solidFill>
                  <a:prstClr val="black"/>
                </a:solidFill>
              </a:rPr>
            </a:br>
            <a:br>
              <a:rPr lang="en-US" altLang="en-US" sz="1400" dirty="0">
                <a:solidFill>
                  <a:prstClr val="black"/>
                </a:solidFill>
              </a:rPr>
            </a:br>
            <a:br>
              <a:rPr lang="en-US" altLang="en-US" sz="1400" dirty="0">
                <a:solidFill>
                  <a:prstClr val="black"/>
                </a:solidFill>
              </a:rPr>
            </a:br>
            <a:br>
              <a:rPr lang="en-US" altLang="en-US" sz="1400" dirty="0">
                <a:solidFill>
                  <a:prstClr val="black"/>
                </a:solidFill>
              </a:rPr>
            </a:br>
            <a:endParaRPr lang="en-US" altLang="en-US" sz="1400" dirty="0">
              <a:solidFill>
                <a:prstClr val="black"/>
              </a:solidFill>
            </a:endParaRPr>
          </a:p>
        </p:txBody>
      </p:sp>
      <p:grpSp>
        <p:nvGrpSpPr>
          <p:cNvPr id="64" name="Group 63">
            <a:extLst>
              <a:ext uri="{FF2B5EF4-FFF2-40B4-BE49-F238E27FC236}">
                <a16:creationId xmlns:a16="http://schemas.microsoft.com/office/drawing/2014/main" id="{95361D31-6275-3E4C-AC0C-E02B288DE44F}"/>
              </a:ext>
            </a:extLst>
          </p:cNvPr>
          <p:cNvGrpSpPr/>
          <p:nvPr/>
        </p:nvGrpSpPr>
        <p:grpSpPr>
          <a:xfrm>
            <a:off x="4544618" y="1580006"/>
            <a:ext cx="1020147" cy="297454"/>
            <a:chOff x="3402563" y="2842726"/>
            <a:chExt cx="765110" cy="223091"/>
          </a:xfrm>
        </p:grpSpPr>
        <p:sp>
          <p:nvSpPr>
            <p:cNvPr id="62" name="TextBox 61">
              <a:extLst>
                <a:ext uri="{FF2B5EF4-FFF2-40B4-BE49-F238E27FC236}">
                  <a16:creationId xmlns:a16="http://schemas.microsoft.com/office/drawing/2014/main" id="{3C0841BB-948F-534D-BA79-9AA90B13136B}"/>
                </a:ext>
              </a:extLst>
            </p:cNvPr>
            <p:cNvSpPr txBox="1"/>
            <p:nvPr/>
          </p:nvSpPr>
          <p:spPr>
            <a:xfrm>
              <a:off x="3489649" y="2842726"/>
              <a:ext cx="559288"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Address</a:t>
              </a:r>
            </a:p>
          </p:txBody>
        </p:sp>
        <p:cxnSp>
          <p:nvCxnSpPr>
            <p:cNvPr id="61" name="Straight Arrow Connector 60">
              <a:extLst>
                <a:ext uri="{FF2B5EF4-FFF2-40B4-BE49-F238E27FC236}">
                  <a16:creationId xmlns:a16="http://schemas.microsoft.com/office/drawing/2014/main" id="{CB15A806-C976-454F-B674-E57C8F60245A}"/>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6F2F943E-3173-1041-9AD5-7782BAD2321B}"/>
              </a:ext>
            </a:extLst>
          </p:cNvPr>
          <p:cNvGrpSpPr/>
          <p:nvPr/>
        </p:nvGrpSpPr>
        <p:grpSpPr>
          <a:xfrm>
            <a:off x="4548763" y="1849557"/>
            <a:ext cx="1020147" cy="297454"/>
            <a:chOff x="3402563" y="2842726"/>
            <a:chExt cx="765110" cy="223091"/>
          </a:xfrm>
        </p:grpSpPr>
        <p:sp>
          <p:nvSpPr>
            <p:cNvPr id="66" name="TextBox 65">
              <a:extLst>
                <a:ext uri="{FF2B5EF4-FFF2-40B4-BE49-F238E27FC236}">
                  <a16:creationId xmlns:a16="http://schemas.microsoft.com/office/drawing/2014/main" id="{1316ACED-BB76-844A-A5E5-FE05A8A71BFD}"/>
                </a:ext>
              </a:extLst>
            </p:cNvPr>
            <p:cNvSpPr txBox="1"/>
            <p:nvPr/>
          </p:nvSpPr>
          <p:spPr>
            <a:xfrm>
              <a:off x="3489649" y="2842726"/>
              <a:ext cx="380152"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Data</a:t>
              </a:r>
            </a:p>
          </p:txBody>
        </p:sp>
        <p:cxnSp>
          <p:nvCxnSpPr>
            <p:cNvPr id="67" name="Straight Arrow Connector 66">
              <a:extLst>
                <a:ext uri="{FF2B5EF4-FFF2-40B4-BE49-F238E27FC236}">
                  <a16:creationId xmlns:a16="http://schemas.microsoft.com/office/drawing/2014/main" id="{295B51F8-B5FC-DE44-A3C7-84E84BF76B57}"/>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0632D43E-C8A8-8846-AA56-0F36033DE348}"/>
              </a:ext>
            </a:extLst>
          </p:cNvPr>
          <p:cNvGrpSpPr/>
          <p:nvPr/>
        </p:nvGrpSpPr>
        <p:grpSpPr>
          <a:xfrm>
            <a:off x="4540471" y="2123254"/>
            <a:ext cx="1020147" cy="297454"/>
            <a:chOff x="3402563" y="2842726"/>
            <a:chExt cx="765110" cy="223091"/>
          </a:xfrm>
        </p:grpSpPr>
        <p:sp>
          <p:nvSpPr>
            <p:cNvPr id="69" name="TextBox 68">
              <a:extLst>
                <a:ext uri="{FF2B5EF4-FFF2-40B4-BE49-F238E27FC236}">
                  <a16:creationId xmlns:a16="http://schemas.microsoft.com/office/drawing/2014/main" id="{2DECBE7F-431E-C940-BD8B-DB96B9D28039}"/>
                </a:ext>
              </a:extLst>
            </p:cNvPr>
            <p:cNvSpPr txBox="1"/>
            <p:nvPr/>
          </p:nvSpPr>
          <p:spPr>
            <a:xfrm>
              <a:off x="3489649" y="2842726"/>
              <a:ext cx="457096"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Read?</a:t>
              </a:r>
            </a:p>
          </p:txBody>
        </p:sp>
        <p:cxnSp>
          <p:nvCxnSpPr>
            <p:cNvPr id="70" name="Straight Arrow Connector 69">
              <a:extLst>
                <a:ext uri="{FF2B5EF4-FFF2-40B4-BE49-F238E27FC236}">
                  <a16:creationId xmlns:a16="http://schemas.microsoft.com/office/drawing/2014/main" id="{E71FACC0-9A4E-4F42-B004-BA7F498499CF}"/>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39DC3B44-13ED-E44F-901A-5F3ED410E88B}"/>
              </a:ext>
            </a:extLst>
          </p:cNvPr>
          <p:cNvGrpSpPr/>
          <p:nvPr/>
        </p:nvGrpSpPr>
        <p:grpSpPr>
          <a:xfrm>
            <a:off x="4540469" y="2380365"/>
            <a:ext cx="1020147" cy="297454"/>
            <a:chOff x="3402563" y="2842726"/>
            <a:chExt cx="765110" cy="223091"/>
          </a:xfrm>
        </p:grpSpPr>
        <p:sp>
          <p:nvSpPr>
            <p:cNvPr id="72" name="TextBox 71">
              <a:extLst>
                <a:ext uri="{FF2B5EF4-FFF2-40B4-BE49-F238E27FC236}">
                  <a16:creationId xmlns:a16="http://schemas.microsoft.com/office/drawing/2014/main" id="{F7FD814E-8893-0549-BC61-C9F026E9F033}"/>
                </a:ext>
              </a:extLst>
            </p:cNvPr>
            <p:cNvSpPr txBox="1"/>
            <p:nvPr/>
          </p:nvSpPr>
          <p:spPr>
            <a:xfrm>
              <a:off x="3489649" y="2842726"/>
              <a:ext cx="483305"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Write?</a:t>
              </a:r>
            </a:p>
          </p:txBody>
        </p:sp>
        <p:cxnSp>
          <p:nvCxnSpPr>
            <p:cNvPr id="73" name="Straight Arrow Connector 72">
              <a:extLst>
                <a:ext uri="{FF2B5EF4-FFF2-40B4-BE49-F238E27FC236}">
                  <a16:creationId xmlns:a16="http://schemas.microsoft.com/office/drawing/2014/main" id="{D10203B4-B012-9640-97D3-B06A7DDF2F38}"/>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4" name="Group 73">
            <a:extLst>
              <a:ext uri="{FF2B5EF4-FFF2-40B4-BE49-F238E27FC236}">
                <a16:creationId xmlns:a16="http://schemas.microsoft.com/office/drawing/2014/main" id="{86826082-1B09-FE4D-ADAD-605BC96A8C03}"/>
              </a:ext>
            </a:extLst>
          </p:cNvPr>
          <p:cNvGrpSpPr/>
          <p:nvPr/>
        </p:nvGrpSpPr>
        <p:grpSpPr>
          <a:xfrm>
            <a:off x="7927099" y="1575859"/>
            <a:ext cx="1020147" cy="297454"/>
            <a:chOff x="3402563" y="2842726"/>
            <a:chExt cx="765110" cy="223091"/>
          </a:xfrm>
        </p:grpSpPr>
        <p:sp>
          <p:nvSpPr>
            <p:cNvPr id="75" name="TextBox 74">
              <a:extLst>
                <a:ext uri="{FF2B5EF4-FFF2-40B4-BE49-F238E27FC236}">
                  <a16:creationId xmlns:a16="http://schemas.microsoft.com/office/drawing/2014/main" id="{BC99EDEB-68A3-4344-AF5A-0102CC863DAC}"/>
                </a:ext>
              </a:extLst>
            </p:cNvPr>
            <p:cNvSpPr txBox="1"/>
            <p:nvPr/>
          </p:nvSpPr>
          <p:spPr>
            <a:xfrm>
              <a:off x="3489649" y="2842726"/>
              <a:ext cx="380152" cy="223091"/>
            </a:xfrm>
            <a:prstGeom prst="rect">
              <a:avLst/>
            </a:prstGeom>
            <a:noFill/>
          </p:spPr>
          <p:txBody>
            <a:bodyPr wrap="none" rtlCol="0">
              <a:spAutoFit/>
            </a:bodyPr>
            <a:lstStyle/>
            <a:p>
              <a:pPr defTabSz="609585"/>
              <a:r>
                <a:rPr lang="en-US" sz="1333" dirty="0">
                  <a:solidFill>
                    <a:prstClr val="black"/>
                  </a:solidFill>
                  <a:latin typeface="Times" pitchFamily="2" charset="0"/>
                  <a:cs typeface="Seravek Light"/>
                </a:rPr>
                <a:t>Data</a:t>
              </a:r>
            </a:p>
          </p:txBody>
        </p:sp>
        <p:cxnSp>
          <p:nvCxnSpPr>
            <p:cNvPr id="76" name="Straight Arrow Connector 75">
              <a:extLst>
                <a:ext uri="{FF2B5EF4-FFF2-40B4-BE49-F238E27FC236}">
                  <a16:creationId xmlns:a16="http://schemas.microsoft.com/office/drawing/2014/main" id="{7658B496-774B-9D4F-A1C9-FB0EA4839239}"/>
                </a:ext>
              </a:extLst>
            </p:cNvPr>
            <p:cNvCxnSpPr>
              <a:cxnSpLocks/>
            </p:cNvCxnSpPr>
            <p:nvPr/>
          </p:nvCxnSpPr>
          <p:spPr>
            <a:xfrm>
              <a:off x="3402563" y="3048000"/>
              <a:ext cx="765110" cy="0"/>
            </a:xfrm>
            <a:prstGeom prst="straightConnector1">
              <a:avLst/>
            </a:prstGeom>
            <a:ln w="127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504770C6-CEB8-3F46-81FC-F4673AB0669D}"/>
              </a:ext>
            </a:extLst>
          </p:cNvPr>
          <p:cNvGrpSpPr/>
          <p:nvPr/>
        </p:nvGrpSpPr>
        <p:grpSpPr>
          <a:xfrm>
            <a:off x="7918805" y="1924202"/>
            <a:ext cx="1020147" cy="297454"/>
            <a:chOff x="3402563" y="2842726"/>
            <a:chExt cx="765110" cy="223091"/>
          </a:xfrm>
        </p:grpSpPr>
        <p:sp>
          <p:nvSpPr>
            <p:cNvPr id="81" name="TextBox 80">
              <a:extLst>
                <a:ext uri="{FF2B5EF4-FFF2-40B4-BE49-F238E27FC236}">
                  <a16:creationId xmlns:a16="http://schemas.microsoft.com/office/drawing/2014/main" id="{253460CB-E6FF-1849-8B7E-B5CF238AEDE9}"/>
                </a:ext>
              </a:extLst>
            </p:cNvPr>
            <p:cNvSpPr txBox="1"/>
            <p:nvPr/>
          </p:nvSpPr>
          <p:spPr>
            <a:xfrm>
              <a:off x="3489649" y="2842726"/>
              <a:ext cx="493164" cy="223091"/>
            </a:xfrm>
            <a:prstGeom prst="rect">
              <a:avLst/>
            </a:prstGeom>
            <a:noFill/>
          </p:spPr>
          <p:txBody>
            <a:bodyPr wrap="none" rtlCol="0">
              <a:spAutoFit/>
            </a:bodyPr>
            <a:lstStyle/>
            <a:p>
              <a:pPr defTabSz="609585"/>
              <a:r>
                <a:rPr lang="en-US" sz="1333" b="1" dirty="0">
                  <a:solidFill>
                    <a:prstClr val="black"/>
                  </a:solidFill>
                  <a:latin typeface="Consolas" panose="020B0609020204030204" pitchFamily="49" charset="0"/>
                  <a:cs typeface="Consolas" panose="020B0609020204030204" pitchFamily="49" charset="0"/>
                </a:rPr>
                <a:t>Stall</a:t>
              </a:r>
            </a:p>
          </p:txBody>
        </p:sp>
        <p:cxnSp>
          <p:nvCxnSpPr>
            <p:cNvPr id="82" name="Straight Arrow Connector 81">
              <a:extLst>
                <a:ext uri="{FF2B5EF4-FFF2-40B4-BE49-F238E27FC236}">
                  <a16:creationId xmlns:a16="http://schemas.microsoft.com/office/drawing/2014/main" id="{EECA17D9-C069-A442-9A37-5B90C92B205B}"/>
                </a:ext>
              </a:extLst>
            </p:cNvPr>
            <p:cNvCxnSpPr>
              <a:cxnSpLocks/>
            </p:cNvCxnSpPr>
            <p:nvPr/>
          </p:nvCxnSpPr>
          <p:spPr>
            <a:xfrm>
              <a:off x="3402563" y="3048000"/>
              <a:ext cx="765110" cy="0"/>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cxnSp>
        <p:nvCxnSpPr>
          <p:cNvPr id="83" name="Straight Connector 82">
            <a:extLst>
              <a:ext uri="{FF2B5EF4-FFF2-40B4-BE49-F238E27FC236}">
                <a16:creationId xmlns:a16="http://schemas.microsoft.com/office/drawing/2014/main" id="{8026AE77-E315-F747-8063-FE5C6FAC8ABA}"/>
              </a:ext>
            </a:extLst>
          </p:cNvPr>
          <p:cNvCxnSpPr>
            <a:cxnSpLocks/>
          </p:cNvCxnSpPr>
          <p:nvPr/>
        </p:nvCxnSpPr>
        <p:spPr>
          <a:xfrm>
            <a:off x="9351693" y="2658217"/>
            <a:ext cx="0" cy="281991"/>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84" name="Rectangle 83">
            <a:extLst>
              <a:ext uri="{FF2B5EF4-FFF2-40B4-BE49-F238E27FC236}">
                <a16:creationId xmlns:a16="http://schemas.microsoft.com/office/drawing/2014/main" id="{2490128B-A722-8F4E-BCC3-2F0C916BB3A9}"/>
              </a:ext>
            </a:extLst>
          </p:cNvPr>
          <p:cNvSpPr>
            <a:spLocks noChangeArrowheads="1"/>
          </p:cNvSpPr>
          <p:nvPr>
            <p:custDataLst>
              <p:tags r:id="rId2"/>
            </p:custDataLst>
          </p:nvPr>
        </p:nvSpPr>
        <p:spPr bwMode="auto">
          <a:xfrm>
            <a:off x="8621832" y="2940209"/>
            <a:ext cx="1891003" cy="30687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b="1" dirty="0">
                <a:solidFill>
                  <a:prstClr val="black"/>
                </a:solidFill>
                <a:latin typeface="Consolas" panose="020B0609020204030204" pitchFamily="49" charset="0"/>
                <a:cs typeface="Consolas" panose="020B0609020204030204" pitchFamily="49" charset="0"/>
              </a:rPr>
              <a:t>DRAM Controller</a:t>
            </a:r>
          </a:p>
        </p:txBody>
      </p:sp>
      <p:sp>
        <p:nvSpPr>
          <p:cNvPr id="85" name="Rectangle 84">
            <a:extLst>
              <a:ext uri="{FF2B5EF4-FFF2-40B4-BE49-F238E27FC236}">
                <a16:creationId xmlns:a16="http://schemas.microsoft.com/office/drawing/2014/main" id="{3BE075EE-37FC-7A42-AE98-C4E87446191A}"/>
              </a:ext>
            </a:extLst>
          </p:cNvPr>
          <p:cNvSpPr>
            <a:spLocks noChangeArrowheads="1"/>
          </p:cNvSpPr>
          <p:nvPr>
            <p:custDataLst>
              <p:tags r:id="rId3"/>
            </p:custDataLst>
          </p:nvPr>
        </p:nvSpPr>
        <p:spPr bwMode="auto">
          <a:xfrm>
            <a:off x="8617684" y="3383932"/>
            <a:ext cx="1891003" cy="30687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b="1" dirty="0">
                <a:solidFill>
                  <a:prstClr val="black"/>
                </a:solidFill>
                <a:latin typeface="Consolas" panose="020B0609020204030204" pitchFamily="49" charset="0"/>
                <a:cs typeface="Consolas" panose="020B0609020204030204" pitchFamily="49" charset="0"/>
              </a:rPr>
              <a:t>DRAM</a:t>
            </a:r>
          </a:p>
        </p:txBody>
      </p:sp>
      <p:cxnSp>
        <p:nvCxnSpPr>
          <p:cNvPr id="86" name="Straight Connector 85">
            <a:extLst>
              <a:ext uri="{FF2B5EF4-FFF2-40B4-BE49-F238E27FC236}">
                <a16:creationId xmlns:a16="http://schemas.microsoft.com/office/drawing/2014/main" id="{7F1335AA-1235-A34F-A443-64F4D73BFC86}"/>
              </a:ext>
            </a:extLst>
          </p:cNvPr>
          <p:cNvCxnSpPr>
            <a:cxnSpLocks/>
          </p:cNvCxnSpPr>
          <p:nvPr/>
        </p:nvCxnSpPr>
        <p:spPr>
          <a:xfrm>
            <a:off x="8788660" y="3238183"/>
            <a:ext cx="0" cy="15646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64F17CE7-3E02-1344-A1CE-14D70CB825C3}"/>
              </a:ext>
            </a:extLst>
          </p:cNvPr>
          <p:cNvCxnSpPr>
            <a:cxnSpLocks/>
          </p:cNvCxnSpPr>
          <p:nvPr/>
        </p:nvCxnSpPr>
        <p:spPr>
          <a:xfrm>
            <a:off x="8894493" y="3242417"/>
            <a:ext cx="0" cy="15646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9FA7A49C-83F1-0841-8FE6-F8C9E7F94174}"/>
              </a:ext>
            </a:extLst>
          </p:cNvPr>
          <p:cNvCxnSpPr>
            <a:cxnSpLocks/>
          </p:cNvCxnSpPr>
          <p:nvPr/>
        </p:nvCxnSpPr>
        <p:spPr>
          <a:xfrm>
            <a:off x="8983393" y="3242417"/>
            <a:ext cx="0" cy="15646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D7835E07-5C9A-0040-B2AD-6FF0D0E9E047}"/>
              </a:ext>
            </a:extLst>
          </p:cNvPr>
          <p:cNvCxnSpPr>
            <a:cxnSpLocks/>
          </p:cNvCxnSpPr>
          <p:nvPr/>
        </p:nvCxnSpPr>
        <p:spPr>
          <a:xfrm>
            <a:off x="9063827" y="3246650"/>
            <a:ext cx="0" cy="15646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BFB929F7-44A6-9A49-954A-D99D9A4D80A2}"/>
              </a:ext>
            </a:extLst>
          </p:cNvPr>
          <p:cNvCxnSpPr>
            <a:cxnSpLocks/>
          </p:cNvCxnSpPr>
          <p:nvPr/>
        </p:nvCxnSpPr>
        <p:spPr>
          <a:xfrm>
            <a:off x="9148493" y="3246650"/>
            <a:ext cx="0" cy="15646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CCDA56E1-A01B-004F-9713-F48A9EFC87A7}"/>
              </a:ext>
            </a:extLst>
          </p:cNvPr>
          <p:cNvCxnSpPr>
            <a:cxnSpLocks/>
          </p:cNvCxnSpPr>
          <p:nvPr/>
        </p:nvCxnSpPr>
        <p:spPr>
          <a:xfrm>
            <a:off x="9288193" y="3246650"/>
            <a:ext cx="0" cy="15646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B9818FAE-22DF-264C-8ABB-D7A63EEDA899}"/>
              </a:ext>
            </a:extLst>
          </p:cNvPr>
          <p:cNvCxnSpPr>
            <a:cxnSpLocks/>
          </p:cNvCxnSpPr>
          <p:nvPr/>
        </p:nvCxnSpPr>
        <p:spPr>
          <a:xfrm>
            <a:off x="7850075" y="2658216"/>
            <a:ext cx="1956400"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98E829D7-5CC8-E24D-8F37-05F90CD1AA9D}"/>
              </a:ext>
            </a:extLst>
          </p:cNvPr>
          <p:cNvCxnSpPr>
            <a:cxnSpLocks/>
          </p:cNvCxnSpPr>
          <p:nvPr/>
        </p:nvCxnSpPr>
        <p:spPr>
          <a:xfrm>
            <a:off x="9868245" y="2658216"/>
            <a:ext cx="454696" cy="0"/>
          </a:xfrm>
          <a:prstGeom prst="line">
            <a:avLst/>
          </a:prstGeom>
          <a:ln w="57150">
            <a:prstDash val="sysDot"/>
          </a:ln>
        </p:spPr>
        <p:style>
          <a:lnRef idx="2">
            <a:schemeClr val="accent1"/>
          </a:lnRef>
          <a:fillRef idx="0">
            <a:schemeClr val="accent1"/>
          </a:fillRef>
          <a:effectRef idx="1">
            <a:schemeClr val="accent1"/>
          </a:effectRef>
          <a:fontRef idx="minor">
            <a:schemeClr val="tx1"/>
          </a:fontRef>
        </p:style>
      </p:cxnSp>
      <p:sp>
        <p:nvSpPr>
          <p:cNvPr id="94" name="TextBox 93">
            <a:extLst>
              <a:ext uri="{FF2B5EF4-FFF2-40B4-BE49-F238E27FC236}">
                <a16:creationId xmlns:a16="http://schemas.microsoft.com/office/drawing/2014/main" id="{C666129A-DB99-0F45-AFA6-FBA2F20B3DDB}"/>
              </a:ext>
            </a:extLst>
          </p:cNvPr>
          <p:cNvSpPr txBox="1"/>
          <p:nvPr/>
        </p:nvSpPr>
        <p:spPr>
          <a:xfrm>
            <a:off x="9790448" y="2175202"/>
            <a:ext cx="1119217" cy="461665"/>
          </a:xfrm>
          <a:prstGeom prst="rect">
            <a:avLst/>
          </a:prstGeom>
          <a:noFill/>
        </p:spPr>
        <p:txBody>
          <a:bodyPr wrap="none" rtlCol="0">
            <a:spAutoFit/>
          </a:bodyPr>
          <a:lstStyle/>
          <a:p>
            <a:pPr algn="ctr" defTabSz="609585"/>
            <a:r>
              <a:rPr lang="en-US" sz="1200" b="1" dirty="0">
                <a:solidFill>
                  <a:prstClr val="white">
                    <a:lumMod val="50000"/>
                  </a:prstClr>
                </a:solidFill>
                <a:latin typeface="Consolas" panose="020B0609020204030204" pitchFamily="49" charset="0"/>
                <a:cs typeface="Consolas" panose="020B0609020204030204" pitchFamily="49" charset="0"/>
              </a:rPr>
              <a:t>Other</a:t>
            </a:r>
          </a:p>
          <a:p>
            <a:pPr algn="ctr" defTabSz="609585"/>
            <a:r>
              <a:rPr lang="en-US" sz="1200" b="1" dirty="0">
                <a:solidFill>
                  <a:prstClr val="white">
                    <a:lumMod val="50000"/>
                  </a:prstClr>
                </a:solidFill>
                <a:latin typeface="Consolas" panose="020B0609020204030204" pitchFamily="49" charset="0"/>
                <a:cs typeface="Consolas" panose="020B0609020204030204" pitchFamily="49" charset="0"/>
              </a:rPr>
              <a:t>Peripherals</a:t>
            </a:r>
          </a:p>
        </p:txBody>
      </p:sp>
      <p:sp>
        <p:nvSpPr>
          <p:cNvPr id="95" name="TextBox 94">
            <a:extLst>
              <a:ext uri="{FF2B5EF4-FFF2-40B4-BE49-F238E27FC236}">
                <a16:creationId xmlns:a16="http://schemas.microsoft.com/office/drawing/2014/main" id="{9B946D19-81D2-9242-9465-A5B99F3EE768}"/>
              </a:ext>
            </a:extLst>
          </p:cNvPr>
          <p:cNvSpPr txBox="1"/>
          <p:nvPr/>
        </p:nvSpPr>
        <p:spPr>
          <a:xfrm>
            <a:off x="8450496" y="2347648"/>
            <a:ext cx="1130438" cy="297454"/>
          </a:xfrm>
          <a:prstGeom prst="rect">
            <a:avLst/>
          </a:prstGeom>
          <a:noFill/>
        </p:spPr>
        <p:txBody>
          <a:bodyPr wrap="none" rtlCol="0">
            <a:spAutoFit/>
          </a:bodyPr>
          <a:lstStyle/>
          <a:p>
            <a:pPr defTabSz="609585"/>
            <a:r>
              <a:rPr lang="en-US" sz="1333" b="1" dirty="0">
                <a:solidFill>
                  <a:prstClr val="black"/>
                </a:solidFill>
                <a:latin typeface="Consolas" panose="020B0609020204030204" pitchFamily="49" charset="0"/>
                <a:cs typeface="Consolas" panose="020B0609020204030204" pitchFamily="49" charset="0"/>
              </a:rPr>
              <a:t>Memory Bus</a:t>
            </a:r>
          </a:p>
        </p:txBody>
      </p:sp>
      <p:sp>
        <p:nvSpPr>
          <p:cNvPr id="98" name="Rectangle 97">
            <a:extLst>
              <a:ext uri="{FF2B5EF4-FFF2-40B4-BE49-F238E27FC236}">
                <a16:creationId xmlns:a16="http://schemas.microsoft.com/office/drawing/2014/main" id="{2D336C9C-E238-8248-AA9A-F1A56D99C1EC}"/>
              </a:ext>
            </a:extLst>
          </p:cNvPr>
          <p:cNvSpPr>
            <a:spLocks noChangeArrowheads="1"/>
          </p:cNvSpPr>
          <p:nvPr>
            <p:custDataLst>
              <p:tags r:id="rId4"/>
            </p:custDataLst>
          </p:nvPr>
        </p:nvSpPr>
        <p:spPr bwMode="auto">
          <a:xfrm>
            <a:off x="6308377" y="2454133"/>
            <a:ext cx="1533832" cy="116413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b="1" dirty="0">
                <a:solidFill>
                  <a:prstClr val="black"/>
                </a:solidFill>
                <a:latin typeface="Consolas" panose="020B0609020204030204" pitchFamily="49" charset="0"/>
                <a:cs typeface="Consolas" panose="020B0609020204030204" pitchFamily="49" charset="0"/>
              </a:rPr>
              <a:t>L1 Cache</a:t>
            </a:r>
          </a:p>
        </p:txBody>
      </p:sp>
      <p:pic>
        <p:nvPicPr>
          <p:cNvPr id="5" name="Picture 4">
            <a:extLst>
              <a:ext uri="{FF2B5EF4-FFF2-40B4-BE49-F238E27FC236}">
                <a16:creationId xmlns:a16="http://schemas.microsoft.com/office/drawing/2014/main" id="{E75BE165-A440-8E4B-A8BA-C0189D71EDAC}"/>
              </a:ext>
            </a:extLst>
          </p:cNvPr>
          <p:cNvPicPr>
            <a:picLocks noChangeAspect="1"/>
          </p:cNvPicPr>
          <p:nvPr/>
        </p:nvPicPr>
        <p:blipFill>
          <a:blip r:embed="rId25"/>
          <a:stretch>
            <a:fillRect/>
          </a:stretch>
        </p:blipFill>
        <p:spPr>
          <a:xfrm>
            <a:off x="2108035" y="2730595"/>
            <a:ext cx="3720527" cy="3419485"/>
          </a:xfrm>
          <a:prstGeom prst="rect">
            <a:avLst/>
          </a:prstGeom>
          <a:ln w="57150">
            <a:solidFill>
              <a:schemeClr val="tx1"/>
            </a:solidFill>
          </a:ln>
        </p:spPr>
      </p:pic>
      <p:sp>
        <p:nvSpPr>
          <p:cNvPr id="78" name="Line 19">
            <a:extLst>
              <a:ext uri="{FF2B5EF4-FFF2-40B4-BE49-F238E27FC236}">
                <a16:creationId xmlns:a16="http://schemas.microsoft.com/office/drawing/2014/main" id="{27016083-4D98-DC49-B92A-857447532754}"/>
              </a:ext>
            </a:extLst>
          </p:cNvPr>
          <p:cNvSpPr>
            <a:spLocks noChangeShapeType="1"/>
          </p:cNvSpPr>
          <p:nvPr>
            <p:custDataLst>
              <p:tags r:id="rId5"/>
            </p:custDataLst>
          </p:nvPr>
        </p:nvSpPr>
        <p:spPr bwMode="auto">
          <a:xfrm flipV="1">
            <a:off x="2100170" y="2454130"/>
            <a:ext cx="4216071" cy="196647"/>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9" name="Line 19">
            <a:extLst>
              <a:ext uri="{FF2B5EF4-FFF2-40B4-BE49-F238E27FC236}">
                <a16:creationId xmlns:a16="http://schemas.microsoft.com/office/drawing/2014/main" id="{F9C487C6-BFAA-C343-A1B6-35130B808086}"/>
              </a:ext>
            </a:extLst>
          </p:cNvPr>
          <p:cNvSpPr>
            <a:spLocks noChangeShapeType="1"/>
          </p:cNvSpPr>
          <p:nvPr>
            <p:custDataLst>
              <p:tags r:id="rId6"/>
            </p:custDataLst>
          </p:nvPr>
        </p:nvSpPr>
        <p:spPr bwMode="auto">
          <a:xfrm flipV="1">
            <a:off x="5891489" y="3594673"/>
            <a:ext cx="1895659" cy="2611449"/>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7" name="TextBox 6">
            <a:extLst>
              <a:ext uri="{FF2B5EF4-FFF2-40B4-BE49-F238E27FC236}">
                <a16:creationId xmlns:a16="http://schemas.microsoft.com/office/drawing/2014/main" id="{222D7B75-4688-9B46-9D0E-76F60086F9DB}"/>
              </a:ext>
            </a:extLst>
          </p:cNvPr>
          <p:cNvSpPr txBox="1"/>
          <p:nvPr/>
        </p:nvSpPr>
        <p:spPr>
          <a:xfrm>
            <a:off x="6324110" y="5466737"/>
            <a:ext cx="3201383" cy="830997"/>
          </a:xfrm>
          <a:prstGeom prst="rect">
            <a:avLst/>
          </a:prstGeom>
          <a:noFill/>
        </p:spPr>
        <p:txBody>
          <a:bodyPr wrap="square" rtlCol="0">
            <a:spAutoFit/>
          </a:bodyPr>
          <a:lstStyle/>
          <a:p>
            <a:pPr defTabSz="609585"/>
            <a:r>
              <a:rPr lang="en-US" sz="2400" dirty="0">
                <a:solidFill>
                  <a:prstClr val="black"/>
                </a:solidFill>
                <a:latin typeface="Seravek Light"/>
                <a:cs typeface="Seravek Light"/>
              </a:rPr>
              <a:t>A real interface</a:t>
            </a:r>
            <a:br>
              <a:rPr lang="en-US" sz="2400" dirty="0">
                <a:solidFill>
                  <a:prstClr val="black"/>
                </a:solidFill>
                <a:latin typeface="Seravek Light"/>
                <a:cs typeface="Seravek Light"/>
              </a:rPr>
            </a:br>
            <a:r>
              <a:rPr lang="en-US" sz="2400" dirty="0">
                <a:solidFill>
                  <a:prstClr val="black"/>
                </a:solidFill>
                <a:latin typeface="Seravek Light"/>
                <a:cs typeface="Seravek Light"/>
              </a:rPr>
              <a:t>(from a simple design)</a:t>
            </a:r>
          </a:p>
        </p:txBody>
      </p:sp>
    </p:spTree>
    <p:extLst>
      <p:ext uri="{BB962C8B-B14F-4D97-AF65-F5344CB8AC3E}">
        <p14:creationId xmlns:p14="http://schemas.microsoft.com/office/powerpoint/2010/main" val="1282333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1732A-29EC-460D-9FF0-26255F741060}"/>
              </a:ext>
            </a:extLst>
          </p:cNvPr>
          <p:cNvSpPr>
            <a:spLocks noGrp="1"/>
          </p:cNvSpPr>
          <p:nvPr>
            <p:ph type="title"/>
          </p:nvPr>
        </p:nvSpPr>
        <p:spPr/>
        <p:txBody>
          <a:bodyPr/>
          <a:lstStyle/>
          <a:p>
            <a:r>
              <a:rPr lang="en-US"/>
              <a:t>A Modern Memory Hierarchy</a:t>
            </a:r>
            <a:endParaRPr lang="en-US" dirty="0"/>
          </a:p>
        </p:txBody>
      </p:sp>
      <p:sp>
        <p:nvSpPr>
          <p:cNvPr id="5" name="Rectangle 4">
            <a:extLst>
              <a:ext uri="{FF2B5EF4-FFF2-40B4-BE49-F238E27FC236}">
                <a16:creationId xmlns:a16="http://schemas.microsoft.com/office/drawing/2014/main" id="{4A420DCA-D003-4B37-B594-7DB0AC01769F}"/>
              </a:ext>
            </a:extLst>
          </p:cNvPr>
          <p:cNvSpPr/>
          <p:nvPr/>
        </p:nvSpPr>
        <p:spPr>
          <a:xfrm>
            <a:off x="3349585" y="1329313"/>
            <a:ext cx="2511707" cy="729205"/>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Register File, 32 words, sub-</a:t>
            </a:r>
            <a:r>
              <a:rPr lang="en-US" sz="2400" dirty="0" err="1">
                <a:solidFill>
                  <a:schemeClr val="tx1"/>
                </a:solidFill>
              </a:rPr>
              <a:t>nsec</a:t>
            </a:r>
            <a:endParaRPr lang="en-US" sz="2400" dirty="0">
              <a:solidFill>
                <a:schemeClr val="tx1"/>
              </a:solidFill>
            </a:endParaRPr>
          </a:p>
        </p:txBody>
      </p:sp>
      <p:sp>
        <p:nvSpPr>
          <p:cNvPr id="6" name="Rectangle 5">
            <a:extLst>
              <a:ext uri="{FF2B5EF4-FFF2-40B4-BE49-F238E27FC236}">
                <a16:creationId xmlns:a16="http://schemas.microsoft.com/office/drawing/2014/main" id="{5463BA4D-4D96-46D0-B043-B726E10F1206}"/>
              </a:ext>
            </a:extLst>
          </p:cNvPr>
          <p:cNvSpPr/>
          <p:nvPr/>
        </p:nvSpPr>
        <p:spPr>
          <a:xfrm>
            <a:off x="2875021" y="2154420"/>
            <a:ext cx="3727050" cy="729205"/>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L1 Cache, ~32 KB, ~</a:t>
            </a:r>
            <a:r>
              <a:rPr lang="en-US" sz="2400" dirty="0" err="1">
                <a:solidFill>
                  <a:schemeClr val="tx1"/>
                </a:solidFill>
              </a:rPr>
              <a:t>nsecs</a:t>
            </a:r>
            <a:endParaRPr lang="en-US" sz="2400" dirty="0">
              <a:solidFill>
                <a:schemeClr val="tx1"/>
              </a:solidFill>
            </a:endParaRPr>
          </a:p>
        </p:txBody>
      </p:sp>
      <p:sp>
        <p:nvSpPr>
          <p:cNvPr id="7" name="Rectangle 6">
            <a:extLst>
              <a:ext uri="{FF2B5EF4-FFF2-40B4-BE49-F238E27FC236}">
                <a16:creationId xmlns:a16="http://schemas.microsoft.com/office/drawing/2014/main" id="{52527526-19F0-47E3-A077-CBC1E7E93B3B}"/>
              </a:ext>
            </a:extLst>
          </p:cNvPr>
          <p:cNvSpPr/>
          <p:nvPr/>
        </p:nvSpPr>
        <p:spPr>
          <a:xfrm>
            <a:off x="2222981" y="2939062"/>
            <a:ext cx="4992548" cy="729205"/>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L2 cache, 512KB – 1 MB,  ~</a:t>
            </a:r>
            <a:r>
              <a:rPr lang="en-US" sz="2400" dirty="0" err="1">
                <a:solidFill>
                  <a:schemeClr val="tx1"/>
                </a:solidFill>
              </a:rPr>
              <a:t>nsecs</a:t>
            </a:r>
            <a:endParaRPr lang="en-US" sz="2400" dirty="0">
              <a:solidFill>
                <a:schemeClr val="tx1"/>
              </a:solidFill>
            </a:endParaRPr>
          </a:p>
        </p:txBody>
      </p:sp>
      <p:sp>
        <p:nvSpPr>
          <p:cNvPr id="8" name="Rectangle 7">
            <a:extLst>
              <a:ext uri="{FF2B5EF4-FFF2-40B4-BE49-F238E27FC236}">
                <a16:creationId xmlns:a16="http://schemas.microsoft.com/office/drawing/2014/main" id="{4DC44629-7204-4011-A3E7-460B74D09859}"/>
              </a:ext>
            </a:extLst>
          </p:cNvPr>
          <p:cNvSpPr/>
          <p:nvPr/>
        </p:nvSpPr>
        <p:spPr>
          <a:xfrm>
            <a:off x="1659681" y="3734828"/>
            <a:ext cx="6331352" cy="729205"/>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L3 Cache, ~ 10 </a:t>
            </a:r>
            <a:r>
              <a:rPr lang="en-US" sz="2400" dirty="0" err="1">
                <a:solidFill>
                  <a:schemeClr val="tx1"/>
                </a:solidFill>
              </a:rPr>
              <a:t>nsecs</a:t>
            </a:r>
            <a:endParaRPr lang="en-US" sz="2400" dirty="0">
              <a:solidFill>
                <a:schemeClr val="tx1"/>
              </a:solidFill>
            </a:endParaRPr>
          </a:p>
        </p:txBody>
      </p:sp>
      <p:sp>
        <p:nvSpPr>
          <p:cNvPr id="9" name="Rectangle 8">
            <a:extLst>
              <a:ext uri="{FF2B5EF4-FFF2-40B4-BE49-F238E27FC236}">
                <a16:creationId xmlns:a16="http://schemas.microsoft.com/office/drawing/2014/main" id="{F1D478B1-654D-42F4-8671-151DE6557202}"/>
              </a:ext>
            </a:extLst>
          </p:cNvPr>
          <p:cNvSpPr/>
          <p:nvPr/>
        </p:nvSpPr>
        <p:spPr>
          <a:xfrm>
            <a:off x="1028377" y="4513075"/>
            <a:ext cx="7749734" cy="729205"/>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Main memory (DRAM), GB, ~100 ns</a:t>
            </a:r>
          </a:p>
        </p:txBody>
      </p:sp>
      <p:sp>
        <p:nvSpPr>
          <p:cNvPr id="10" name="Rectangle 9">
            <a:extLst>
              <a:ext uri="{FF2B5EF4-FFF2-40B4-BE49-F238E27FC236}">
                <a16:creationId xmlns:a16="http://schemas.microsoft.com/office/drawing/2014/main" id="{6A1FD5E0-B682-4B45-8066-EEA3B82848D3}"/>
              </a:ext>
            </a:extLst>
          </p:cNvPr>
          <p:cNvSpPr/>
          <p:nvPr/>
        </p:nvSpPr>
        <p:spPr>
          <a:xfrm>
            <a:off x="443373" y="5340979"/>
            <a:ext cx="9214414" cy="729205"/>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Disk, 100 GB, ~10 </a:t>
            </a:r>
            <a:r>
              <a:rPr lang="en-US" sz="3200" dirty="0" err="1">
                <a:solidFill>
                  <a:schemeClr val="tx1"/>
                </a:solidFill>
              </a:rPr>
              <a:t>msec</a:t>
            </a:r>
            <a:r>
              <a:rPr lang="en-US" sz="3200" dirty="0">
                <a:solidFill>
                  <a:schemeClr val="tx1"/>
                </a:solidFill>
              </a:rPr>
              <a:t> </a:t>
            </a:r>
          </a:p>
        </p:txBody>
      </p:sp>
      <p:cxnSp>
        <p:nvCxnSpPr>
          <p:cNvPr id="12" name="Straight Connector 11">
            <a:extLst>
              <a:ext uri="{FF2B5EF4-FFF2-40B4-BE49-F238E27FC236}">
                <a16:creationId xmlns:a16="http://schemas.microsoft.com/office/drawing/2014/main" id="{36FA9096-8AD1-4C07-82CC-D12BEEFFF233}"/>
              </a:ext>
            </a:extLst>
          </p:cNvPr>
          <p:cNvCxnSpPr>
            <a:cxnSpLocks/>
          </p:cNvCxnSpPr>
          <p:nvPr/>
        </p:nvCxnSpPr>
        <p:spPr>
          <a:xfrm>
            <a:off x="201270" y="2104422"/>
            <a:ext cx="10799181" cy="0"/>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259225-3E07-4B4D-B12E-3B2D2B76C94C}"/>
              </a:ext>
            </a:extLst>
          </p:cNvPr>
          <p:cNvCxnSpPr>
            <a:cxnSpLocks/>
          </p:cNvCxnSpPr>
          <p:nvPr/>
        </p:nvCxnSpPr>
        <p:spPr>
          <a:xfrm flipV="1">
            <a:off x="201270" y="5297339"/>
            <a:ext cx="10799181" cy="1"/>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9" name="Arrow: Curved Left 18">
            <a:extLst>
              <a:ext uri="{FF2B5EF4-FFF2-40B4-BE49-F238E27FC236}">
                <a16:creationId xmlns:a16="http://schemas.microsoft.com/office/drawing/2014/main" id="{FD505947-B554-40B2-85D6-E91C4BBC5F30}"/>
              </a:ext>
            </a:extLst>
          </p:cNvPr>
          <p:cNvSpPr/>
          <p:nvPr/>
        </p:nvSpPr>
        <p:spPr>
          <a:xfrm>
            <a:off x="9127602" y="4737100"/>
            <a:ext cx="671332" cy="1134406"/>
          </a:xfrm>
          <a:prstGeom prst="curvedLeftArrow">
            <a:avLst/>
          </a:prstGeom>
          <a:solidFill>
            <a:srgbClr val="C00000">
              <a:alpha val="4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20" name="Arrow: Curved Left 19">
            <a:extLst>
              <a:ext uri="{FF2B5EF4-FFF2-40B4-BE49-F238E27FC236}">
                <a16:creationId xmlns:a16="http://schemas.microsoft.com/office/drawing/2014/main" id="{10E4425B-F6D3-45A3-A5D4-51A45CBF4650}"/>
              </a:ext>
            </a:extLst>
          </p:cNvPr>
          <p:cNvSpPr/>
          <p:nvPr/>
        </p:nvSpPr>
        <p:spPr>
          <a:xfrm>
            <a:off x="6567347" y="1504500"/>
            <a:ext cx="671332" cy="1342121"/>
          </a:xfrm>
          <a:prstGeom prst="curvedLeftArrow">
            <a:avLst/>
          </a:prstGeom>
          <a:solidFill>
            <a:srgbClr val="C00000">
              <a:alpha val="4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21" name="Arrow: Curved Left 20">
            <a:extLst>
              <a:ext uri="{FF2B5EF4-FFF2-40B4-BE49-F238E27FC236}">
                <a16:creationId xmlns:a16="http://schemas.microsoft.com/office/drawing/2014/main" id="{F399CD24-3994-4A53-993F-2707A2346E63}"/>
              </a:ext>
            </a:extLst>
          </p:cNvPr>
          <p:cNvSpPr/>
          <p:nvPr/>
        </p:nvSpPr>
        <p:spPr>
          <a:xfrm rot="11199577">
            <a:off x="2298539" y="1363713"/>
            <a:ext cx="671332" cy="1342121"/>
          </a:xfrm>
          <a:prstGeom prst="curvedLeftArrow">
            <a:avLst/>
          </a:prstGeom>
          <a:solidFill>
            <a:srgbClr val="C00000">
              <a:alpha val="4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22" name="Arrow: Curved Left 21">
            <a:extLst>
              <a:ext uri="{FF2B5EF4-FFF2-40B4-BE49-F238E27FC236}">
                <a16:creationId xmlns:a16="http://schemas.microsoft.com/office/drawing/2014/main" id="{D2937380-E6FB-406E-B703-FEE1DA8340D3}"/>
              </a:ext>
            </a:extLst>
          </p:cNvPr>
          <p:cNvSpPr/>
          <p:nvPr/>
        </p:nvSpPr>
        <p:spPr>
          <a:xfrm rot="11199577">
            <a:off x="135682" y="4563785"/>
            <a:ext cx="671332" cy="1342121"/>
          </a:xfrm>
          <a:prstGeom prst="curvedLeftArrow">
            <a:avLst/>
          </a:prstGeom>
          <a:solidFill>
            <a:srgbClr val="C00000">
              <a:alpha val="4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0" name="Footer Placeholder 39">
            <a:extLst>
              <a:ext uri="{FF2B5EF4-FFF2-40B4-BE49-F238E27FC236}">
                <a16:creationId xmlns:a16="http://schemas.microsoft.com/office/drawing/2014/main" id="{5ECB065A-0C27-5947-BC10-ADCB09CFD6F9}"/>
              </a:ext>
            </a:extLst>
          </p:cNvPr>
          <p:cNvSpPr>
            <a:spLocks noGrp="1"/>
          </p:cNvSpPr>
          <p:nvPr>
            <p:ph type="ftr" sz="quarter" idx="11"/>
          </p:nvPr>
        </p:nvSpPr>
        <p:spPr>
          <a:xfrm>
            <a:off x="4089400" y="6318250"/>
            <a:ext cx="4114800" cy="365125"/>
          </a:xfrm>
        </p:spPr>
        <p:txBody>
          <a:bodyPr/>
          <a:lstStyle/>
          <a:p>
            <a:r>
              <a:rPr lang="en-US" dirty="0"/>
              <a:t>CC BY-NC-ND Pat </a:t>
            </a:r>
            <a:r>
              <a:rPr lang="en-US" dirty="0" err="1"/>
              <a:t>Pannuto</a:t>
            </a:r>
            <a:r>
              <a:rPr lang="en-US" dirty="0"/>
              <a:t> – Many slides adapted from </a:t>
            </a:r>
            <a:r>
              <a:rPr lang="en-US" dirty="0" err="1"/>
              <a:t>Janarbek</a:t>
            </a:r>
            <a:r>
              <a:rPr lang="en-US" dirty="0"/>
              <a:t> Matai</a:t>
            </a:r>
          </a:p>
        </p:txBody>
      </p:sp>
    </p:spTree>
    <p:extLst>
      <p:ext uri="{BB962C8B-B14F-4D97-AF65-F5344CB8AC3E}">
        <p14:creationId xmlns:p14="http://schemas.microsoft.com/office/powerpoint/2010/main" val="171634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DF17C1EB-F075-CE42-8572-5D87C1C1F410}"/>
              </a:ext>
            </a:extLst>
          </p:cNvPr>
          <p:cNvSpPr>
            <a:spLocks noGrp="1" noChangeArrowheads="1"/>
          </p:cNvSpPr>
          <p:nvPr>
            <p:ph type="title"/>
            <p:custDataLst>
              <p:tags r:id="rId1"/>
            </p:custDataLst>
          </p:nvPr>
        </p:nvSpPr>
        <p:spPr>
          <a:xfrm>
            <a:off x="609600" y="274639"/>
            <a:ext cx="10972800" cy="1143000"/>
          </a:xfrm>
        </p:spPr>
        <p:txBody>
          <a:bodyPr/>
          <a:lstStyle/>
          <a:p>
            <a:r>
              <a:rPr lang="en-US" altLang="en-US" dirty="0"/>
              <a:t>Cache Alignment Revisited</a:t>
            </a:r>
          </a:p>
        </p:txBody>
      </p:sp>
      <p:sp>
        <p:nvSpPr>
          <p:cNvPr id="104451" name="Rectangle 3">
            <a:extLst>
              <a:ext uri="{FF2B5EF4-FFF2-40B4-BE49-F238E27FC236}">
                <a16:creationId xmlns:a16="http://schemas.microsoft.com/office/drawing/2014/main" id="{118AE109-E76C-F84E-867A-9E301DE0303B}"/>
              </a:ext>
            </a:extLst>
          </p:cNvPr>
          <p:cNvSpPr>
            <a:spLocks noGrp="1" noChangeArrowheads="1"/>
          </p:cNvSpPr>
          <p:nvPr>
            <p:ph type="body" idx="1"/>
            <p:custDataLst>
              <p:tags r:id="rId2"/>
            </p:custDataLst>
          </p:nvPr>
        </p:nvSpPr>
        <p:spPr>
          <a:xfrm>
            <a:off x="609600" y="1600201"/>
            <a:ext cx="8998760" cy="4525963"/>
          </a:xfrm>
        </p:spPr>
        <p:txBody>
          <a:bodyPr>
            <a:normAutofit/>
          </a:bodyPr>
          <a:lstStyle/>
          <a:p>
            <a:r>
              <a:rPr lang="en-US" altLang="en-US" dirty="0"/>
              <a:t>The data that gets moved into the cache on a miss are all data whose addresses share the same tag and index (regardless of which data gets accessed first).</a:t>
            </a:r>
          </a:p>
          <a:p>
            <a:r>
              <a:rPr lang="en-US" altLang="en-US" dirty="0"/>
              <a:t>Think of main memory as organized into cache-line sized pieces (because in reality, it is!).</a:t>
            </a:r>
          </a:p>
          <a:p>
            <a:r>
              <a:rPr lang="en-US" altLang="en-US" dirty="0"/>
              <a:t>“Block-aligned” access is similar to the “word-aligned” access you have been thinking about already</a:t>
            </a:r>
          </a:p>
          <a:p>
            <a:pPr lvl="1"/>
            <a:r>
              <a:rPr lang="en-US" altLang="en-US" dirty="0"/>
              <a:t>Core &lt;&gt; Cache interface: Word aligned</a:t>
            </a:r>
          </a:p>
          <a:p>
            <a:pPr lvl="1"/>
            <a:r>
              <a:rPr lang="en-US" altLang="en-US" dirty="0"/>
              <a:t>Cache &lt;&gt; </a:t>
            </a:r>
            <a:r>
              <a:rPr lang="en-US" altLang="en-US" dirty="0" err="1"/>
              <a:t>Mem</a:t>
            </a:r>
            <a:r>
              <a:rPr lang="en-US" altLang="en-US" dirty="0"/>
              <a:t> interface: Block aligned</a:t>
            </a:r>
          </a:p>
          <a:p>
            <a:endParaRPr lang="en-US" altLang="en-US" dirty="0"/>
          </a:p>
        </p:txBody>
      </p:sp>
      <p:sp>
        <p:nvSpPr>
          <p:cNvPr id="104452" name="Rectangle 4">
            <a:extLst>
              <a:ext uri="{FF2B5EF4-FFF2-40B4-BE49-F238E27FC236}">
                <a16:creationId xmlns:a16="http://schemas.microsoft.com/office/drawing/2014/main" id="{4340A0CC-294A-1E40-9967-643B6BCD39F4}"/>
              </a:ext>
            </a:extLst>
          </p:cNvPr>
          <p:cNvSpPr>
            <a:spLocks noChangeArrowheads="1"/>
          </p:cNvSpPr>
          <p:nvPr>
            <p:custDataLst>
              <p:tags r:id="rId3"/>
            </p:custDataLst>
          </p:nvPr>
        </p:nvSpPr>
        <p:spPr bwMode="auto">
          <a:xfrm>
            <a:off x="5638802" y="1086947"/>
            <a:ext cx="6311900" cy="215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dirty="0">
                <a:solidFill>
                  <a:srgbClr val="1F497D"/>
                </a:solidFill>
              </a:rPr>
              <a:t>tag		             	index		        block offset</a:t>
            </a:r>
          </a:p>
        </p:txBody>
      </p:sp>
      <p:sp>
        <p:nvSpPr>
          <p:cNvPr id="104453" name="Line 5">
            <a:extLst>
              <a:ext uri="{FF2B5EF4-FFF2-40B4-BE49-F238E27FC236}">
                <a16:creationId xmlns:a16="http://schemas.microsoft.com/office/drawing/2014/main" id="{38F9479C-1AF5-0342-A1B1-92D62327C40C}"/>
              </a:ext>
            </a:extLst>
          </p:cNvPr>
          <p:cNvSpPr>
            <a:spLocks noChangeShapeType="1"/>
          </p:cNvSpPr>
          <p:nvPr>
            <p:custDataLst>
              <p:tags r:id="rId4"/>
            </p:custDataLst>
          </p:nvPr>
        </p:nvSpPr>
        <p:spPr bwMode="auto">
          <a:xfrm>
            <a:off x="7613650" y="108059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54" name="Line 6">
            <a:extLst>
              <a:ext uri="{FF2B5EF4-FFF2-40B4-BE49-F238E27FC236}">
                <a16:creationId xmlns:a16="http://schemas.microsoft.com/office/drawing/2014/main" id="{45EC2957-E03D-924E-875C-177E920469D6}"/>
              </a:ext>
            </a:extLst>
          </p:cNvPr>
          <p:cNvSpPr>
            <a:spLocks noChangeShapeType="1"/>
          </p:cNvSpPr>
          <p:nvPr>
            <p:custDataLst>
              <p:tags r:id="rId5"/>
            </p:custDataLst>
          </p:nvPr>
        </p:nvSpPr>
        <p:spPr bwMode="auto">
          <a:xfrm>
            <a:off x="10052050" y="108059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55" name="Rectangle 7">
            <a:extLst>
              <a:ext uri="{FF2B5EF4-FFF2-40B4-BE49-F238E27FC236}">
                <a16:creationId xmlns:a16="http://schemas.microsoft.com/office/drawing/2014/main" id="{401D71AF-3CD9-A541-BCAD-CAE2D2AB7980}"/>
              </a:ext>
            </a:extLst>
          </p:cNvPr>
          <p:cNvSpPr>
            <a:spLocks noChangeArrowheads="1"/>
          </p:cNvSpPr>
          <p:nvPr>
            <p:custDataLst>
              <p:tags r:id="rId6"/>
            </p:custDataLst>
          </p:nvPr>
        </p:nvSpPr>
        <p:spPr bwMode="auto">
          <a:xfrm>
            <a:off x="8152981" y="424342"/>
            <a:ext cx="1537281"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dirty="0">
                <a:solidFill>
                  <a:srgbClr val="1F497D"/>
                </a:solidFill>
              </a:rPr>
              <a:t>memory address</a:t>
            </a:r>
          </a:p>
        </p:txBody>
      </p:sp>
      <p:sp>
        <p:nvSpPr>
          <p:cNvPr id="104458" name="Rectangle 10">
            <a:extLst>
              <a:ext uri="{FF2B5EF4-FFF2-40B4-BE49-F238E27FC236}">
                <a16:creationId xmlns:a16="http://schemas.microsoft.com/office/drawing/2014/main" id="{82BBEF45-FC49-074D-B6A7-4B22895329FF}"/>
              </a:ext>
            </a:extLst>
          </p:cNvPr>
          <p:cNvSpPr>
            <a:spLocks noChangeArrowheads="1"/>
          </p:cNvSpPr>
          <p:nvPr>
            <p:custDataLst>
              <p:tags r:id="rId7"/>
            </p:custDataLst>
          </p:nvPr>
        </p:nvSpPr>
        <p:spPr bwMode="auto">
          <a:xfrm>
            <a:off x="10137907" y="2120204"/>
            <a:ext cx="1270000" cy="3479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104459" name="Line 11">
            <a:extLst>
              <a:ext uri="{FF2B5EF4-FFF2-40B4-BE49-F238E27FC236}">
                <a16:creationId xmlns:a16="http://schemas.microsoft.com/office/drawing/2014/main" id="{C94ECADE-640A-4647-8648-7D007158F5C3}"/>
              </a:ext>
            </a:extLst>
          </p:cNvPr>
          <p:cNvSpPr>
            <a:spLocks noChangeShapeType="1"/>
          </p:cNvSpPr>
          <p:nvPr>
            <p:custDataLst>
              <p:tags r:id="rId8"/>
            </p:custDataLst>
          </p:nvPr>
        </p:nvSpPr>
        <p:spPr bwMode="auto">
          <a:xfrm>
            <a:off x="10125207" y="2259904"/>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0" name="Line 12">
            <a:extLst>
              <a:ext uri="{FF2B5EF4-FFF2-40B4-BE49-F238E27FC236}">
                <a16:creationId xmlns:a16="http://schemas.microsoft.com/office/drawing/2014/main" id="{90B93302-1F44-144D-B9AC-62DFA6223CD5}"/>
              </a:ext>
            </a:extLst>
          </p:cNvPr>
          <p:cNvSpPr>
            <a:spLocks noChangeShapeType="1"/>
          </p:cNvSpPr>
          <p:nvPr>
            <p:custDataLst>
              <p:tags r:id="rId9"/>
            </p:custDataLst>
          </p:nvPr>
        </p:nvSpPr>
        <p:spPr bwMode="auto">
          <a:xfrm>
            <a:off x="10125207" y="2412304"/>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1" name="Line 13">
            <a:extLst>
              <a:ext uri="{FF2B5EF4-FFF2-40B4-BE49-F238E27FC236}">
                <a16:creationId xmlns:a16="http://schemas.microsoft.com/office/drawing/2014/main" id="{E60BAAD7-5F1E-6642-BB49-BF86EDBBD43B}"/>
              </a:ext>
            </a:extLst>
          </p:cNvPr>
          <p:cNvSpPr>
            <a:spLocks noChangeShapeType="1"/>
          </p:cNvSpPr>
          <p:nvPr>
            <p:custDataLst>
              <p:tags r:id="rId10"/>
            </p:custDataLst>
          </p:nvPr>
        </p:nvSpPr>
        <p:spPr bwMode="auto">
          <a:xfrm>
            <a:off x="10125207" y="2564704"/>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2" name="Line 14">
            <a:extLst>
              <a:ext uri="{FF2B5EF4-FFF2-40B4-BE49-F238E27FC236}">
                <a16:creationId xmlns:a16="http://schemas.microsoft.com/office/drawing/2014/main" id="{8D86CAEC-4439-CE46-B5D0-E11536A37491}"/>
              </a:ext>
            </a:extLst>
          </p:cNvPr>
          <p:cNvSpPr>
            <a:spLocks noChangeShapeType="1"/>
          </p:cNvSpPr>
          <p:nvPr>
            <p:custDataLst>
              <p:tags r:id="rId11"/>
            </p:custDataLst>
          </p:nvPr>
        </p:nvSpPr>
        <p:spPr bwMode="auto">
          <a:xfrm>
            <a:off x="10125207" y="2717104"/>
            <a:ext cx="1295400" cy="0"/>
          </a:xfrm>
          <a:prstGeom prst="line">
            <a:avLst/>
          </a:prstGeom>
          <a:noFill/>
          <a:ln w="25400">
            <a:solidFill>
              <a:srgbClr val="CC00FF"/>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3" name="Line 15">
            <a:extLst>
              <a:ext uri="{FF2B5EF4-FFF2-40B4-BE49-F238E27FC236}">
                <a16:creationId xmlns:a16="http://schemas.microsoft.com/office/drawing/2014/main" id="{330608F6-B1AA-7542-9DA9-390DDEEE69C9}"/>
              </a:ext>
            </a:extLst>
          </p:cNvPr>
          <p:cNvSpPr>
            <a:spLocks noChangeShapeType="1"/>
          </p:cNvSpPr>
          <p:nvPr>
            <p:custDataLst>
              <p:tags r:id="rId12"/>
            </p:custDataLst>
          </p:nvPr>
        </p:nvSpPr>
        <p:spPr bwMode="auto">
          <a:xfrm>
            <a:off x="10125207" y="2869504"/>
            <a:ext cx="1295400" cy="0"/>
          </a:xfrm>
          <a:prstGeom prst="line">
            <a:avLst/>
          </a:prstGeom>
          <a:noFill/>
          <a:ln w="12700">
            <a:solidFill>
              <a:srgbClr val="CC00FF"/>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4" name="Line 16">
            <a:extLst>
              <a:ext uri="{FF2B5EF4-FFF2-40B4-BE49-F238E27FC236}">
                <a16:creationId xmlns:a16="http://schemas.microsoft.com/office/drawing/2014/main" id="{2CF6633E-69E7-8544-AD06-4C507B9F7F27}"/>
              </a:ext>
            </a:extLst>
          </p:cNvPr>
          <p:cNvSpPr>
            <a:spLocks noChangeShapeType="1"/>
          </p:cNvSpPr>
          <p:nvPr>
            <p:custDataLst>
              <p:tags r:id="rId13"/>
            </p:custDataLst>
          </p:nvPr>
        </p:nvSpPr>
        <p:spPr bwMode="auto">
          <a:xfrm>
            <a:off x="10125207" y="3021904"/>
            <a:ext cx="1295400" cy="0"/>
          </a:xfrm>
          <a:prstGeom prst="line">
            <a:avLst/>
          </a:prstGeom>
          <a:noFill/>
          <a:ln w="12700">
            <a:solidFill>
              <a:srgbClr val="CC00FF"/>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5" name="Line 17">
            <a:extLst>
              <a:ext uri="{FF2B5EF4-FFF2-40B4-BE49-F238E27FC236}">
                <a16:creationId xmlns:a16="http://schemas.microsoft.com/office/drawing/2014/main" id="{7F9B6E5A-82DF-3240-9C97-6EAAD1E9FA17}"/>
              </a:ext>
            </a:extLst>
          </p:cNvPr>
          <p:cNvSpPr>
            <a:spLocks noChangeShapeType="1"/>
          </p:cNvSpPr>
          <p:nvPr>
            <p:custDataLst>
              <p:tags r:id="rId14"/>
            </p:custDataLst>
          </p:nvPr>
        </p:nvSpPr>
        <p:spPr bwMode="auto">
          <a:xfrm>
            <a:off x="10125207" y="3174304"/>
            <a:ext cx="1295400" cy="0"/>
          </a:xfrm>
          <a:prstGeom prst="line">
            <a:avLst/>
          </a:prstGeom>
          <a:noFill/>
          <a:ln w="12700">
            <a:solidFill>
              <a:srgbClr val="CC00FF"/>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6" name="Line 18">
            <a:extLst>
              <a:ext uri="{FF2B5EF4-FFF2-40B4-BE49-F238E27FC236}">
                <a16:creationId xmlns:a16="http://schemas.microsoft.com/office/drawing/2014/main" id="{6231E494-C3CC-9240-AE94-01B6BC0A31AF}"/>
              </a:ext>
            </a:extLst>
          </p:cNvPr>
          <p:cNvSpPr>
            <a:spLocks noChangeShapeType="1"/>
          </p:cNvSpPr>
          <p:nvPr>
            <p:custDataLst>
              <p:tags r:id="rId15"/>
            </p:custDataLst>
          </p:nvPr>
        </p:nvSpPr>
        <p:spPr bwMode="auto">
          <a:xfrm>
            <a:off x="10125207" y="3326704"/>
            <a:ext cx="1295400" cy="0"/>
          </a:xfrm>
          <a:prstGeom prst="line">
            <a:avLst/>
          </a:prstGeom>
          <a:noFill/>
          <a:ln w="25400">
            <a:solidFill>
              <a:srgbClr val="CC00FF"/>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7" name="Line 19">
            <a:extLst>
              <a:ext uri="{FF2B5EF4-FFF2-40B4-BE49-F238E27FC236}">
                <a16:creationId xmlns:a16="http://schemas.microsoft.com/office/drawing/2014/main" id="{C9314FC6-B442-5747-BAAC-EE5445F17E7E}"/>
              </a:ext>
            </a:extLst>
          </p:cNvPr>
          <p:cNvSpPr>
            <a:spLocks noChangeShapeType="1"/>
          </p:cNvSpPr>
          <p:nvPr>
            <p:custDataLst>
              <p:tags r:id="rId16"/>
            </p:custDataLst>
          </p:nvPr>
        </p:nvSpPr>
        <p:spPr bwMode="auto">
          <a:xfrm>
            <a:off x="10125207" y="3479104"/>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8" name="Line 20">
            <a:extLst>
              <a:ext uri="{FF2B5EF4-FFF2-40B4-BE49-F238E27FC236}">
                <a16:creationId xmlns:a16="http://schemas.microsoft.com/office/drawing/2014/main" id="{602990E0-73FA-4D44-A375-DB52C47AA9D0}"/>
              </a:ext>
            </a:extLst>
          </p:cNvPr>
          <p:cNvSpPr>
            <a:spLocks noChangeShapeType="1"/>
          </p:cNvSpPr>
          <p:nvPr>
            <p:custDataLst>
              <p:tags r:id="rId17"/>
            </p:custDataLst>
          </p:nvPr>
        </p:nvSpPr>
        <p:spPr bwMode="auto">
          <a:xfrm>
            <a:off x="10125207" y="3631504"/>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69" name="Line 21">
            <a:extLst>
              <a:ext uri="{FF2B5EF4-FFF2-40B4-BE49-F238E27FC236}">
                <a16:creationId xmlns:a16="http://schemas.microsoft.com/office/drawing/2014/main" id="{FC2212E8-021D-644F-931B-87BCBB5B49C0}"/>
              </a:ext>
            </a:extLst>
          </p:cNvPr>
          <p:cNvSpPr>
            <a:spLocks noChangeShapeType="1"/>
          </p:cNvSpPr>
          <p:nvPr>
            <p:custDataLst>
              <p:tags r:id="rId18"/>
            </p:custDataLst>
          </p:nvPr>
        </p:nvSpPr>
        <p:spPr bwMode="auto">
          <a:xfrm>
            <a:off x="10125207" y="3783904"/>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70" name="Line 22">
            <a:extLst>
              <a:ext uri="{FF2B5EF4-FFF2-40B4-BE49-F238E27FC236}">
                <a16:creationId xmlns:a16="http://schemas.microsoft.com/office/drawing/2014/main" id="{21E16A07-F2C4-2D4A-ADBE-5766ED5747EE}"/>
              </a:ext>
            </a:extLst>
          </p:cNvPr>
          <p:cNvSpPr>
            <a:spLocks noChangeShapeType="1"/>
          </p:cNvSpPr>
          <p:nvPr>
            <p:custDataLst>
              <p:tags r:id="rId19"/>
            </p:custDataLst>
          </p:nvPr>
        </p:nvSpPr>
        <p:spPr bwMode="auto">
          <a:xfrm>
            <a:off x="10125207" y="3936304"/>
            <a:ext cx="1295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71" name="Line 23">
            <a:extLst>
              <a:ext uri="{FF2B5EF4-FFF2-40B4-BE49-F238E27FC236}">
                <a16:creationId xmlns:a16="http://schemas.microsoft.com/office/drawing/2014/main" id="{141E5589-867F-5840-8745-06DDBC374D1F}"/>
              </a:ext>
            </a:extLst>
          </p:cNvPr>
          <p:cNvSpPr>
            <a:spLocks noChangeShapeType="1"/>
          </p:cNvSpPr>
          <p:nvPr>
            <p:custDataLst>
              <p:tags r:id="rId20"/>
            </p:custDataLst>
          </p:nvPr>
        </p:nvSpPr>
        <p:spPr bwMode="auto">
          <a:xfrm>
            <a:off x="10125207" y="4088704"/>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72" name="Line 24">
            <a:extLst>
              <a:ext uri="{FF2B5EF4-FFF2-40B4-BE49-F238E27FC236}">
                <a16:creationId xmlns:a16="http://schemas.microsoft.com/office/drawing/2014/main" id="{CE4A6CF1-C2BB-DF47-B107-260B17219D99}"/>
              </a:ext>
            </a:extLst>
          </p:cNvPr>
          <p:cNvSpPr>
            <a:spLocks noChangeShapeType="1"/>
          </p:cNvSpPr>
          <p:nvPr>
            <p:custDataLst>
              <p:tags r:id="rId21"/>
            </p:custDataLst>
          </p:nvPr>
        </p:nvSpPr>
        <p:spPr bwMode="auto">
          <a:xfrm>
            <a:off x="10125207" y="4241104"/>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73" name="Line 25">
            <a:extLst>
              <a:ext uri="{FF2B5EF4-FFF2-40B4-BE49-F238E27FC236}">
                <a16:creationId xmlns:a16="http://schemas.microsoft.com/office/drawing/2014/main" id="{92B7815E-0CEE-2841-8F20-4257DDD5CCEF}"/>
              </a:ext>
            </a:extLst>
          </p:cNvPr>
          <p:cNvSpPr>
            <a:spLocks noChangeShapeType="1"/>
          </p:cNvSpPr>
          <p:nvPr>
            <p:custDataLst>
              <p:tags r:id="rId22"/>
            </p:custDataLst>
          </p:nvPr>
        </p:nvSpPr>
        <p:spPr bwMode="auto">
          <a:xfrm>
            <a:off x="10125207" y="4393504"/>
            <a:ext cx="1295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74" name="Line 26">
            <a:extLst>
              <a:ext uri="{FF2B5EF4-FFF2-40B4-BE49-F238E27FC236}">
                <a16:creationId xmlns:a16="http://schemas.microsoft.com/office/drawing/2014/main" id="{5AD9C8D5-3DD7-D744-811B-51FC4CB0EFF9}"/>
              </a:ext>
            </a:extLst>
          </p:cNvPr>
          <p:cNvSpPr>
            <a:spLocks noChangeShapeType="1"/>
          </p:cNvSpPr>
          <p:nvPr>
            <p:custDataLst>
              <p:tags r:id="rId23"/>
            </p:custDataLst>
          </p:nvPr>
        </p:nvSpPr>
        <p:spPr bwMode="auto">
          <a:xfrm>
            <a:off x="10125207" y="4545904"/>
            <a:ext cx="1295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4475" name="Rectangle 27">
            <a:extLst>
              <a:ext uri="{FF2B5EF4-FFF2-40B4-BE49-F238E27FC236}">
                <a16:creationId xmlns:a16="http://schemas.microsoft.com/office/drawing/2014/main" id="{25B0CF55-6605-564B-B61B-1DC8C2A98C09}"/>
              </a:ext>
            </a:extLst>
          </p:cNvPr>
          <p:cNvSpPr>
            <a:spLocks noChangeArrowheads="1"/>
          </p:cNvSpPr>
          <p:nvPr>
            <p:custDataLst>
              <p:tags r:id="rId24"/>
            </p:custDataLst>
          </p:nvPr>
        </p:nvSpPr>
        <p:spPr bwMode="auto">
          <a:xfrm>
            <a:off x="10644320" y="4545905"/>
            <a:ext cx="234039"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a:t>
            </a:r>
          </a:p>
          <a:p>
            <a:pPr defTabSz="609585">
              <a:spcBef>
                <a:spcPct val="0"/>
              </a:spcBef>
              <a:buClrTx/>
              <a:buSzTx/>
              <a:buNone/>
            </a:pPr>
            <a:r>
              <a:rPr lang="en-US" altLang="en-US" sz="1600">
                <a:solidFill>
                  <a:srgbClr val="1F497D"/>
                </a:solidFill>
              </a:rPr>
              <a:t>.</a:t>
            </a:r>
          </a:p>
          <a:p>
            <a:pPr defTabSz="609585">
              <a:spcBef>
                <a:spcPct val="0"/>
              </a:spcBef>
              <a:buClrTx/>
              <a:buSzTx/>
              <a:buNone/>
            </a:pPr>
            <a:r>
              <a:rPr lang="en-US" altLang="en-US" sz="1600">
                <a:solidFill>
                  <a:srgbClr val="1F497D"/>
                </a:solidFill>
              </a:rPr>
              <a:t>.</a:t>
            </a:r>
          </a:p>
        </p:txBody>
      </p:sp>
      <p:sp>
        <p:nvSpPr>
          <p:cNvPr id="104476" name="Rectangle 28">
            <a:extLst>
              <a:ext uri="{FF2B5EF4-FFF2-40B4-BE49-F238E27FC236}">
                <a16:creationId xmlns:a16="http://schemas.microsoft.com/office/drawing/2014/main" id="{A4C96F1A-033B-C44A-BE8C-FB189886EF5F}"/>
              </a:ext>
            </a:extLst>
          </p:cNvPr>
          <p:cNvSpPr>
            <a:spLocks noChangeArrowheads="1"/>
          </p:cNvSpPr>
          <p:nvPr>
            <p:custDataLst>
              <p:tags r:id="rId25"/>
            </p:custDataLst>
          </p:nvPr>
        </p:nvSpPr>
        <p:spPr bwMode="auto">
          <a:xfrm>
            <a:off x="9866547" y="2104329"/>
            <a:ext cx="311048" cy="232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r" defTabSz="609585">
              <a:lnSpc>
                <a:spcPct val="97000"/>
              </a:lnSpc>
              <a:spcBef>
                <a:spcPct val="0"/>
              </a:spcBef>
              <a:buClrTx/>
              <a:buSzTx/>
              <a:buNone/>
            </a:pPr>
            <a:r>
              <a:rPr lang="en-US" altLang="en-US" sz="1000">
                <a:solidFill>
                  <a:srgbClr val="1F497D"/>
                </a:solidFill>
              </a:rPr>
              <a:t>0</a:t>
            </a:r>
          </a:p>
          <a:p>
            <a:pPr algn="r" defTabSz="609585">
              <a:lnSpc>
                <a:spcPct val="97000"/>
              </a:lnSpc>
              <a:spcBef>
                <a:spcPct val="0"/>
              </a:spcBef>
              <a:buClrTx/>
              <a:buSzTx/>
              <a:buNone/>
            </a:pPr>
            <a:r>
              <a:rPr lang="en-US" altLang="en-US" sz="1000">
                <a:solidFill>
                  <a:srgbClr val="1F497D"/>
                </a:solidFill>
              </a:rPr>
              <a:t>1</a:t>
            </a:r>
          </a:p>
          <a:p>
            <a:pPr algn="r" defTabSz="609585">
              <a:lnSpc>
                <a:spcPct val="97000"/>
              </a:lnSpc>
              <a:spcBef>
                <a:spcPct val="0"/>
              </a:spcBef>
              <a:buClrTx/>
              <a:buSzTx/>
              <a:buNone/>
            </a:pPr>
            <a:r>
              <a:rPr lang="en-US" altLang="en-US" sz="1000">
                <a:solidFill>
                  <a:srgbClr val="1F497D"/>
                </a:solidFill>
              </a:rPr>
              <a:t>2</a:t>
            </a:r>
          </a:p>
          <a:p>
            <a:pPr algn="r" defTabSz="609585">
              <a:lnSpc>
                <a:spcPct val="97000"/>
              </a:lnSpc>
              <a:spcBef>
                <a:spcPct val="0"/>
              </a:spcBef>
              <a:buClrTx/>
              <a:buSzTx/>
              <a:buNone/>
            </a:pPr>
            <a:r>
              <a:rPr lang="en-US" altLang="en-US" sz="1000">
                <a:solidFill>
                  <a:srgbClr val="1F497D"/>
                </a:solidFill>
              </a:rPr>
              <a:t>3</a:t>
            </a:r>
          </a:p>
          <a:p>
            <a:pPr algn="r" defTabSz="609585">
              <a:lnSpc>
                <a:spcPct val="97000"/>
              </a:lnSpc>
              <a:spcBef>
                <a:spcPct val="0"/>
              </a:spcBef>
              <a:buClrTx/>
              <a:buSzTx/>
              <a:buNone/>
            </a:pPr>
            <a:r>
              <a:rPr lang="en-US" altLang="en-US" sz="1000">
                <a:solidFill>
                  <a:srgbClr val="CC00FF"/>
                </a:solidFill>
              </a:rPr>
              <a:t>4</a:t>
            </a:r>
          </a:p>
          <a:p>
            <a:pPr algn="r" defTabSz="609585">
              <a:lnSpc>
                <a:spcPct val="97000"/>
              </a:lnSpc>
              <a:spcBef>
                <a:spcPct val="0"/>
              </a:spcBef>
              <a:buClrTx/>
              <a:buSzTx/>
              <a:buNone/>
            </a:pPr>
            <a:r>
              <a:rPr lang="en-US" altLang="en-US" sz="1000">
                <a:solidFill>
                  <a:srgbClr val="CC00FF"/>
                </a:solidFill>
              </a:rPr>
              <a:t>5</a:t>
            </a:r>
          </a:p>
          <a:p>
            <a:pPr algn="r" defTabSz="609585">
              <a:lnSpc>
                <a:spcPct val="97000"/>
              </a:lnSpc>
              <a:spcBef>
                <a:spcPct val="0"/>
              </a:spcBef>
              <a:buClrTx/>
              <a:buSzTx/>
              <a:buNone/>
            </a:pPr>
            <a:r>
              <a:rPr lang="en-US" altLang="en-US" sz="1000">
                <a:solidFill>
                  <a:srgbClr val="CC00FF"/>
                </a:solidFill>
              </a:rPr>
              <a:t>6</a:t>
            </a:r>
          </a:p>
          <a:p>
            <a:pPr algn="r" defTabSz="609585">
              <a:lnSpc>
                <a:spcPct val="97000"/>
              </a:lnSpc>
              <a:spcBef>
                <a:spcPct val="0"/>
              </a:spcBef>
              <a:buClrTx/>
              <a:buSzTx/>
              <a:buNone/>
            </a:pPr>
            <a:r>
              <a:rPr lang="en-US" altLang="en-US" sz="1000">
                <a:solidFill>
                  <a:srgbClr val="CC00FF"/>
                </a:solidFill>
              </a:rPr>
              <a:t>7</a:t>
            </a:r>
          </a:p>
          <a:p>
            <a:pPr algn="r" defTabSz="609585">
              <a:lnSpc>
                <a:spcPct val="97000"/>
              </a:lnSpc>
              <a:spcBef>
                <a:spcPct val="0"/>
              </a:spcBef>
              <a:buClrTx/>
              <a:buSzTx/>
              <a:buNone/>
            </a:pPr>
            <a:r>
              <a:rPr lang="en-US" altLang="en-US" sz="1000">
                <a:solidFill>
                  <a:srgbClr val="1F497D"/>
                </a:solidFill>
              </a:rPr>
              <a:t>8</a:t>
            </a:r>
          </a:p>
          <a:p>
            <a:pPr algn="r" defTabSz="609585">
              <a:lnSpc>
                <a:spcPct val="97000"/>
              </a:lnSpc>
              <a:spcBef>
                <a:spcPct val="0"/>
              </a:spcBef>
              <a:buClrTx/>
              <a:buSzTx/>
              <a:buNone/>
            </a:pPr>
            <a:r>
              <a:rPr lang="en-US" altLang="en-US" sz="1000">
                <a:solidFill>
                  <a:srgbClr val="1F497D"/>
                </a:solidFill>
              </a:rPr>
              <a:t>9</a:t>
            </a:r>
          </a:p>
          <a:p>
            <a:pPr algn="r" defTabSz="609585">
              <a:lnSpc>
                <a:spcPct val="97000"/>
              </a:lnSpc>
              <a:spcBef>
                <a:spcPct val="0"/>
              </a:spcBef>
              <a:buClrTx/>
              <a:buSzTx/>
              <a:buNone/>
            </a:pPr>
            <a:r>
              <a:rPr lang="en-US" altLang="en-US" sz="1000">
                <a:solidFill>
                  <a:srgbClr val="1F497D"/>
                </a:solidFill>
              </a:rPr>
              <a:t>10</a:t>
            </a:r>
          </a:p>
          <a:p>
            <a:pPr algn="r" defTabSz="609585">
              <a:lnSpc>
                <a:spcPct val="97000"/>
              </a:lnSpc>
              <a:spcBef>
                <a:spcPct val="0"/>
              </a:spcBef>
              <a:buClrTx/>
              <a:buSzTx/>
              <a:buNone/>
            </a:pPr>
            <a:r>
              <a:rPr lang="en-US" altLang="en-US" sz="1000">
                <a:solidFill>
                  <a:srgbClr val="1F497D"/>
                </a:solidFill>
              </a:rPr>
              <a:t>.</a:t>
            </a:r>
          </a:p>
          <a:p>
            <a:pPr algn="r" defTabSz="609585">
              <a:lnSpc>
                <a:spcPct val="97000"/>
              </a:lnSpc>
              <a:spcBef>
                <a:spcPct val="0"/>
              </a:spcBef>
              <a:buClrTx/>
              <a:buSzTx/>
              <a:buNone/>
            </a:pPr>
            <a:r>
              <a:rPr lang="en-US" altLang="en-US" sz="1000">
                <a:solidFill>
                  <a:srgbClr val="1F497D"/>
                </a:solidFill>
              </a:rPr>
              <a:t>.</a:t>
            </a:r>
          </a:p>
          <a:p>
            <a:pPr algn="r" defTabSz="609585">
              <a:lnSpc>
                <a:spcPct val="97000"/>
              </a:lnSpc>
              <a:spcBef>
                <a:spcPct val="0"/>
              </a:spcBef>
              <a:buClrTx/>
              <a:buSzTx/>
              <a:buNone/>
            </a:pPr>
            <a:r>
              <a:rPr lang="en-US" altLang="en-US" sz="1000">
                <a:solidFill>
                  <a:srgbClr val="1F497D"/>
                </a:solidFill>
              </a:rPr>
              <a:t>.</a:t>
            </a:r>
          </a:p>
          <a:p>
            <a:pPr algn="r" defTabSz="609585">
              <a:lnSpc>
                <a:spcPct val="97000"/>
              </a:lnSpc>
              <a:spcBef>
                <a:spcPct val="0"/>
              </a:spcBef>
              <a:buClrTx/>
              <a:buSzTx/>
              <a:buNone/>
            </a:pPr>
            <a:endParaRPr lang="en-US" altLang="en-US" sz="1000">
              <a:solidFill>
                <a:srgbClr val="1F497D"/>
              </a:solidFill>
            </a:endParaRPr>
          </a:p>
        </p:txBody>
      </p:sp>
      <p:sp>
        <p:nvSpPr>
          <p:cNvPr id="104477" name="Rectangle 29">
            <a:extLst>
              <a:ext uri="{FF2B5EF4-FFF2-40B4-BE49-F238E27FC236}">
                <a16:creationId xmlns:a16="http://schemas.microsoft.com/office/drawing/2014/main" id="{9168CC3A-8B95-A841-8898-0AAC09B63024}"/>
              </a:ext>
            </a:extLst>
          </p:cNvPr>
          <p:cNvSpPr>
            <a:spLocks noChangeArrowheads="1"/>
          </p:cNvSpPr>
          <p:nvPr>
            <p:custDataLst>
              <p:tags r:id="rId26"/>
            </p:custDataLst>
          </p:nvPr>
        </p:nvSpPr>
        <p:spPr bwMode="auto">
          <a:xfrm>
            <a:off x="10339521" y="1802704"/>
            <a:ext cx="891271"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Memory</a:t>
            </a:r>
          </a:p>
        </p:txBody>
      </p:sp>
      <p:sp>
        <p:nvSpPr>
          <p:cNvPr id="2" name="Left Brace 1">
            <a:extLst>
              <a:ext uri="{FF2B5EF4-FFF2-40B4-BE49-F238E27FC236}">
                <a16:creationId xmlns:a16="http://schemas.microsoft.com/office/drawing/2014/main" id="{2AC04583-4C26-6742-BA00-7033F248008F}"/>
              </a:ext>
            </a:extLst>
          </p:cNvPr>
          <p:cNvSpPr/>
          <p:nvPr/>
        </p:nvSpPr>
        <p:spPr>
          <a:xfrm rot="5400000">
            <a:off x="8678766" y="-2217647"/>
            <a:ext cx="273697" cy="6212116"/>
          </a:xfrm>
          <a:prstGeom prst="leftBrace">
            <a:avLst>
              <a:gd name="adj1" fmla="val 81060"/>
              <a:gd name="adj2" fmla="val 50000"/>
            </a:avLst>
          </a:prstGeom>
          <a:ln w="9525"/>
        </p:spPr>
        <p:style>
          <a:lnRef idx="2">
            <a:schemeClr val="dk1"/>
          </a:lnRef>
          <a:fillRef idx="0">
            <a:schemeClr val="dk1"/>
          </a:fillRef>
          <a:effectRef idx="1">
            <a:schemeClr val="dk1"/>
          </a:effectRef>
          <a:fontRef idx="minor">
            <a:schemeClr val="tx1"/>
          </a:fontRef>
        </p:style>
        <p:txBody>
          <a:bodyPr rtlCol="0" anchor="ctr"/>
          <a:lstStyle/>
          <a:p>
            <a:pPr algn="ctr" defTabSz="609585"/>
            <a:endParaRPr lang="en-US" sz="2400">
              <a:solidFill>
                <a:prstClr val="black"/>
              </a:solidFill>
              <a:latin typeface="Calibri"/>
            </a:endParaRPr>
          </a:p>
        </p:txBody>
      </p:sp>
    </p:spTree>
    <p:extLst>
      <p:ext uri="{BB962C8B-B14F-4D97-AF65-F5344CB8AC3E}">
        <p14:creationId xmlns:p14="http://schemas.microsoft.com/office/powerpoint/2010/main" val="209725331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812FF-A8B6-DD46-9D65-98E04FF0CAA5}"/>
              </a:ext>
            </a:extLst>
          </p:cNvPr>
          <p:cNvSpPr>
            <a:spLocks noGrp="1"/>
          </p:cNvSpPr>
          <p:nvPr>
            <p:ph type="title"/>
          </p:nvPr>
        </p:nvSpPr>
        <p:spPr/>
        <p:txBody>
          <a:bodyPr/>
          <a:lstStyle/>
          <a:p>
            <a:r>
              <a:rPr lang="en-US" dirty="0"/>
              <a:t>When executing code, what does all this have to do with performance and alignment?</a:t>
            </a:r>
          </a:p>
        </p:txBody>
      </p:sp>
      <p:grpSp>
        <p:nvGrpSpPr>
          <p:cNvPr id="4" name="Group 23">
            <a:extLst>
              <a:ext uri="{FF2B5EF4-FFF2-40B4-BE49-F238E27FC236}">
                <a16:creationId xmlns:a16="http://schemas.microsoft.com/office/drawing/2014/main" id="{A3A2CEDF-D81B-BA4A-A2CE-C6BB74CE3F1E}"/>
              </a:ext>
            </a:extLst>
          </p:cNvPr>
          <p:cNvGrpSpPr>
            <a:grpSpLocks/>
          </p:cNvGrpSpPr>
          <p:nvPr>
            <p:custDataLst>
              <p:tags r:id="rId1"/>
            </p:custDataLst>
          </p:nvPr>
        </p:nvGrpSpPr>
        <p:grpSpPr bwMode="auto">
          <a:xfrm>
            <a:off x="7134489" y="1123678"/>
            <a:ext cx="4718051" cy="804863"/>
            <a:chOff x="1008" y="3477"/>
            <a:chExt cx="2972" cy="507"/>
          </a:xfrm>
        </p:grpSpPr>
        <p:sp>
          <p:nvSpPr>
            <p:cNvPr id="5" name="Rectangle 4">
              <a:extLst>
                <a:ext uri="{FF2B5EF4-FFF2-40B4-BE49-F238E27FC236}">
                  <a16:creationId xmlns:a16="http://schemas.microsoft.com/office/drawing/2014/main" id="{087B235B-2EBD-E043-8889-B547F541D9A5}"/>
                </a:ext>
              </a:extLst>
            </p:cNvPr>
            <p:cNvSpPr>
              <a:spLocks noChangeArrowheads="1"/>
            </p:cNvSpPr>
            <p:nvPr>
              <p:custDataLst>
                <p:tags r:id="rId2"/>
              </p:custDataLst>
            </p:nvPr>
          </p:nvSpPr>
          <p:spPr bwMode="auto">
            <a:xfrm>
              <a:off x="1008" y="3556"/>
              <a:ext cx="476" cy="32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dirty="0">
                  <a:solidFill>
                    <a:prstClr val="black"/>
                  </a:solidFill>
                </a:rPr>
                <a:t>IM</a:t>
              </a:r>
            </a:p>
          </p:txBody>
        </p:sp>
        <p:sp>
          <p:nvSpPr>
            <p:cNvPr id="6" name="Rectangle 5">
              <a:extLst>
                <a:ext uri="{FF2B5EF4-FFF2-40B4-BE49-F238E27FC236}">
                  <a16:creationId xmlns:a16="http://schemas.microsoft.com/office/drawing/2014/main" id="{7B4D317A-8A87-F74B-B9C9-DCDF599C083A}"/>
                </a:ext>
              </a:extLst>
            </p:cNvPr>
            <p:cNvSpPr>
              <a:spLocks noChangeArrowheads="1"/>
            </p:cNvSpPr>
            <p:nvPr>
              <p:custDataLst>
                <p:tags r:id="rId3"/>
              </p:custDataLst>
            </p:nvPr>
          </p:nvSpPr>
          <p:spPr bwMode="auto">
            <a:xfrm>
              <a:off x="1780" y="3556"/>
              <a:ext cx="328" cy="32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a:solidFill>
                    <a:prstClr val="black"/>
                  </a:solidFill>
                </a:rPr>
                <a:t>Reg</a:t>
              </a:r>
            </a:p>
          </p:txBody>
        </p:sp>
        <p:grpSp>
          <p:nvGrpSpPr>
            <p:cNvPr id="7" name="Group 15">
              <a:extLst>
                <a:ext uri="{FF2B5EF4-FFF2-40B4-BE49-F238E27FC236}">
                  <a16:creationId xmlns:a16="http://schemas.microsoft.com/office/drawing/2014/main" id="{9071341A-CF93-7348-8D57-754E2F7AF0AF}"/>
                </a:ext>
              </a:extLst>
            </p:cNvPr>
            <p:cNvGrpSpPr>
              <a:grpSpLocks/>
            </p:cNvGrpSpPr>
            <p:nvPr/>
          </p:nvGrpSpPr>
          <p:grpSpPr bwMode="auto">
            <a:xfrm>
              <a:off x="2411" y="3477"/>
              <a:ext cx="275" cy="507"/>
              <a:chOff x="2411" y="3477"/>
              <a:chExt cx="275" cy="507"/>
            </a:xfrm>
          </p:grpSpPr>
          <p:grpSp>
            <p:nvGrpSpPr>
              <p:cNvPr id="15" name="Group 13">
                <a:extLst>
                  <a:ext uri="{FF2B5EF4-FFF2-40B4-BE49-F238E27FC236}">
                    <a16:creationId xmlns:a16="http://schemas.microsoft.com/office/drawing/2014/main" id="{0EBC587E-753E-D44D-B8DC-DF363406E5FF}"/>
                  </a:ext>
                </a:extLst>
              </p:cNvPr>
              <p:cNvGrpSpPr>
                <a:grpSpLocks/>
              </p:cNvGrpSpPr>
              <p:nvPr/>
            </p:nvGrpSpPr>
            <p:grpSpPr bwMode="auto">
              <a:xfrm>
                <a:off x="2411" y="3504"/>
                <a:ext cx="275" cy="480"/>
                <a:chOff x="2411" y="3504"/>
                <a:chExt cx="275" cy="480"/>
              </a:xfrm>
            </p:grpSpPr>
            <p:sp>
              <p:nvSpPr>
                <p:cNvPr id="17" name="Line 6">
                  <a:extLst>
                    <a:ext uri="{FF2B5EF4-FFF2-40B4-BE49-F238E27FC236}">
                      <a16:creationId xmlns:a16="http://schemas.microsoft.com/office/drawing/2014/main" id="{B2EE981E-941A-9A4D-89DD-12E603D1AE73}"/>
                    </a:ext>
                  </a:extLst>
                </p:cNvPr>
                <p:cNvSpPr>
                  <a:spLocks noChangeShapeType="1"/>
                </p:cNvSpPr>
                <p:nvPr>
                  <p:custDataLst>
                    <p:tags r:id="rId12"/>
                  </p:custDataLst>
                </p:nvPr>
              </p:nvSpPr>
              <p:spPr bwMode="auto">
                <a:xfrm>
                  <a:off x="2411" y="3504"/>
                  <a:ext cx="0"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8" name="Line 7">
                  <a:extLst>
                    <a:ext uri="{FF2B5EF4-FFF2-40B4-BE49-F238E27FC236}">
                      <a16:creationId xmlns:a16="http://schemas.microsoft.com/office/drawing/2014/main" id="{DC2D5986-A495-1740-B7F1-DACBA54B0CB9}"/>
                    </a:ext>
                  </a:extLst>
                </p:cNvPr>
                <p:cNvSpPr>
                  <a:spLocks noChangeShapeType="1"/>
                </p:cNvSpPr>
                <p:nvPr>
                  <p:custDataLst>
                    <p:tags r:id="rId13"/>
                  </p:custDataLst>
                </p:nvPr>
              </p:nvSpPr>
              <p:spPr bwMode="auto">
                <a:xfrm>
                  <a:off x="2411" y="3504"/>
                  <a:ext cx="275"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9" name="Line 8">
                  <a:extLst>
                    <a:ext uri="{FF2B5EF4-FFF2-40B4-BE49-F238E27FC236}">
                      <a16:creationId xmlns:a16="http://schemas.microsoft.com/office/drawing/2014/main" id="{002E4178-06CB-9F44-9C3A-AF4F270B38BE}"/>
                    </a:ext>
                  </a:extLst>
                </p:cNvPr>
                <p:cNvSpPr>
                  <a:spLocks noChangeShapeType="1"/>
                </p:cNvSpPr>
                <p:nvPr>
                  <p:custDataLst>
                    <p:tags r:id="rId14"/>
                  </p:custDataLst>
                </p:nvPr>
              </p:nvSpPr>
              <p:spPr bwMode="auto">
                <a:xfrm>
                  <a:off x="2411" y="3675"/>
                  <a:ext cx="112" cy="6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0" name="Line 9">
                  <a:extLst>
                    <a:ext uri="{FF2B5EF4-FFF2-40B4-BE49-F238E27FC236}">
                      <a16:creationId xmlns:a16="http://schemas.microsoft.com/office/drawing/2014/main" id="{C0C75EC7-C34B-7441-B19E-B8364FFAE6B1}"/>
                    </a:ext>
                  </a:extLst>
                </p:cNvPr>
                <p:cNvSpPr>
                  <a:spLocks noChangeShapeType="1"/>
                </p:cNvSpPr>
                <p:nvPr>
                  <p:custDataLst>
                    <p:tags r:id="rId15"/>
                  </p:custDataLst>
                </p:nvPr>
              </p:nvSpPr>
              <p:spPr bwMode="auto">
                <a:xfrm flipH="1">
                  <a:off x="2411" y="3744"/>
                  <a:ext cx="112" cy="6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1" name="Line 10">
                  <a:extLst>
                    <a:ext uri="{FF2B5EF4-FFF2-40B4-BE49-F238E27FC236}">
                      <a16:creationId xmlns:a16="http://schemas.microsoft.com/office/drawing/2014/main" id="{0F228BD2-5D92-684A-BD86-EE9DD2A1490E}"/>
                    </a:ext>
                  </a:extLst>
                </p:cNvPr>
                <p:cNvSpPr>
                  <a:spLocks noChangeShapeType="1"/>
                </p:cNvSpPr>
                <p:nvPr>
                  <p:custDataLst>
                    <p:tags r:id="rId16"/>
                  </p:custDataLst>
                </p:nvPr>
              </p:nvSpPr>
              <p:spPr bwMode="auto">
                <a:xfrm>
                  <a:off x="2411" y="3813"/>
                  <a:ext cx="0"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2" name="Line 11">
                  <a:extLst>
                    <a:ext uri="{FF2B5EF4-FFF2-40B4-BE49-F238E27FC236}">
                      <a16:creationId xmlns:a16="http://schemas.microsoft.com/office/drawing/2014/main" id="{F2B04A0A-C61B-E246-8601-8978F708F968}"/>
                    </a:ext>
                  </a:extLst>
                </p:cNvPr>
                <p:cNvSpPr>
                  <a:spLocks noChangeShapeType="1"/>
                </p:cNvSpPr>
                <p:nvPr>
                  <p:custDataLst>
                    <p:tags r:id="rId17"/>
                  </p:custDataLst>
                </p:nvPr>
              </p:nvSpPr>
              <p:spPr bwMode="auto">
                <a:xfrm flipV="1">
                  <a:off x="2411" y="3813"/>
                  <a:ext cx="275" cy="1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23" name="Line 12">
                  <a:extLst>
                    <a:ext uri="{FF2B5EF4-FFF2-40B4-BE49-F238E27FC236}">
                      <a16:creationId xmlns:a16="http://schemas.microsoft.com/office/drawing/2014/main" id="{87175767-9E5D-7B47-A508-5D239B37307B}"/>
                    </a:ext>
                  </a:extLst>
                </p:cNvPr>
                <p:cNvSpPr>
                  <a:spLocks noChangeShapeType="1"/>
                </p:cNvSpPr>
                <p:nvPr>
                  <p:custDataLst>
                    <p:tags r:id="rId18"/>
                  </p:custDataLst>
                </p:nvPr>
              </p:nvSpPr>
              <p:spPr bwMode="auto">
                <a:xfrm>
                  <a:off x="2686" y="3675"/>
                  <a:ext cx="0" cy="1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16" name="Rectangle 14">
                <a:extLst>
                  <a:ext uri="{FF2B5EF4-FFF2-40B4-BE49-F238E27FC236}">
                    <a16:creationId xmlns:a16="http://schemas.microsoft.com/office/drawing/2014/main" id="{18C8CD0C-EA41-6E40-9B1F-A7A33DC10599}"/>
                  </a:ext>
                </a:extLst>
              </p:cNvPr>
              <p:cNvSpPr>
                <a:spLocks noChangeArrowheads="1"/>
              </p:cNvSpPr>
              <p:nvPr>
                <p:custDataLst>
                  <p:tags r:id="rId11"/>
                </p:custDataLst>
              </p:nvPr>
            </p:nvSpPr>
            <p:spPr bwMode="auto">
              <a:xfrm rot="5400000">
                <a:off x="2340" y="3597"/>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400" b="1" dirty="0">
                    <a:solidFill>
                      <a:prstClr val="black"/>
                    </a:solidFill>
                  </a:rPr>
                  <a:t>   </a:t>
                </a:r>
                <a:r>
                  <a:rPr lang="en-US" altLang="en-US" sz="1400" dirty="0">
                    <a:solidFill>
                      <a:prstClr val="black"/>
                    </a:solidFill>
                  </a:rPr>
                  <a:t>ALU</a:t>
                </a:r>
              </a:p>
            </p:txBody>
          </p:sp>
        </p:grpSp>
        <p:sp>
          <p:nvSpPr>
            <p:cNvPr id="8" name="Rectangle 16">
              <a:extLst>
                <a:ext uri="{FF2B5EF4-FFF2-40B4-BE49-F238E27FC236}">
                  <a16:creationId xmlns:a16="http://schemas.microsoft.com/office/drawing/2014/main" id="{F6190B66-8000-5E42-BEFC-193B7B9C6316}"/>
                </a:ext>
              </a:extLst>
            </p:cNvPr>
            <p:cNvSpPr>
              <a:spLocks noChangeArrowheads="1"/>
            </p:cNvSpPr>
            <p:nvPr>
              <p:custDataLst>
                <p:tags r:id="rId4"/>
              </p:custDataLst>
            </p:nvPr>
          </p:nvSpPr>
          <p:spPr bwMode="auto">
            <a:xfrm>
              <a:off x="2905" y="3556"/>
              <a:ext cx="403" cy="32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dirty="0">
                  <a:solidFill>
                    <a:prstClr val="black"/>
                  </a:solidFill>
                </a:rPr>
                <a:t>DM</a:t>
              </a:r>
            </a:p>
          </p:txBody>
        </p:sp>
        <p:sp>
          <p:nvSpPr>
            <p:cNvPr id="9" name="Rectangle 17">
              <a:extLst>
                <a:ext uri="{FF2B5EF4-FFF2-40B4-BE49-F238E27FC236}">
                  <a16:creationId xmlns:a16="http://schemas.microsoft.com/office/drawing/2014/main" id="{7B987E79-FAAA-D948-82DD-FAAA7800DFD0}"/>
                </a:ext>
              </a:extLst>
            </p:cNvPr>
            <p:cNvSpPr>
              <a:spLocks noChangeArrowheads="1"/>
            </p:cNvSpPr>
            <p:nvPr>
              <p:custDataLst>
                <p:tags r:id="rId5"/>
              </p:custDataLst>
            </p:nvPr>
          </p:nvSpPr>
          <p:spPr bwMode="auto">
            <a:xfrm>
              <a:off x="3652" y="3556"/>
              <a:ext cx="328" cy="32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a:solidFill>
                    <a:prstClr val="black"/>
                  </a:solidFill>
                </a:rPr>
                <a:t>Reg</a:t>
              </a:r>
            </a:p>
          </p:txBody>
        </p:sp>
        <p:sp>
          <p:nvSpPr>
            <p:cNvPr id="10" name="Line 18">
              <a:extLst>
                <a:ext uri="{FF2B5EF4-FFF2-40B4-BE49-F238E27FC236}">
                  <a16:creationId xmlns:a16="http://schemas.microsoft.com/office/drawing/2014/main" id="{C3E5FB1F-BD57-F143-B171-F199844689BC}"/>
                </a:ext>
              </a:extLst>
            </p:cNvPr>
            <p:cNvSpPr>
              <a:spLocks noChangeShapeType="1"/>
            </p:cNvSpPr>
            <p:nvPr>
              <p:custDataLst>
                <p:tags r:id="rId6"/>
              </p:custDataLst>
            </p:nvPr>
          </p:nvSpPr>
          <p:spPr bwMode="auto">
            <a:xfrm>
              <a:off x="1488" y="3744"/>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1" name="Line 19">
              <a:extLst>
                <a:ext uri="{FF2B5EF4-FFF2-40B4-BE49-F238E27FC236}">
                  <a16:creationId xmlns:a16="http://schemas.microsoft.com/office/drawing/2014/main" id="{7754D6FF-2406-9841-997F-F9C826C0CD71}"/>
                </a:ext>
              </a:extLst>
            </p:cNvPr>
            <p:cNvSpPr>
              <a:spLocks noChangeShapeType="1"/>
            </p:cNvSpPr>
            <p:nvPr>
              <p:custDataLst>
                <p:tags r:id="rId7"/>
              </p:custDataLst>
            </p:nvPr>
          </p:nvSpPr>
          <p:spPr bwMode="auto">
            <a:xfrm>
              <a:off x="2112" y="3600"/>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2" name="Line 20">
              <a:extLst>
                <a:ext uri="{FF2B5EF4-FFF2-40B4-BE49-F238E27FC236}">
                  <a16:creationId xmlns:a16="http://schemas.microsoft.com/office/drawing/2014/main" id="{B4E652AB-5D8A-F548-AA87-D24BCFF99ACF}"/>
                </a:ext>
              </a:extLst>
            </p:cNvPr>
            <p:cNvSpPr>
              <a:spLocks noChangeShapeType="1"/>
            </p:cNvSpPr>
            <p:nvPr>
              <p:custDataLst>
                <p:tags r:id="rId8"/>
              </p:custDataLst>
            </p:nvPr>
          </p:nvSpPr>
          <p:spPr bwMode="auto">
            <a:xfrm>
              <a:off x="2112" y="3840"/>
              <a:ext cx="2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3" name="Line 21">
              <a:extLst>
                <a:ext uri="{FF2B5EF4-FFF2-40B4-BE49-F238E27FC236}">
                  <a16:creationId xmlns:a16="http://schemas.microsoft.com/office/drawing/2014/main" id="{3D25BAC1-3F44-4340-8616-F1C1C2621711}"/>
                </a:ext>
              </a:extLst>
            </p:cNvPr>
            <p:cNvSpPr>
              <a:spLocks noChangeShapeType="1"/>
            </p:cNvSpPr>
            <p:nvPr>
              <p:custDataLst>
                <p:tags r:id="rId9"/>
              </p:custDataLst>
            </p:nvPr>
          </p:nvSpPr>
          <p:spPr bwMode="auto">
            <a:xfrm>
              <a:off x="2687" y="3747"/>
              <a:ext cx="21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4" name="Line 22">
              <a:extLst>
                <a:ext uri="{FF2B5EF4-FFF2-40B4-BE49-F238E27FC236}">
                  <a16:creationId xmlns:a16="http://schemas.microsoft.com/office/drawing/2014/main" id="{F0554B36-0E03-4C4A-AB2A-90C7EA78863A}"/>
                </a:ext>
              </a:extLst>
            </p:cNvPr>
            <p:cNvSpPr>
              <a:spLocks noChangeShapeType="1"/>
            </p:cNvSpPr>
            <p:nvPr>
              <p:custDataLst>
                <p:tags r:id="rId10"/>
              </p:custDataLst>
            </p:nvPr>
          </p:nvSpPr>
          <p:spPr bwMode="auto">
            <a:xfrm>
              <a:off x="3312" y="3744"/>
              <a:ext cx="33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grpSp>
      <p:sp>
        <p:nvSpPr>
          <p:cNvPr id="24" name="Rounded Rectangle 23">
            <a:extLst>
              <a:ext uri="{FF2B5EF4-FFF2-40B4-BE49-F238E27FC236}">
                <a16:creationId xmlns:a16="http://schemas.microsoft.com/office/drawing/2014/main" id="{867B3176-6E08-E34E-8527-96F04AC9EAB1}"/>
              </a:ext>
            </a:extLst>
          </p:cNvPr>
          <p:cNvSpPr/>
          <p:nvPr/>
        </p:nvSpPr>
        <p:spPr>
          <a:xfrm>
            <a:off x="8070318" y="967497"/>
            <a:ext cx="125853" cy="113267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25" name="Rounded Rectangle 24">
            <a:extLst>
              <a:ext uri="{FF2B5EF4-FFF2-40B4-BE49-F238E27FC236}">
                <a16:creationId xmlns:a16="http://schemas.microsoft.com/office/drawing/2014/main" id="{4E2CEF36-9539-2741-8DF5-8098585DBF0B}"/>
              </a:ext>
            </a:extLst>
          </p:cNvPr>
          <p:cNvSpPr/>
          <p:nvPr/>
        </p:nvSpPr>
        <p:spPr>
          <a:xfrm>
            <a:off x="9020770" y="958321"/>
            <a:ext cx="125853" cy="113267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26" name="Rounded Rectangle 25">
            <a:extLst>
              <a:ext uri="{FF2B5EF4-FFF2-40B4-BE49-F238E27FC236}">
                <a16:creationId xmlns:a16="http://schemas.microsoft.com/office/drawing/2014/main" id="{D8E13157-33E3-FE4E-86D8-9E7B141F1507}"/>
              </a:ext>
            </a:extLst>
          </p:cNvPr>
          <p:cNvSpPr/>
          <p:nvPr/>
        </p:nvSpPr>
        <p:spPr>
          <a:xfrm>
            <a:off x="9893874" y="942587"/>
            <a:ext cx="125853" cy="113267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27" name="Rounded Rectangle 26">
            <a:extLst>
              <a:ext uri="{FF2B5EF4-FFF2-40B4-BE49-F238E27FC236}">
                <a16:creationId xmlns:a16="http://schemas.microsoft.com/office/drawing/2014/main" id="{5D87C3B1-E46B-7741-AA79-8C58ACC9CD99}"/>
              </a:ext>
            </a:extLst>
          </p:cNvPr>
          <p:cNvSpPr/>
          <p:nvPr/>
        </p:nvSpPr>
        <p:spPr>
          <a:xfrm>
            <a:off x="11002952" y="934722"/>
            <a:ext cx="125853" cy="113267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Tree>
    <p:extLst>
      <p:ext uri="{BB962C8B-B14F-4D97-AF65-F5344CB8AC3E}">
        <p14:creationId xmlns:p14="http://schemas.microsoft.com/office/powerpoint/2010/main" val="91832482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142400" name="Group 64">
            <a:extLst>
              <a:ext uri="{FF2B5EF4-FFF2-40B4-BE49-F238E27FC236}">
                <a16:creationId xmlns:a16="http://schemas.microsoft.com/office/drawing/2014/main" id="{36CC8D6D-2533-E942-B094-9EEF96F20C84}"/>
              </a:ext>
            </a:extLst>
          </p:cNvPr>
          <p:cNvGraphicFramePr>
            <a:graphicFrameLocks noGrp="1"/>
          </p:cNvGraphicFramePr>
          <p:nvPr>
            <p:custDataLst>
              <p:tags r:id="rId1"/>
            </p:custDataLst>
          </p:nvPr>
        </p:nvGraphicFramePr>
        <p:xfrm>
          <a:off x="3206750" y="3271203"/>
          <a:ext cx="5778500" cy="2682882"/>
        </p:xfrm>
        <a:graphic>
          <a:graphicData uri="http://schemas.openxmlformats.org/drawingml/2006/table">
            <a:tbl>
              <a:tblPr/>
              <a:tblGrid>
                <a:gridCol w="1243013">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11300">
                  <a:extLst>
                    <a:ext uri="{9D8B030D-6E8A-4147-A177-3AD203B41FA5}">
                      <a16:colId xmlns:a16="http://schemas.microsoft.com/office/drawing/2014/main" val="20002"/>
                    </a:ext>
                  </a:extLst>
                </a:gridCol>
                <a:gridCol w="1512887">
                  <a:extLst>
                    <a:ext uri="{9D8B030D-6E8A-4147-A177-3AD203B41FA5}">
                      <a16:colId xmlns:a16="http://schemas.microsoft.com/office/drawing/2014/main" val="20003"/>
                    </a:ext>
                  </a:extLst>
                </a:gridCol>
              </a:tblGrid>
              <a:tr h="701207">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1" i="0" u="none" strike="noStrike" cap="none" normalizeH="0" baseline="0" dirty="0">
                          <a:ln>
                            <a:noFill/>
                          </a:ln>
                          <a:solidFill>
                            <a:srgbClr val="FFFFFF"/>
                          </a:solidFill>
                          <a:effectLst/>
                          <a:latin typeface="Times New Roman" pitchFamily="18" charset="0"/>
                        </a:rPr>
                        <a:t>Selection</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1" i="0" u="none" strike="noStrike" cap="none" normalizeH="0" baseline="0" dirty="0">
                          <a:ln>
                            <a:noFill/>
                          </a:ln>
                          <a:solidFill>
                            <a:srgbClr val="FFFFFF"/>
                          </a:solidFill>
                          <a:effectLst/>
                          <a:latin typeface="Times New Roman" pitchFamily="18" charset="0"/>
                        </a:rPr>
                        <a:t>Fully-Associative</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1" i="0" u="none" strike="noStrike" cap="none" normalizeH="0" baseline="0" dirty="0">
                          <a:ln>
                            <a:noFill/>
                          </a:ln>
                          <a:solidFill>
                            <a:srgbClr val="FFFFFF"/>
                          </a:solidFill>
                          <a:effectLst/>
                          <a:latin typeface="Times New Roman" pitchFamily="18" charset="0"/>
                        </a:rPr>
                        <a:t>4-way Set Associative</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1" i="0" u="none" strike="noStrike" cap="none" normalizeH="0" baseline="0" dirty="0">
                          <a:ln>
                            <a:noFill/>
                          </a:ln>
                          <a:solidFill>
                            <a:srgbClr val="FFFFFF"/>
                          </a:solidFill>
                          <a:effectLst/>
                          <a:latin typeface="Times New Roman" pitchFamily="18" charset="0"/>
                        </a:rPr>
                        <a:t>Direct Mapped</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396335">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A</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3</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2</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1</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1"/>
                  </a:ext>
                </a:extLst>
              </a:tr>
              <a:tr h="396335">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B</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3</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3</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2</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396335">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C</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1</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2</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3</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3"/>
                  </a:ext>
                </a:extLst>
              </a:tr>
              <a:tr h="396335">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D</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3</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2</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1</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4"/>
                  </a:ext>
                </a:extLst>
              </a:tr>
              <a:tr h="396335">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E</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gridSpan="3">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dirty="0">
                          <a:ln>
                            <a:noFill/>
                          </a:ln>
                          <a:solidFill>
                            <a:srgbClr val="000000"/>
                          </a:solidFill>
                          <a:effectLst/>
                          <a:latin typeface="Times New Roman" pitchFamily="18" charset="0"/>
                        </a:rPr>
                        <a:t>None of the above</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4" name="Title 3">
            <a:extLst>
              <a:ext uri="{FF2B5EF4-FFF2-40B4-BE49-F238E27FC236}">
                <a16:creationId xmlns:a16="http://schemas.microsoft.com/office/drawing/2014/main" id="{781D512B-2D4C-DD46-9811-5B786D65FC46}"/>
              </a:ext>
            </a:extLst>
          </p:cNvPr>
          <p:cNvSpPr>
            <a:spLocks noGrp="1"/>
          </p:cNvSpPr>
          <p:nvPr>
            <p:ph type="title"/>
          </p:nvPr>
        </p:nvSpPr>
        <p:spPr/>
        <p:txBody>
          <a:bodyPr/>
          <a:lstStyle/>
          <a:p>
            <a:r>
              <a:rPr lang="en-US" dirty="0"/>
              <a:t>Which of the following things are possible?</a:t>
            </a:r>
          </a:p>
        </p:txBody>
      </p:sp>
      <p:sp>
        <p:nvSpPr>
          <p:cNvPr id="5" name="Content Placeholder 4">
            <a:extLst>
              <a:ext uri="{FF2B5EF4-FFF2-40B4-BE49-F238E27FC236}">
                <a16:creationId xmlns:a16="http://schemas.microsoft.com/office/drawing/2014/main" id="{4B51B879-50E1-B34D-9030-418E50776217}"/>
              </a:ext>
            </a:extLst>
          </p:cNvPr>
          <p:cNvSpPr>
            <a:spLocks noGrp="1"/>
          </p:cNvSpPr>
          <p:nvPr>
            <p:ph idx="1"/>
          </p:nvPr>
        </p:nvSpPr>
        <p:spPr>
          <a:xfrm>
            <a:off x="609600" y="1600202"/>
            <a:ext cx="10972800" cy="1488439"/>
          </a:xfrm>
        </p:spPr>
        <p:txBody>
          <a:bodyPr/>
          <a:lstStyle/>
          <a:p>
            <a:pPr>
              <a:spcBef>
                <a:spcPct val="0"/>
              </a:spcBef>
              <a:buFontTx/>
              <a:buAutoNum type="arabicPeriod"/>
            </a:pPr>
            <a:r>
              <a:rPr lang="en-US" altLang="en-US" dirty="0">
                <a:latin typeface="Calibri" panose="020F0502020204030204" pitchFamily="34" charset="0"/>
              </a:rPr>
              <a:t>It is possible to make a “set-associative” </a:t>
            </a:r>
            <a:r>
              <a:rPr lang="en-US" altLang="en-US">
                <a:latin typeface="Calibri" panose="020F0502020204030204" pitchFamily="34" charset="0"/>
              </a:rPr>
              <a:t>cache to hav </a:t>
            </a:r>
            <a:r>
              <a:rPr lang="en-US" altLang="en-US" dirty="0">
                <a:latin typeface="Calibri" panose="020F0502020204030204" pitchFamily="34" charset="0"/>
              </a:rPr>
              <a:t>N=1 sets?</a:t>
            </a:r>
          </a:p>
          <a:p>
            <a:pPr>
              <a:spcBef>
                <a:spcPct val="0"/>
              </a:spcBef>
              <a:buFontTx/>
              <a:buAutoNum type="arabicPeriod"/>
            </a:pPr>
            <a:r>
              <a:rPr lang="en-US" altLang="en-US" dirty="0">
                <a:latin typeface="Calibri" panose="020F0502020204030204" pitchFamily="34" charset="0"/>
              </a:rPr>
              <a:t>It is possible for a set-associative cache to have N=3 sets?</a:t>
            </a:r>
          </a:p>
          <a:p>
            <a:pPr>
              <a:spcBef>
                <a:spcPct val="0"/>
              </a:spcBef>
              <a:buFontTx/>
              <a:buAutoNum type="arabicPeriod"/>
            </a:pPr>
            <a:r>
              <a:rPr lang="en-US" altLang="en-US" dirty="0">
                <a:latin typeface="Calibri" panose="020F0502020204030204" pitchFamily="34" charset="0"/>
              </a:rPr>
              <a:t>It is possible for a cache to have a 12-byte block size?</a:t>
            </a:r>
          </a:p>
        </p:txBody>
      </p:sp>
    </p:spTree>
    <p:extLst>
      <p:ext uri="{BB962C8B-B14F-4D97-AF65-F5344CB8AC3E}">
        <p14:creationId xmlns:p14="http://schemas.microsoft.com/office/powerpoint/2010/main" val="137113166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6AAB5F00-E4A6-AD41-9457-2CD89915F6E5}"/>
              </a:ext>
            </a:extLst>
          </p:cNvPr>
          <p:cNvSpPr>
            <a:spLocks noGrp="1" noChangeArrowheads="1"/>
          </p:cNvSpPr>
          <p:nvPr>
            <p:ph type="title"/>
            <p:custDataLst>
              <p:tags r:id="rId1"/>
            </p:custDataLst>
          </p:nvPr>
        </p:nvSpPr>
        <p:spPr>
          <a:noFill/>
        </p:spPr>
        <p:txBody>
          <a:bodyPr/>
          <a:lstStyle/>
          <a:p>
            <a:r>
              <a:rPr lang="en-US" altLang="en-US"/>
              <a:t>Associative Caches</a:t>
            </a:r>
          </a:p>
        </p:txBody>
      </p:sp>
      <p:sp>
        <p:nvSpPr>
          <p:cNvPr id="75779" name="Rectangle 3">
            <a:extLst>
              <a:ext uri="{FF2B5EF4-FFF2-40B4-BE49-F238E27FC236}">
                <a16:creationId xmlns:a16="http://schemas.microsoft.com/office/drawing/2014/main" id="{3B9B2A1F-A4E9-0B43-A7C1-88BC4346154C}"/>
              </a:ext>
            </a:extLst>
          </p:cNvPr>
          <p:cNvSpPr>
            <a:spLocks noGrp="1" noChangeArrowheads="1"/>
          </p:cNvSpPr>
          <p:nvPr>
            <p:ph type="body" idx="1"/>
            <p:custDataLst>
              <p:tags r:id="rId2"/>
            </p:custDataLst>
          </p:nvPr>
        </p:nvSpPr>
        <p:spPr>
          <a:noFill/>
        </p:spPr>
        <p:txBody>
          <a:bodyPr/>
          <a:lstStyle/>
          <a:p>
            <a:r>
              <a:rPr lang="en-US" altLang="en-US" dirty="0"/>
              <a:t>Higher hit rates, but...</a:t>
            </a:r>
          </a:p>
          <a:p>
            <a:pPr>
              <a:buFontTx/>
              <a:buNone/>
            </a:pPr>
            <a:endParaRPr lang="en-US" altLang="en-US" dirty="0"/>
          </a:p>
          <a:p>
            <a:r>
              <a:rPr lang="en-US" altLang="en-US" dirty="0"/>
              <a:t>longer access time</a:t>
            </a:r>
          </a:p>
          <a:p>
            <a:pPr lvl="1"/>
            <a:r>
              <a:rPr lang="en-US" altLang="en-US" dirty="0"/>
              <a:t>(longer to determine hit/miss, more </a:t>
            </a:r>
            <a:r>
              <a:rPr lang="en-US" altLang="en-US" dirty="0" err="1"/>
              <a:t>muxing</a:t>
            </a:r>
            <a:r>
              <a:rPr lang="en-US" altLang="en-US" dirty="0"/>
              <a:t> of outputs)</a:t>
            </a:r>
          </a:p>
          <a:p>
            <a:r>
              <a:rPr lang="en-US" altLang="en-US" dirty="0"/>
              <a:t>more space (longer tags)</a:t>
            </a:r>
          </a:p>
          <a:p>
            <a:pPr lvl="1"/>
            <a:r>
              <a:rPr lang="en-US" altLang="en-US" dirty="0"/>
              <a:t>16 KB, 16-byte blocks, DM, tag = ?</a:t>
            </a:r>
          </a:p>
          <a:p>
            <a:pPr lvl="1"/>
            <a:r>
              <a:rPr lang="en-US" altLang="en-US" dirty="0"/>
              <a:t>16 KB, 16-byte blocks, 4-way, tag = ?</a:t>
            </a:r>
          </a:p>
        </p:txBody>
      </p:sp>
    </p:spTree>
    <p:extLst>
      <p:ext uri="{BB962C8B-B14F-4D97-AF65-F5344CB8AC3E}">
        <p14:creationId xmlns:p14="http://schemas.microsoft.com/office/powerpoint/2010/main" val="134892012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7826" name="TextBox 3">
            <a:extLst>
              <a:ext uri="{FF2B5EF4-FFF2-40B4-BE49-F238E27FC236}">
                <a16:creationId xmlns:a16="http://schemas.microsoft.com/office/drawing/2014/main" id="{39040273-BF04-124D-8ABB-F1C45A623B43}"/>
              </a:ext>
            </a:extLst>
          </p:cNvPr>
          <p:cNvSpPr txBox="1">
            <a:spLocks noChangeArrowheads="1"/>
          </p:cNvSpPr>
          <p:nvPr>
            <p:custDataLst>
              <p:tags r:id="rId1"/>
            </p:custDataLst>
          </p:nvPr>
        </p:nvSpPr>
        <p:spPr bwMode="auto">
          <a:xfrm>
            <a:off x="1041400" y="299720"/>
            <a:ext cx="103378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2800" dirty="0">
                <a:solidFill>
                  <a:prstClr val="black"/>
                </a:solidFill>
                <a:latin typeface="Consolas" panose="020B0609020204030204" pitchFamily="49" charset="0"/>
                <a:cs typeface="Consolas" panose="020B0609020204030204" pitchFamily="49" charset="0"/>
              </a:rPr>
              <a:t>for (</a:t>
            </a:r>
            <a:r>
              <a:rPr lang="en-US" altLang="en-US" sz="2800" dirty="0" err="1">
                <a:solidFill>
                  <a:prstClr val="black"/>
                </a:solidFill>
                <a:latin typeface="Consolas" panose="020B0609020204030204" pitchFamily="49" charset="0"/>
                <a:cs typeface="Consolas" panose="020B0609020204030204" pitchFamily="49" charset="0"/>
              </a:rPr>
              <a:t>int</a:t>
            </a:r>
            <a:r>
              <a:rPr lang="en-US" altLang="en-US" sz="2800" dirty="0">
                <a:solidFill>
                  <a:prstClr val="black"/>
                </a:solidFill>
                <a:latin typeface="Consolas" panose="020B0609020204030204" pitchFamily="49" charset="0"/>
                <a:cs typeface="Consolas" panose="020B0609020204030204" pitchFamily="49" charset="0"/>
              </a:rPr>
              <a:t> </a:t>
            </a:r>
            <a:r>
              <a:rPr lang="en-US" altLang="en-US" sz="2800" dirty="0" err="1">
                <a:solidFill>
                  <a:prstClr val="black"/>
                </a:solidFill>
                <a:latin typeface="Consolas" panose="020B0609020204030204" pitchFamily="49" charset="0"/>
                <a:cs typeface="Consolas" panose="020B0609020204030204" pitchFamily="49" charset="0"/>
              </a:rPr>
              <a:t>i</a:t>
            </a:r>
            <a:r>
              <a:rPr lang="en-US" altLang="en-US" sz="2800" dirty="0">
                <a:solidFill>
                  <a:prstClr val="black"/>
                </a:solidFill>
                <a:latin typeface="Consolas" panose="020B0609020204030204" pitchFamily="49" charset="0"/>
                <a:cs typeface="Consolas" panose="020B0609020204030204" pitchFamily="49" charset="0"/>
              </a:rPr>
              <a:t> = 0; </a:t>
            </a:r>
            <a:r>
              <a:rPr lang="en-US" altLang="en-US" sz="2800" dirty="0" err="1">
                <a:solidFill>
                  <a:prstClr val="black"/>
                </a:solidFill>
                <a:latin typeface="Consolas" panose="020B0609020204030204" pitchFamily="49" charset="0"/>
                <a:cs typeface="Consolas" panose="020B0609020204030204" pitchFamily="49" charset="0"/>
              </a:rPr>
              <a:t>i</a:t>
            </a:r>
            <a:r>
              <a:rPr lang="en-US" altLang="en-US" sz="2800" dirty="0">
                <a:solidFill>
                  <a:prstClr val="black"/>
                </a:solidFill>
                <a:latin typeface="Consolas" panose="020B0609020204030204" pitchFamily="49" charset="0"/>
                <a:cs typeface="Consolas" panose="020B0609020204030204" pitchFamily="49" charset="0"/>
              </a:rPr>
              <a:t> &lt; 10,000,000; </a:t>
            </a:r>
            <a:r>
              <a:rPr lang="en-US" altLang="en-US" sz="2800" dirty="0" err="1">
                <a:solidFill>
                  <a:prstClr val="black"/>
                </a:solidFill>
                <a:latin typeface="Consolas" panose="020B0609020204030204" pitchFamily="49" charset="0"/>
                <a:cs typeface="Consolas" panose="020B0609020204030204" pitchFamily="49" charset="0"/>
              </a:rPr>
              <a:t>i</a:t>
            </a:r>
            <a:r>
              <a:rPr lang="en-US" altLang="en-US" sz="2800" dirty="0">
                <a:solidFill>
                  <a:prstClr val="black"/>
                </a:solidFill>
                <a:latin typeface="Consolas" panose="020B0609020204030204" pitchFamily="49" charset="0"/>
                <a:cs typeface="Consolas" panose="020B0609020204030204" pitchFamily="49" charset="0"/>
              </a:rPr>
              <a:t>++)</a:t>
            </a:r>
          </a:p>
          <a:p>
            <a:pPr defTabSz="609585">
              <a:spcBef>
                <a:spcPct val="0"/>
              </a:spcBef>
              <a:buClrTx/>
              <a:buSzTx/>
              <a:buNone/>
            </a:pPr>
            <a:r>
              <a:rPr lang="en-US" altLang="en-US" sz="2800" dirty="0">
                <a:solidFill>
                  <a:prstClr val="black"/>
                </a:solidFill>
                <a:latin typeface="Consolas" panose="020B0609020204030204" pitchFamily="49" charset="0"/>
                <a:cs typeface="Consolas" panose="020B0609020204030204" pitchFamily="49" charset="0"/>
              </a:rPr>
              <a:t>	sum += A[</a:t>
            </a:r>
            <a:r>
              <a:rPr lang="en-US" altLang="en-US" sz="2800" dirty="0" err="1">
                <a:solidFill>
                  <a:prstClr val="black"/>
                </a:solidFill>
                <a:latin typeface="Consolas" panose="020B0609020204030204" pitchFamily="49" charset="0"/>
                <a:cs typeface="Consolas" panose="020B0609020204030204" pitchFamily="49" charset="0"/>
              </a:rPr>
              <a:t>i</a:t>
            </a:r>
            <a:r>
              <a:rPr lang="en-US" altLang="en-US" sz="2800" dirty="0">
                <a:solidFill>
                  <a:prstClr val="black"/>
                </a:solidFill>
                <a:latin typeface="Consolas" panose="020B0609020204030204" pitchFamily="49" charset="0"/>
                <a:cs typeface="Consolas" panose="020B0609020204030204" pitchFamily="49" charset="0"/>
              </a:rPr>
              <a:t>];</a:t>
            </a:r>
          </a:p>
          <a:p>
            <a:pPr defTabSz="609585">
              <a:spcBef>
                <a:spcPct val="0"/>
              </a:spcBef>
              <a:buClrTx/>
              <a:buSzTx/>
              <a:buNone/>
            </a:pPr>
            <a:endParaRPr lang="en-US" altLang="en-US" sz="2800" dirty="0">
              <a:solidFill>
                <a:prstClr val="black"/>
              </a:solidFill>
              <a:latin typeface="Calibri" panose="020F0502020204030204" pitchFamily="34" charset="0"/>
            </a:endParaRPr>
          </a:p>
          <a:p>
            <a:pPr defTabSz="609585">
              <a:spcBef>
                <a:spcPct val="0"/>
              </a:spcBef>
              <a:buClrTx/>
              <a:buSzTx/>
              <a:buNone/>
            </a:pPr>
            <a:r>
              <a:rPr lang="en-US" altLang="en-US" sz="2800" dirty="0">
                <a:solidFill>
                  <a:prstClr val="black"/>
                </a:solidFill>
                <a:latin typeface="Calibri" panose="020F0502020204030204" pitchFamily="34" charset="0"/>
              </a:rPr>
              <a:t>Assume each element of A is 4 bytes and sum is kept in a register.  Assume a baseline direct-mapped 32KB L1 cache with 32 byte blocks. Assume this loop is visited many times.</a:t>
            </a:r>
          </a:p>
          <a:p>
            <a:pPr defTabSz="609585">
              <a:spcBef>
                <a:spcPct val="0"/>
              </a:spcBef>
              <a:buClrTx/>
              <a:buSzTx/>
              <a:buNone/>
            </a:pPr>
            <a:r>
              <a:rPr lang="en-US" altLang="en-US" sz="2800" dirty="0">
                <a:solidFill>
                  <a:prstClr val="black"/>
                </a:solidFill>
                <a:latin typeface="Calibri" panose="020F0502020204030204" pitchFamily="34" charset="0"/>
              </a:rPr>
              <a:t>Which changes would help the hit rate of the above code?</a:t>
            </a:r>
          </a:p>
          <a:p>
            <a:pPr defTabSz="609585">
              <a:spcBef>
                <a:spcPct val="0"/>
              </a:spcBef>
              <a:buClrTx/>
              <a:buSzTx/>
              <a:buNone/>
            </a:pPr>
            <a:r>
              <a:rPr lang="en-US" altLang="en-US" sz="3200" dirty="0">
                <a:solidFill>
                  <a:prstClr val="black"/>
                </a:solidFill>
                <a:latin typeface="Calibri" panose="020F0502020204030204" pitchFamily="34" charset="0"/>
              </a:rPr>
              <a:t>							</a:t>
            </a:r>
          </a:p>
        </p:txBody>
      </p:sp>
      <p:graphicFrame>
        <p:nvGraphicFramePr>
          <p:cNvPr id="144387" name="Group 3">
            <a:extLst>
              <a:ext uri="{FF2B5EF4-FFF2-40B4-BE49-F238E27FC236}">
                <a16:creationId xmlns:a16="http://schemas.microsoft.com/office/drawing/2014/main" id="{F61E4D2E-8EC9-ED46-9B7C-2A6B09B3D6AA}"/>
              </a:ext>
            </a:extLst>
          </p:cNvPr>
          <p:cNvGraphicFramePr>
            <a:graphicFrameLocks noGrp="1"/>
          </p:cNvGraphicFramePr>
          <p:nvPr>
            <p:custDataLst>
              <p:tags r:id="rId2"/>
            </p:custDataLst>
            <p:extLst/>
          </p:nvPr>
        </p:nvGraphicFramePr>
        <p:xfrm>
          <a:off x="1981200" y="3708400"/>
          <a:ext cx="8229600" cy="2378082"/>
        </p:xfrm>
        <a:graphic>
          <a:graphicData uri="http://schemas.openxmlformats.org/drawingml/2006/table">
            <a:tbl>
              <a:tblPr/>
              <a:tblGrid>
                <a:gridCol w="27432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396347">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1" i="0" u="none" strike="noStrike" cap="none" normalizeH="0" baseline="0">
                          <a:ln>
                            <a:noFill/>
                          </a:ln>
                          <a:solidFill>
                            <a:srgbClr val="FFFFFF"/>
                          </a:solidFill>
                          <a:effectLst/>
                          <a:latin typeface="Times New Roman" pitchFamily="18" charset="0"/>
                        </a:rPr>
                        <a:t>Selection</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1" i="0" u="none" strike="noStrike" cap="none" normalizeH="0" baseline="0">
                          <a:ln>
                            <a:noFill/>
                          </a:ln>
                          <a:solidFill>
                            <a:srgbClr val="FFFFFF"/>
                          </a:solidFill>
                          <a:effectLst/>
                          <a:latin typeface="Times New Roman" pitchFamily="18" charset="0"/>
                        </a:rPr>
                        <a:t>Change</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396347">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A</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Increase to 2-way set associativity </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1"/>
                  </a:ext>
                </a:extLst>
              </a:tr>
              <a:tr h="396347">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B</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dirty="0">
                          <a:ln>
                            <a:noFill/>
                          </a:ln>
                          <a:solidFill>
                            <a:srgbClr val="000000"/>
                          </a:solidFill>
                          <a:effectLst/>
                          <a:latin typeface="Times New Roman" pitchFamily="18" charset="0"/>
                        </a:rPr>
                        <a:t>Increase block size to 64 bytes</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396347">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C</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Increase cache size to 64 KB</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3"/>
                  </a:ext>
                </a:extLst>
              </a:tr>
              <a:tr h="396347">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D</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A and C combined</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4"/>
                  </a:ext>
                </a:extLst>
              </a:tr>
              <a:tr h="396347">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E</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dirty="0">
                          <a:ln>
                            <a:noFill/>
                          </a:ln>
                          <a:solidFill>
                            <a:srgbClr val="000000"/>
                          </a:solidFill>
                          <a:effectLst/>
                          <a:latin typeface="Times New Roman" pitchFamily="18" charset="0"/>
                        </a:rPr>
                        <a:t>A, B, and C combined</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0968584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9874" name="TextBox 3">
            <a:extLst>
              <a:ext uri="{FF2B5EF4-FFF2-40B4-BE49-F238E27FC236}">
                <a16:creationId xmlns:a16="http://schemas.microsoft.com/office/drawing/2014/main" id="{77E9259B-EAB5-6D40-B899-20F087F79D19}"/>
              </a:ext>
            </a:extLst>
          </p:cNvPr>
          <p:cNvSpPr txBox="1">
            <a:spLocks noChangeArrowheads="1"/>
          </p:cNvSpPr>
          <p:nvPr>
            <p:custDataLst>
              <p:tags r:id="rId1"/>
            </p:custDataLst>
          </p:nvPr>
        </p:nvSpPr>
        <p:spPr bwMode="auto">
          <a:xfrm>
            <a:off x="325120" y="198120"/>
            <a:ext cx="11866880"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2800" dirty="0">
                <a:solidFill>
                  <a:prstClr val="black"/>
                </a:solidFill>
                <a:latin typeface="Consolas" panose="020B0609020204030204" pitchFamily="49" charset="0"/>
                <a:cs typeface="Consolas" panose="020B0609020204030204" pitchFamily="49" charset="0"/>
              </a:rPr>
              <a:t>for (</a:t>
            </a:r>
            <a:r>
              <a:rPr lang="en-US" altLang="en-US" sz="2800" dirty="0" err="1">
                <a:solidFill>
                  <a:prstClr val="black"/>
                </a:solidFill>
                <a:latin typeface="Consolas" panose="020B0609020204030204" pitchFamily="49" charset="0"/>
                <a:cs typeface="Consolas" panose="020B0609020204030204" pitchFamily="49" charset="0"/>
              </a:rPr>
              <a:t>int</a:t>
            </a:r>
            <a:r>
              <a:rPr lang="en-US" altLang="en-US" sz="2800" dirty="0">
                <a:solidFill>
                  <a:prstClr val="black"/>
                </a:solidFill>
                <a:latin typeface="Consolas" panose="020B0609020204030204" pitchFamily="49" charset="0"/>
                <a:cs typeface="Consolas" panose="020B0609020204030204" pitchFamily="49" charset="0"/>
              </a:rPr>
              <a:t> </a:t>
            </a:r>
            <a:r>
              <a:rPr lang="en-US" altLang="en-US" sz="2800" dirty="0" err="1">
                <a:solidFill>
                  <a:prstClr val="black"/>
                </a:solidFill>
                <a:latin typeface="Consolas" panose="020B0609020204030204" pitchFamily="49" charset="0"/>
                <a:cs typeface="Consolas" panose="020B0609020204030204" pitchFamily="49" charset="0"/>
              </a:rPr>
              <a:t>i</a:t>
            </a:r>
            <a:r>
              <a:rPr lang="en-US" altLang="en-US" sz="2800" dirty="0">
                <a:solidFill>
                  <a:prstClr val="black"/>
                </a:solidFill>
                <a:latin typeface="Consolas" panose="020B0609020204030204" pitchFamily="49" charset="0"/>
                <a:cs typeface="Consolas" panose="020B0609020204030204" pitchFamily="49" charset="0"/>
              </a:rPr>
              <a:t>=0; </a:t>
            </a:r>
            <a:r>
              <a:rPr lang="en-US" altLang="en-US" sz="2800" dirty="0" err="1">
                <a:solidFill>
                  <a:prstClr val="black"/>
                </a:solidFill>
                <a:latin typeface="Consolas" panose="020B0609020204030204" pitchFamily="49" charset="0"/>
                <a:cs typeface="Consolas" panose="020B0609020204030204" pitchFamily="49" charset="0"/>
              </a:rPr>
              <a:t>i</a:t>
            </a:r>
            <a:r>
              <a:rPr lang="en-US" altLang="en-US" sz="2800" dirty="0">
                <a:solidFill>
                  <a:prstClr val="black"/>
                </a:solidFill>
                <a:latin typeface="Consolas" panose="020B0609020204030204" pitchFamily="49" charset="0"/>
                <a:cs typeface="Consolas" panose="020B0609020204030204" pitchFamily="49" charset="0"/>
              </a:rPr>
              <a:t> &lt; 10,000,000; </a:t>
            </a:r>
            <a:r>
              <a:rPr lang="en-US" altLang="en-US" sz="2800" dirty="0" err="1">
                <a:solidFill>
                  <a:prstClr val="black"/>
                </a:solidFill>
                <a:latin typeface="Consolas" panose="020B0609020204030204" pitchFamily="49" charset="0"/>
                <a:cs typeface="Consolas" panose="020B0609020204030204" pitchFamily="49" charset="0"/>
              </a:rPr>
              <a:t>i</a:t>
            </a:r>
            <a:r>
              <a:rPr lang="en-US" altLang="en-US" sz="2800" dirty="0">
                <a:solidFill>
                  <a:prstClr val="black"/>
                </a:solidFill>
                <a:latin typeface="Consolas" panose="020B0609020204030204" pitchFamily="49" charset="0"/>
                <a:cs typeface="Consolas" panose="020B0609020204030204" pitchFamily="49" charset="0"/>
              </a:rPr>
              <a:t>++)</a:t>
            </a:r>
          </a:p>
          <a:p>
            <a:pPr defTabSz="609585">
              <a:spcBef>
                <a:spcPct val="0"/>
              </a:spcBef>
              <a:buClrTx/>
              <a:buSzTx/>
              <a:buNone/>
            </a:pPr>
            <a:r>
              <a:rPr lang="en-US" altLang="en-US" sz="2800" dirty="0">
                <a:solidFill>
                  <a:prstClr val="black"/>
                </a:solidFill>
                <a:latin typeface="Consolas" panose="020B0609020204030204" pitchFamily="49" charset="0"/>
                <a:cs typeface="Consolas" panose="020B0609020204030204" pitchFamily="49" charset="0"/>
              </a:rPr>
              <a:t>	for (</a:t>
            </a:r>
            <a:r>
              <a:rPr lang="en-US" altLang="en-US" sz="2800" dirty="0" err="1">
                <a:solidFill>
                  <a:prstClr val="black"/>
                </a:solidFill>
                <a:latin typeface="Consolas" panose="020B0609020204030204" pitchFamily="49" charset="0"/>
                <a:cs typeface="Consolas" panose="020B0609020204030204" pitchFamily="49" charset="0"/>
              </a:rPr>
              <a:t>int</a:t>
            </a:r>
            <a:r>
              <a:rPr lang="en-US" altLang="en-US" sz="2800" dirty="0">
                <a:solidFill>
                  <a:prstClr val="black"/>
                </a:solidFill>
                <a:latin typeface="Consolas" panose="020B0609020204030204" pitchFamily="49" charset="0"/>
                <a:cs typeface="Consolas" panose="020B0609020204030204" pitchFamily="49" charset="0"/>
              </a:rPr>
              <a:t> j = 0; j &lt; 8192; </a:t>
            </a:r>
            <a:r>
              <a:rPr lang="en-US" altLang="en-US" sz="2800" dirty="0" err="1">
                <a:solidFill>
                  <a:prstClr val="black"/>
                </a:solidFill>
                <a:latin typeface="Consolas" panose="020B0609020204030204" pitchFamily="49" charset="0"/>
                <a:cs typeface="Consolas" panose="020B0609020204030204" pitchFamily="49" charset="0"/>
              </a:rPr>
              <a:t>j++</a:t>
            </a:r>
            <a:r>
              <a:rPr lang="en-US" altLang="en-US" sz="2800" dirty="0">
                <a:solidFill>
                  <a:prstClr val="black"/>
                </a:solidFill>
                <a:latin typeface="Consolas" panose="020B0609020204030204" pitchFamily="49" charset="0"/>
                <a:cs typeface="Consolas" panose="020B0609020204030204" pitchFamily="49" charset="0"/>
              </a:rPr>
              <a:t>)</a:t>
            </a:r>
          </a:p>
          <a:p>
            <a:pPr defTabSz="609585">
              <a:spcBef>
                <a:spcPct val="0"/>
              </a:spcBef>
              <a:buClrTx/>
              <a:buSzTx/>
              <a:buNone/>
            </a:pPr>
            <a:r>
              <a:rPr lang="en-US" altLang="en-US" sz="2800" dirty="0">
                <a:solidFill>
                  <a:prstClr val="black"/>
                </a:solidFill>
                <a:latin typeface="Consolas" panose="020B0609020204030204" pitchFamily="49" charset="0"/>
                <a:cs typeface="Consolas" panose="020B0609020204030204" pitchFamily="49" charset="0"/>
              </a:rPr>
              <a:t>		sum += A[j] – B[j];</a:t>
            </a:r>
          </a:p>
          <a:p>
            <a:pPr defTabSz="609585">
              <a:spcBef>
                <a:spcPct val="0"/>
              </a:spcBef>
              <a:buClrTx/>
              <a:buSzTx/>
              <a:buNone/>
            </a:pPr>
            <a:endParaRPr lang="en-US" altLang="en-US" sz="2800" dirty="0">
              <a:solidFill>
                <a:prstClr val="black"/>
              </a:solidFill>
              <a:latin typeface="Calibri" panose="020F0502020204030204" pitchFamily="34" charset="0"/>
            </a:endParaRPr>
          </a:p>
          <a:p>
            <a:pPr defTabSz="609585">
              <a:spcBef>
                <a:spcPct val="0"/>
              </a:spcBef>
              <a:buClrTx/>
              <a:buSzTx/>
              <a:buNone/>
            </a:pPr>
            <a:r>
              <a:rPr lang="en-US" altLang="en-US" sz="2800" dirty="0">
                <a:solidFill>
                  <a:prstClr val="black"/>
                </a:solidFill>
                <a:latin typeface="Calibri" panose="020F0502020204030204" pitchFamily="34" charset="0"/>
              </a:rPr>
              <a:t>Assume each element of A and B are 4 bytes.</a:t>
            </a:r>
          </a:p>
          <a:p>
            <a:pPr defTabSz="609585">
              <a:spcBef>
                <a:spcPct val="0"/>
              </a:spcBef>
              <a:buClrTx/>
              <a:buSzTx/>
              <a:buNone/>
            </a:pPr>
            <a:r>
              <a:rPr lang="en-US" altLang="en-US" sz="2800" dirty="0">
                <a:solidFill>
                  <a:prstClr val="black"/>
                </a:solidFill>
                <a:latin typeface="Calibri" panose="020F0502020204030204" pitchFamily="34" charset="0"/>
              </a:rPr>
              <a:t>Assume each array is at least 32KB in size.</a:t>
            </a:r>
          </a:p>
          <a:p>
            <a:pPr defTabSz="609585">
              <a:spcBef>
                <a:spcPct val="0"/>
              </a:spcBef>
              <a:buClrTx/>
              <a:buSzTx/>
              <a:buNone/>
            </a:pPr>
            <a:r>
              <a:rPr lang="en-US" altLang="en-US" sz="2800" dirty="0">
                <a:solidFill>
                  <a:prstClr val="black"/>
                </a:solidFill>
                <a:latin typeface="Calibri" panose="020F0502020204030204" pitchFamily="34" charset="0"/>
              </a:rPr>
              <a:t>Assume sum is kept in a register.</a:t>
            </a:r>
          </a:p>
          <a:p>
            <a:pPr defTabSz="609585">
              <a:spcBef>
                <a:spcPct val="0"/>
              </a:spcBef>
              <a:buClrTx/>
              <a:buSzTx/>
              <a:buNone/>
            </a:pPr>
            <a:r>
              <a:rPr lang="en-US" altLang="en-US" sz="2800" dirty="0">
                <a:solidFill>
                  <a:prstClr val="black"/>
                </a:solidFill>
                <a:latin typeface="Calibri" panose="020F0502020204030204" pitchFamily="34" charset="0"/>
              </a:rPr>
              <a:t>Assume a baseline direct-mapped 32KB L1 cache with 32 byte blocks.</a:t>
            </a:r>
          </a:p>
          <a:p>
            <a:pPr defTabSz="609585">
              <a:spcBef>
                <a:spcPct val="0"/>
              </a:spcBef>
              <a:buClrTx/>
              <a:buSzTx/>
              <a:buNone/>
            </a:pPr>
            <a:r>
              <a:rPr lang="en-US" altLang="en-US" sz="2800" dirty="0">
                <a:solidFill>
                  <a:prstClr val="black"/>
                </a:solidFill>
                <a:latin typeface="Calibri" panose="020F0502020204030204" pitchFamily="34" charset="0"/>
              </a:rPr>
              <a:t>Which changes would help the hit rate of the above code?</a:t>
            </a:r>
            <a:r>
              <a:rPr lang="en-US" altLang="en-US" sz="3400" dirty="0">
                <a:solidFill>
                  <a:prstClr val="black"/>
                </a:solidFill>
                <a:latin typeface="Calibri" panose="020F0502020204030204" pitchFamily="34" charset="0"/>
              </a:rPr>
              <a:t>		</a:t>
            </a:r>
          </a:p>
        </p:txBody>
      </p:sp>
      <p:graphicFrame>
        <p:nvGraphicFramePr>
          <p:cNvPr id="146435" name="Group 3">
            <a:extLst>
              <a:ext uri="{FF2B5EF4-FFF2-40B4-BE49-F238E27FC236}">
                <a16:creationId xmlns:a16="http://schemas.microsoft.com/office/drawing/2014/main" id="{DC9AB223-0D87-264F-9899-8ACB9B12E8F8}"/>
              </a:ext>
            </a:extLst>
          </p:cNvPr>
          <p:cNvGraphicFramePr>
            <a:graphicFrameLocks noGrp="1"/>
          </p:cNvGraphicFramePr>
          <p:nvPr>
            <p:custDataLst>
              <p:tags r:id="rId2"/>
            </p:custDataLst>
            <p:extLst/>
          </p:nvPr>
        </p:nvGraphicFramePr>
        <p:xfrm>
          <a:off x="1940560" y="4291548"/>
          <a:ext cx="8229600" cy="2378082"/>
        </p:xfrm>
        <a:graphic>
          <a:graphicData uri="http://schemas.openxmlformats.org/drawingml/2006/table">
            <a:tbl>
              <a:tblPr/>
              <a:tblGrid>
                <a:gridCol w="27432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396347">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1" i="0" u="none" strike="noStrike" cap="none" normalizeH="0" baseline="0">
                          <a:ln>
                            <a:noFill/>
                          </a:ln>
                          <a:solidFill>
                            <a:srgbClr val="FFFFFF"/>
                          </a:solidFill>
                          <a:effectLst/>
                          <a:latin typeface="Times New Roman" pitchFamily="18" charset="0"/>
                        </a:rPr>
                        <a:t>Selection</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1" i="0" u="none" strike="noStrike" cap="none" normalizeH="0" baseline="0">
                          <a:ln>
                            <a:noFill/>
                          </a:ln>
                          <a:solidFill>
                            <a:srgbClr val="FFFFFF"/>
                          </a:solidFill>
                          <a:effectLst/>
                          <a:latin typeface="Times New Roman" pitchFamily="18" charset="0"/>
                        </a:rPr>
                        <a:t>Change</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396347">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A</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dirty="0">
                          <a:ln>
                            <a:noFill/>
                          </a:ln>
                          <a:solidFill>
                            <a:srgbClr val="000000"/>
                          </a:solidFill>
                          <a:effectLst/>
                          <a:latin typeface="Times New Roman" pitchFamily="18" charset="0"/>
                        </a:rPr>
                        <a:t>Increase to 2-way set associativity </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1"/>
                  </a:ext>
                </a:extLst>
              </a:tr>
              <a:tr h="396347">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B</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Increase block size to 64 bytes</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396347">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C</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dirty="0">
                          <a:ln>
                            <a:noFill/>
                          </a:ln>
                          <a:solidFill>
                            <a:srgbClr val="000000"/>
                          </a:solidFill>
                          <a:effectLst/>
                          <a:latin typeface="Times New Roman" pitchFamily="18" charset="0"/>
                        </a:rPr>
                        <a:t>Increase cache size to 64 KB</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3"/>
                  </a:ext>
                </a:extLst>
              </a:tr>
              <a:tr h="396347">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D</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A and C combined</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4"/>
                  </a:ext>
                </a:extLst>
              </a:tr>
              <a:tr h="396347">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E</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dirty="0">
                          <a:ln>
                            <a:noFill/>
                          </a:ln>
                          <a:solidFill>
                            <a:srgbClr val="000000"/>
                          </a:solidFill>
                          <a:effectLst/>
                          <a:latin typeface="Times New Roman" pitchFamily="18" charset="0"/>
                        </a:rPr>
                        <a:t>A, B, and C combined</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7080635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E808A60C-059E-3042-85D4-4CB7AC722F67}"/>
              </a:ext>
            </a:extLst>
          </p:cNvPr>
          <p:cNvSpPr>
            <a:spLocks noGrp="1" noChangeArrowheads="1"/>
          </p:cNvSpPr>
          <p:nvPr>
            <p:ph type="title"/>
            <p:custDataLst>
              <p:tags r:id="rId1"/>
            </p:custDataLst>
          </p:nvPr>
        </p:nvSpPr>
        <p:spPr>
          <a:noFill/>
        </p:spPr>
        <p:txBody>
          <a:bodyPr/>
          <a:lstStyle/>
          <a:p>
            <a:r>
              <a:rPr lang="en-US" altLang="en-US"/>
              <a:t>Dealing with Stores</a:t>
            </a:r>
          </a:p>
        </p:txBody>
      </p:sp>
      <p:sp>
        <p:nvSpPr>
          <p:cNvPr id="81923" name="Rectangle 3">
            <a:extLst>
              <a:ext uri="{FF2B5EF4-FFF2-40B4-BE49-F238E27FC236}">
                <a16:creationId xmlns:a16="http://schemas.microsoft.com/office/drawing/2014/main" id="{47FDF85B-0D18-D54B-B72E-BBB9E3E3A9E7}"/>
              </a:ext>
            </a:extLst>
          </p:cNvPr>
          <p:cNvSpPr>
            <a:spLocks noGrp="1" noChangeArrowheads="1"/>
          </p:cNvSpPr>
          <p:nvPr>
            <p:ph type="body" idx="1"/>
            <p:custDataLst>
              <p:tags r:id="rId2"/>
            </p:custDataLst>
          </p:nvPr>
        </p:nvSpPr>
        <p:spPr>
          <a:noFill/>
        </p:spPr>
        <p:txBody>
          <a:bodyPr/>
          <a:lstStyle/>
          <a:p>
            <a:r>
              <a:rPr lang="en-US" altLang="en-US" dirty="0"/>
              <a:t>Stores must be handled differently than loads, because...</a:t>
            </a:r>
          </a:p>
          <a:p>
            <a:pPr lvl="1"/>
            <a:r>
              <a:rPr lang="en-US" altLang="en-US" dirty="0"/>
              <a:t>they don’t necessarily require the CPU to stall.</a:t>
            </a:r>
          </a:p>
          <a:p>
            <a:pPr lvl="1"/>
            <a:r>
              <a:rPr lang="en-US" altLang="en-US" dirty="0"/>
              <a:t>they change the content of cache/memory (creating memory </a:t>
            </a:r>
            <a:r>
              <a:rPr lang="en-US" altLang="en-US" i="1" dirty="0"/>
              <a:t>consistency</a:t>
            </a:r>
            <a:r>
              <a:rPr lang="en-US" altLang="en-US" dirty="0"/>
              <a:t> issues)</a:t>
            </a:r>
          </a:p>
          <a:p>
            <a:r>
              <a:rPr lang="en-US" altLang="en-US" dirty="0"/>
              <a:t>Q: Can you think of a situation when you might need to load from memory before you can execute a store?</a:t>
            </a:r>
          </a:p>
          <a:p>
            <a:pPr lvl="1"/>
            <a:r>
              <a:rPr lang="en-US" altLang="en-US" dirty="0"/>
              <a:t>Can you think of another one?</a:t>
            </a:r>
          </a:p>
        </p:txBody>
      </p:sp>
    </p:spTree>
    <p:extLst>
      <p:ext uri="{BB962C8B-B14F-4D97-AF65-F5344CB8AC3E}">
        <p14:creationId xmlns:p14="http://schemas.microsoft.com/office/powerpoint/2010/main" val="12037224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FEE17F23-B88A-B74D-9640-CCB51B9A716B}"/>
              </a:ext>
            </a:extLst>
          </p:cNvPr>
          <p:cNvSpPr>
            <a:spLocks noGrp="1" noChangeArrowheads="1"/>
          </p:cNvSpPr>
          <p:nvPr>
            <p:ph type="title"/>
            <p:custDataLst>
              <p:tags r:id="rId1"/>
            </p:custDataLst>
          </p:nvPr>
        </p:nvSpPr>
        <p:spPr>
          <a:noFill/>
        </p:spPr>
        <p:txBody>
          <a:bodyPr/>
          <a:lstStyle/>
          <a:p>
            <a:r>
              <a:rPr lang="en-US" altLang="en-US"/>
              <a:t>Policy decisions for stores</a:t>
            </a:r>
          </a:p>
        </p:txBody>
      </p:sp>
      <p:sp>
        <p:nvSpPr>
          <p:cNvPr id="83971" name="Rectangle 3">
            <a:extLst>
              <a:ext uri="{FF2B5EF4-FFF2-40B4-BE49-F238E27FC236}">
                <a16:creationId xmlns:a16="http://schemas.microsoft.com/office/drawing/2014/main" id="{41A47092-898D-A540-AF6C-F704F8172C3B}"/>
              </a:ext>
            </a:extLst>
          </p:cNvPr>
          <p:cNvSpPr>
            <a:spLocks noGrp="1" noChangeArrowheads="1"/>
          </p:cNvSpPr>
          <p:nvPr>
            <p:ph type="body" idx="1"/>
            <p:custDataLst>
              <p:tags r:id="rId2"/>
            </p:custDataLst>
          </p:nvPr>
        </p:nvSpPr>
        <p:spPr>
          <a:noFill/>
        </p:spPr>
        <p:txBody>
          <a:bodyPr/>
          <a:lstStyle/>
          <a:p>
            <a:r>
              <a:rPr lang="en-US" altLang="en-US" dirty="0"/>
              <a:t>Keep memory and cache identical?</a:t>
            </a:r>
          </a:p>
          <a:p>
            <a:pPr lvl="1"/>
            <a:r>
              <a:rPr lang="en-US" altLang="en-US" i="1" dirty="0">
                <a:solidFill>
                  <a:srgbClr val="FF0000"/>
                </a:solidFill>
              </a:rPr>
              <a:t>_____________________</a:t>
            </a:r>
            <a:r>
              <a:rPr lang="en-US" altLang="en-US" dirty="0"/>
              <a:t> =&gt; all writes go to both cache and main memory</a:t>
            </a:r>
          </a:p>
          <a:p>
            <a:pPr lvl="1"/>
            <a:r>
              <a:rPr lang="en-US" altLang="en-US" i="1" dirty="0">
                <a:solidFill>
                  <a:srgbClr val="FF0000"/>
                </a:solidFill>
              </a:rPr>
              <a:t>_____________________ </a:t>
            </a:r>
            <a:r>
              <a:rPr lang="en-US" altLang="en-US" dirty="0"/>
              <a:t>=&gt; writes go only to cache.  Modified cache lines are written back to memory when the line is replaced.</a:t>
            </a:r>
          </a:p>
          <a:p>
            <a:r>
              <a:rPr lang="en-US" altLang="en-US" dirty="0"/>
              <a:t>Make room in cache for store miss?</a:t>
            </a:r>
          </a:p>
          <a:p>
            <a:pPr lvl="1"/>
            <a:r>
              <a:rPr lang="en-US" altLang="en-US" i="1" dirty="0">
                <a:solidFill>
                  <a:srgbClr val="FF0000"/>
                </a:solidFill>
              </a:rPr>
              <a:t>write-allocate</a:t>
            </a:r>
            <a:r>
              <a:rPr lang="en-US" altLang="en-US" dirty="0"/>
              <a:t> =&gt; on a store miss, bring written line into the cache</a:t>
            </a:r>
          </a:p>
          <a:p>
            <a:pPr lvl="1"/>
            <a:r>
              <a:rPr lang="en-US" altLang="en-US" i="1" dirty="0">
                <a:solidFill>
                  <a:srgbClr val="FF0000"/>
                </a:solidFill>
              </a:rPr>
              <a:t>write-around</a:t>
            </a:r>
            <a:r>
              <a:rPr lang="en-US" altLang="en-US" dirty="0"/>
              <a:t> =&gt; on a store miss, ignore cache</a:t>
            </a:r>
          </a:p>
        </p:txBody>
      </p:sp>
    </p:spTree>
    <p:extLst>
      <p:ext uri="{BB962C8B-B14F-4D97-AF65-F5344CB8AC3E}">
        <p14:creationId xmlns:p14="http://schemas.microsoft.com/office/powerpoint/2010/main" val="559372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7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7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9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C4F6B534-9D95-5C4A-BA59-7B53E43AEDD4}"/>
              </a:ext>
            </a:extLst>
          </p:cNvPr>
          <p:cNvSpPr>
            <a:spLocks noGrp="1" noChangeArrowheads="1"/>
          </p:cNvSpPr>
          <p:nvPr>
            <p:ph type="title"/>
            <p:custDataLst>
              <p:tags r:id="rId1"/>
            </p:custDataLst>
          </p:nvPr>
        </p:nvSpPr>
        <p:spPr>
          <a:noFill/>
        </p:spPr>
        <p:txBody>
          <a:bodyPr/>
          <a:lstStyle/>
          <a:p>
            <a:r>
              <a:rPr lang="en-US" altLang="en-US"/>
              <a:t>Dealing with stores</a:t>
            </a:r>
          </a:p>
        </p:txBody>
      </p:sp>
      <p:sp>
        <p:nvSpPr>
          <p:cNvPr id="86019" name="Rectangle 3">
            <a:extLst>
              <a:ext uri="{FF2B5EF4-FFF2-40B4-BE49-F238E27FC236}">
                <a16:creationId xmlns:a16="http://schemas.microsoft.com/office/drawing/2014/main" id="{29B8BE2D-9864-7A47-BD7B-1096A272960A}"/>
              </a:ext>
            </a:extLst>
          </p:cNvPr>
          <p:cNvSpPr>
            <a:spLocks noGrp="1" noChangeArrowheads="1"/>
          </p:cNvSpPr>
          <p:nvPr>
            <p:ph type="body" idx="1"/>
            <p:custDataLst>
              <p:tags r:id="rId2"/>
            </p:custDataLst>
          </p:nvPr>
        </p:nvSpPr>
        <p:spPr>
          <a:noFill/>
        </p:spPr>
        <p:txBody>
          <a:bodyPr/>
          <a:lstStyle/>
          <a:p>
            <a:r>
              <a:rPr lang="en-US" altLang="en-US" dirty="0"/>
              <a:t>On a store hit, write the new data to cache.</a:t>
            </a:r>
          </a:p>
          <a:p>
            <a:pPr lvl="1"/>
            <a:r>
              <a:rPr lang="en-US" altLang="en-US" dirty="0"/>
              <a:t>In a </a:t>
            </a:r>
            <a:r>
              <a:rPr lang="en-US" altLang="en-US" i="1" dirty="0"/>
              <a:t>write-through</a:t>
            </a:r>
            <a:r>
              <a:rPr lang="en-US" altLang="en-US" dirty="0"/>
              <a:t> cache, write the data immediately to memory.</a:t>
            </a:r>
          </a:p>
          <a:p>
            <a:pPr lvl="1"/>
            <a:r>
              <a:rPr lang="en-US" altLang="en-US" dirty="0"/>
              <a:t>In a </a:t>
            </a:r>
            <a:r>
              <a:rPr lang="en-US" altLang="en-US" i="1" dirty="0"/>
              <a:t>write-back</a:t>
            </a:r>
            <a:r>
              <a:rPr lang="en-US" altLang="en-US" dirty="0"/>
              <a:t> cache, mark the line as dirty.</a:t>
            </a:r>
          </a:p>
          <a:p>
            <a:r>
              <a:rPr lang="en-US" altLang="en-US" dirty="0"/>
              <a:t>On a store miss, initiate a cache block load from memory for a write-allocate cache.</a:t>
            </a:r>
          </a:p>
          <a:p>
            <a:pPr lvl="1"/>
            <a:r>
              <a:rPr lang="en-US" altLang="en-US" dirty="0"/>
              <a:t>Write directly to memory for a write-around cache.</a:t>
            </a:r>
          </a:p>
          <a:p>
            <a:r>
              <a:rPr lang="en-US" altLang="en-US" dirty="0"/>
              <a:t>On any kind of cache miss in a write-back cache, if the line to be replaced in the cache is dirty, write it back to memory. </a:t>
            </a:r>
          </a:p>
        </p:txBody>
      </p:sp>
    </p:spTree>
    <p:extLst>
      <p:ext uri="{BB962C8B-B14F-4D97-AF65-F5344CB8AC3E}">
        <p14:creationId xmlns:p14="http://schemas.microsoft.com/office/powerpoint/2010/main" val="270964080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065F02EB-7EF0-CD40-811A-B34445705412}"/>
              </a:ext>
            </a:extLst>
          </p:cNvPr>
          <p:cNvSpPr>
            <a:spLocks noGrp="1" noChangeArrowheads="1"/>
          </p:cNvSpPr>
          <p:nvPr>
            <p:ph type="title"/>
            <p:custDataLst>
              <p:tags r:id="rId1"/>
            </p:custDataLst>
          </p:nvPr>
        </p:nvSpPr>
        <p:spPr>
          <a:noFill/>
        </p:spPr>
        <p:txBody>
          <a:bodyPr/>
          <a:lstStyle/>
          <a:p>
            <a:r>
              <a:rPr lang="en-US" altLang="en-US"/>
              <a:t>Cache Performance</a:t>
            </a:r>
          </a:p>
        </p:txBody>
      </p:sp>
      <p:sp>
        <p:nvSpPr>
          <p:cNvPr id="90115" name="Rectangle 3">
            <a:extLst>
              <a:ext uri="{FF2B5EF4-FFF2-40B4-BE49-F238E27FC236}">
                <a16:creationId xmlns:a16="http://schemas.microsoft.com/office/drawing/2014/main" id="{81F4ED75-E490-6746-933D-723D7124E1E4}"/>
              </a:ext>
            </a:extLst>
          </p:cNvPr>
          <p:cNvSpPr>
            <a:spLocks noGrp="1" noChangeArrowheads="1"/>
          </p:cNvSpPr>
          <p:nvPr>
            <p:ph type="body" idx="1"/>
            <p:custDataLst>
              <p:tags r:id="rId2"/>
            </p:custDataLst>
          </p:nvPr>
        </p:nvSpPr>
        <p:spPr>
          <a:noFill/>
        </p:spPr>
        <p:txBody>
          <a:bodyPr/>
          <a:lstStyle/>
          <a:p>
            <a:pPr>
              <a:buFontTx/>
              <a:buNone/>
            </a:pPr>
            <a:r>
              <a:rPr lang="en-US" altLang="en-US" sz="2000" b="1" dirty="0"/>
              <a:t>CPI = BCPI + MCPI</a:t>
            </a:r>
          </a:p>
          <a:p>
            <a:pPr lvl="1"/>
            <a:r>
              <a:rPr lang="en-US" altLang="en-US" sz="1800" dirty="0"/>
              <a:t>BCPI = base CPI, which means the CPI assuming perfect memory</a:t>
            </a:r>
          </a:p>
          <a:p>
            <a:pPr lvl="1"/>
            <a:r>
              <a:rPr lang="en-US" altLang="en-US" sz="1800" dirty="0"/>
              <a:t>MCPI = the memory CPI, the number of cycles (per instruction) the processor is stalled waiting for memory.</a:t>
            </a:r>
          </a:p>
          <a:p>
            <a:pPr>
              <a:buFontTx/>
              <a:buNone/>
            </a:pPr>
            <a:r>
              <a:rPr lang="en-US" altLang="en-US" sz="2000" b="1" dirty="0">
                <a:solidFill>
                  <a:srgbClr val="0070C0"/>
                </a:solidFill>
              </a:rPr>
              <a:t>MCPI = accesses/instruction * miss rate * miss penalty</a:t>
            </a:r>
          </a:p>
          <a:p>
            <a:pPr lvl="1"/>
            <a:r>
              <a:rPr lang="en-US" altLang="en-US" sz="1800" dirty="0"/>
              <a:t>this assumes we stall the pipeline on both read and write misses, that the miss penalty is the same for both, that cache hits require no stalls.</a:t>
            </a:r>
          </a:p>
          <a:p>
            <a:pPr lvl="1"/>
            <a:r>
              <a:rPr lang="en-US" altLang="en-US" sz="1800" dirty="0"/>
              <a:t>If the miss penalty or miss rate is different for Inst cache and data cache (common case), then</a:t>
            </a:r>
          </a:p>
          <a:p>
            <a:pPr lvl="1">
              <a:buFontTx/>
              <a:buNone/>
            </a:pPr>
            <a:r>
              <a:rPr lang="en-US" altLang="en-US" sz="1800" dirty="0">
                <a:solidFill>
                  <a:srgbClr val="0070C0"/>
                </a:solidFill>
              </a:rPr>
              <a:t>	</a:t>
            </a:r>
            <a:r>
              <a:rPr lang="en-US" altLang="en-US" sz="1800" b="1" dirty="0">
                <a:solidFill>
                  <a:srgbClr val="0070C0"/>
                </a:solidFill>
                <a:latin typeface="Consolas" panose="020B0609020204030204" pitchFamily="49" charset="0"/>
                <a:cs typeface="Consolas" panose="020B0609020204030204" pitchFamily="49" charset="0"/>
              </a:rPr>
              <a:t>MCPI = I$ accesses/</a:t>
            </a:r>
            <a:r>
              <a:rPr lang="en-US" altLang="en-US" sz="1800" b="1" dirty="0" err="1">
                <a:solidFill>
                  <a:srgbClr val="0070C0"/>
                </a:solidFill>
                <a:latin typeface="Consolas" panose="020B0609020204030204" pitchFamily="49" charset="0"/>
                <a:cs typeface="Consolas" panose="020B0609020204030204" pitchFamily="49" charset="0"/>
              </a:rPr>
              <a:t>inst</a:t>
            </a:r>
            <a:r>
              <a:rPr lang="en-US" altLang="en-US" sz="1800" b="1" dirty="0">
                <a:solidFill>
                  <a:srgbClr val="0070C0"/>
                </a:solidFill>
                <a:latin typeface="Consolas" panose="020B0609020204030204" pitchFamily="49" charset="0"/>
                <a:cs typeface="Consolas" panose="020B0609020204030204" pitchFamily="49" charset="0"/>
              </a:rPr>
              <a:t> x </a:t>
            </a:r>
            <a:r>
              <a:rPr lang="en-US" altLang="en-US" sz="1800" b="1" dirty="0" err="1">
                <a:solidFill>
                  <a:srgbClr val="0070C0"/>
                </a:solidFill>
                <a:latin typeface="Consolas" panose="020B0609020204030204" pitchFamily="49" charset="0"/>
                <a:cs typeface="Consolas" panose="020B0609020204030204" pitchFamily="49" charset="0"/>
              </a:rPr>
              <a:t>I$MissRate</a:t>
            </a:r>
            <a:r>
              <a:rPr lang="en-US" altLang="en-US" sz="1800" b="1" dirty="0">
                <a:solidFill>
                  <a:srgbClr val="0070C0"/>
                </a:solidFill>
                <a:latin typeface="Consolas" panose="020B0609020204030204" pitchFamily="49" charset="0"/>
                <a:cs typeface="Consolas" panose="020B0609020204030204" pitchFamily="49" charset="0"/>
              </a:rPr>
              <a:t> x </a:t>
            </a:r>
            <a:r>
              <a:rPr lang="en-US" altLang="en-US" sz="1800" b="1" dirty="0" err="1">
                <a:solidFill>
                  <a:srgbClr val="0070C0"/>
                </a:solidFill>
                <a:latin typeface="Consolas" panose="020B0609020204030204" pitchFamily="49" charset="0"/>
                <a:cs typeface="Consolas" panose="020B0609020204030204" pitchFamily="49" charset="0"/>
              </a:rPr>
              <a:t>I$MissPenalty</a:t>
            </a:r>
            <a:endParaRPr lang="en-US" altLang="en-US" sz="1800" b="1" dirty="0">
              <a:solidFill>
                <a:srgbClr val="0070C0"/>
              </a:solidFill>
              <a:latin typeface="Consolas" panose="020B0609020204030204" pitchFamily="49" charset="0"/>
              <a:cs typeface="Consolas" panose="020B0609020204030204" pitchFamily="49" charset="0"/>
            </a:endParaRPr>
          </a:p>
          <a:p>
            <a:pPr lvl="1">
              <a:buFontTx/>
              <a:buNone/>
            </a:pPr>
            <a:r>
              <a:rPr lang="en-US" altLang="en-US" sz="1800" b="1" dirty="0">
                <a:solidFill>
                  <a:srgbClr val="0070C0"/>
                </a:solidFill>
                <a:latin typeface="Consolas" panose="020B0609020204030204" pitchFamily="49" charset="0"/>
                <a:cs typeface="Consolas" panose="020B0609020204030204" pitchFamily="49" charset="0"/>
              </a:rPr>
              <a:t>        + D$ accesses/</a:t>
            </a:r>
            <a:r>
              <a:rPr lang="en-US" altLang="en-US" sz="1800" b="1" dirty="0" err="1">
                <a:solidFill>
                  <a:srgbClr val="0070C0"/>
                </a:solidFill>
                <a:latin typeface="Consolas" panose="020B0609020204030204" pitchFamily="49" charset="0"/>
                <a:cs typeface="Consolas" panose="020B0609020204030204" pitchFamily="49" charset="0"/>
              </a:rPr>
              <a:t>inst</a:t>
            </a:r>
            <a:r>
              <a:rPr lang="en-US" altLang="en-US" sz="1800" b="1" dirty="0">
                <a:solidFill>
                  <a:srgbClr val="0070C0"/>
                </a:solidFill>
                <a:latin typeface="Consolas" panose="020B0609020204030204" pitchFamily="49" charset="0"/>
                <a:cs typeface="Consolas" panose="020B0609020204030204" pitchFamily="49" charset="0"/>
              </a:rPr>
              <a:t> x </a:t>
            </a:r>
            <a:r>
              <a:rPr lang="en-US" altLang="en-US" sz="1800" b="1" dirty="0" err="1">
                <a:solidFill>
                  <a:srgbClr val="0070C0"/>
                </a:solidFill>
                <a:latin typeface="Consolas" panose="020B0609020204030204" pitchFamily="49" charset="0"/>
                <a:cs typeface="Consolas" panose="020B0609020204030204" pitchFamily="49" charset="0"/>
              </a:rPr>
              <a:t>D$MissRate</a:t>
            </a:r>
            <a:r>
              <a:rPr lang="en-US" altLang="en-US" sz="1800" b="1" dirty="0">
                <a:solidFill>
                  <a:srgbClr val="0070C0"/>
                </a:solidFill>
                <a:latin typeface="Consolas" panose="020B0609020204030204" pitchFamily="49" charset="0"/>
                <a:cs typeface="Consolas" panose="020B0609020204030204" pitchFamily="49" charset="0"/>
              </a:rPr>
              <a:t> x </a:t>
            </a:r>
            <a:r>
              <a:rPr lang="en-US" altLang="en-US" sz="1800" b="1" dirty="0" err="1">
                <a:solidFill>
                  <a:srgbClr val="0070C0"/>
                </a:solidFill>
                <a:latin typeface="Consolas" panose="020B0609020204030204" pitchFamily="49" charset="0"/>
                <a:cs typeface="Consolas" panose="020B0609020204030204" pitchFamily="49" charset="0"/>
              </a:rPr>
              <a:t>D$MissPenalty</a:t>
            </a:r>
            <a:endParaRPr lang="en-US" altLang="en-US" sz="1800" b="1" dirty="0">
              <a:solidFill>
                <a:srgbClr val="0070C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84752498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FAC8D518-F450-D44E-977E-35F31C256DF1}"/>
              </a:ext>
            </a:extLst>
          </p:cNvPr>
          <p:cNvSpPr>
            <a:spLocks noGrp="1"/>
          </p:cNvSpPr>
          <p:nvPr>
            <p:ph type="title"/>
          </p:nvPr>
        </p:nvSpPr>
        <p:spPr/>
        <p:txBody>
          <a:bodyPr>
            <a:normAutofit fontScale="90000"/>
          </a:bodyPr>
          <a:lstStyle/>
          <a:p>
            <a:r>
              <a:rPr lang="en-US" dirty="0"/>
              <a:t>The guts of most interesting stuff is often ~this</a:t>
            </a:r>
          </a:p>
        </p:txBody>
      </p:sp>
      <p:sp>
        <p:nvSpPr>
          <p:cNvPr id="6" name="TextBox 5">
            <a:extLst>
              <a:ext uri="{FF2B5EF4-FFF2-40B4-BE49-F238E27FC236}">
                <a16:creationId xmlns:a16="http://schemas.microsoft.com/office/drawing/2014/main" id="{864CAB76-AE33-456F-BC62-A63084E7FD47}"/>
              </a:ext>
            </a:extLst>
          </p:cNvPr>
          <p:cNvSpPr txBox="1"/>
          <p:nvPr/>
        </p:nvSpPr>
        <p:spPr>
          <a:xfrm>
            <a:off x="1260088" y="2111299"/>
            <a:ext cx="907895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DC322F"/>
                </a:solidFill>
                <a:latin typeface="Consolas" panose="020B0609020204030204" pitchFamily="49" charset="0"/>
                <a:cs typeface="Consolas" panose="020B0609020204030204" pitchFamily="49" charset="0"/>
              </a:rPr>
              <a:t>void</a:t>
            </a:r>
            <a:r>
              <a:rPr lang="en-US" dirty="0">
                <a:latin typeface="Consolas" panose="020B0609020204030204" pitchFamily="49" charset="0"/>
                <a:cs typeface="Consolas" panose="020B0609020204030204" pitchFamily="49" charset="0"/>
              </a:rPr>
              <a:t> </a:t>
            </a:r>
            <a:r>
              <a:rPr lang="en-US" dirty="0">
                <a:solidFill>
                  <a:srgbClr val="268BD2"/>
                </a:solidFill>
                <a:latin typeface="Consolas" panose="020B0609020204030204" pitchFamily="49" charset="0"/>
                <a:cs typeface="Consolas" panose="020B0609020204030204" pitchFamily="49" charset="0"/>
              </a:rPr>
              <a:t>Foo</a:t>
            </a:r>
            <a:r>
              <a:rPr lang="en-US" dirty="0">
                <a:latin typeface="Consolas" panose="020B0609020204030204" pitchFamily="49" charset="0"/>
                <a:cs typeface="Consolas" panose="020B0609020204030204" pitchFamily="49" charset="0"/>
              </a:rPr>
              <a:t>(</a:t>
            </a:r>
            <a:r>
              <a:rPr lang="en-US" dirty="0">
                <a:solidFill>
                  <a:srgbClr val="DC322F"/>
                </a:solidFill>
                <a:latin typeface="Consolas" panose="020B0609020204030204" pitchFamily="49" charset="0"/>
                <a:cs typeface="Consolas" panose="020B0609020204030204" pitchFamily="49" charset="0"/>
              </a:rPr>
              <a:t>float</a:t>
            </a:r>
            <a:r>
              <a:rPr lang="en-US" dirty="0">
                <a:solidFill>
                  <a:srgbClr val="859900"/>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solidFill>
                  <a:srgbClr val="859900"/>
                </a:solidFill>
                <a:latin typeface="Consolas" panose="020B0609020204030204" pitchFamily="49" charset="0"/>
                <a:cs typeface="Consolas" panose="020B0609020204030204" pitchFamily="49" charset="0"/>
              </a:rPr>
              <a:t>const</a:t>
            </a:r>
            <a:r>
              <a:rPr lang="en-US" dirty="0">
                <a:latin typeface="Consolas" panose="020B0609020204030204" pitchFamily="49" charset="0"/>
                <a:cs typeface="Consolas" panose="020B0609020204030204" pitchFamily="49" charset="0"/>
              </a:rPr>
              <a:t> A, </a:t>
            </a:r>
            <a:r>
              <a:rPr lang="en-US" dirty="0">
                <a:solidFill>
                  <a:srgbClr val="DC322F"/>
                </a:solidFill>
                <a:latin typeface="Consolas" panose="020B0609020204030204" pitchFamily="49" charset="0"/>
                <a:cs typeface="Consolas" panose="020B0609020204030204" pitchFamily="49" charset="0"/>
              </a:rPr>
              <a:t>float</a:t>
            </a:r>
            <a:r>
              <a:rPr lang="en-US" dirty="0">
                <a:solidFill>
                  <a:srgbClr val="859900"/>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solidFill>
                  <a:srgbClr val="859900"/>
                </a:solidFill>
                <a:latin typeface="Consolas" panose="020B0609020204030204" pitchFamily="49" charset="0"/>
                <a:cs typeface="Consolas" panose="020B0609020204030204" pitchFamily="49" charset="0"/>
              </a:rPr>
              <a:t>const</a:t>
            </a:r>
            <a:r>
              <a:rPr lang="en-US" dirty="0">
                <a:latin typeface="Consolas" panose="020B0609020204030204" pitchFamily="49" charset="0"/>
                <a:cs typeface="Consolas" panose="020B0609020204030204" pitchFamily="49" charset="0"/>
              </a:rPr>
              <a:t> B, </a:t>
            </a:r>
            <a:r>
              <a:rPr lang="en-US" dirty="0">
                <a:solidFill>
                  <a:srgbClr val="DC322F"/>
                </a:solidFill>
                <a:latin typeface="Consolas" panose="020B0609020204030204" pitchFamily="49" charset="0"/>
                <a:cs typeface="Consolas" panose="020B0609020204030204" pitchFamily="49" charset="0"/>
              </a:rPr>
              <a:t>float</a:t>
            </a:r>
            <a:r>
              <a:rPr lang="en-US" dirty="0">
                <a:solidFill>
                  <a:srgbClr val="859900"/>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solidFill>
                  <a:srgbClr val="859900"/>
                </a:solidFill>
                <a:latin typeface="Consolas" panose="020B0609020204030204" pitchFamily="49" charset="0"/>
                <a:cs typeface="Consolas" panose="020B0609020204030204" pitchFamily="49" charset="0"/>
              </a:rPr>
              <a:t>const</a:t>
            </a:r>
            <a:r>
              <a:rPr lang="en-US" dirty="0">
                <a:latin typeface="Consolas" panose="020B0609020204030204" pitchFamily="49" charset="0"/>
                <a:cs typeface="Consolas" panose="020B0609020204030204" pitchFamily="49" charset="0"/>
              </a:rPr>
              <a:t> C, </a:t>
            </a:r>
            <a:r>
              <a:rPr lang="en-US" dirty="0" err="1">
                <a:solidFill>
                  <a:srgbClr val="859900"/>
                </a:solidFill>
                <a:latin typeface="Consolas" panose="020B0609020204030204" pitchFamily="49" charset="0"/>
                <a:cs typeface="Consolas" panose="020B0609020204030204" pitchFamily="49" charset="0"/>
              </a:rPr>
              <a:t>const</a:t>
            </a:r>
            <a:r>
              <a:rPr lang="en-US" dirty="0">
                <a:latin typeface="Consolas" panose="020B0609020204030204" pitchFamily="49" charset="0"/>
                <a:cs typeface="Consolas" panose="020B0609020204030204" pitchFamily="49" charset="0"/>
              </a:rPr>
              <a:t> </a:t>
            </a:r>
            <a:r>
              <a:rPr lang="en-US" dirty="0" err="1">
                <a:solidFill>
                  <a:srgbClr val="DC322F"/>
                </a:solidFill>
                <a:latin typeface="Consolas" panose="020B0609020204030204" pitchFamily="49" charset="0"/>
                <a:cs typeface="Consolas" panose="020B0609020204030204" pitchFamily="49" charset="0"/>
              </a:rPr>
              <a:t>int</a:t>
            </a:r>
            <a:r>
              <a:rPr lang="en-US" dirty="0">
                <a:latin typeface="Consolas" panose="020B0609020204030204" pitchFamily="49" charset="0"/>
                <a:cs typeface="Consolas" panose="020B0609020204030204" pitchFamily="49" charset="0"/>
              </a:rPr>
              <a:t> M, </a:t>
            </a:r>
            <a:r>
              <a:rPr lang="en-US" dirty="0" err="1">
                <a:solidFill>
                  <a:srgbClr val="859900"/>
                </a:solidFill>
                <a:latin typeface="Consolas" panose="020B0609020204030204" pitchFamily="49" charset="0"/>
                <a:cs typeface="Consolas" panose="020B0609020204030204" pitchFamily="49" charset="0"/>
              </a:rPr>
              <a:t>const</a:t>
            </a:r>
            <a:r>
              <a:rPr lang="en-US" dirty="0">
                <a:latin typeface="Consolas" panose="020B0609020204030204" pitchFamily="49" charset="0"/>
                <a:cs typeface="Consolas" panose="020B0609020204030204" pitchFamily="49" charset="0"/>
              </a:rPr>
              <a:t> </a:t>
            </a:r>
            <a:r>
              <a:rPr lang="en-US" dirty="0" err="1">
                <a:solidFill>
                  <a:srgbClr val="DC322F"/>
                </a:solidFill>
                <a:latin typeface="Consolas" panose="020B0609020204030204" pitchFamily="49" charset="0"/>
                <a:cs typeface="Consolas" panose="020B0609020204030204" pitchFamily="49" charset="0"/>
              </a:rPr>
              <a:t>int</a:t>
            </a:r>
            <a:r>
              <a:rPr lang="en-US" dirty="0">
                <a:latin typeface="Consolas" panose="020B0609020204030204" pitchFamily="49" charset="0"/>
                <a:cs typeface="Consolas" panose="020B0609020204030204" pitchFamily="49" charset="0"/>
              </a:rPr>
              <a:t> N, </a:t>
            </a:r>
            <a:r>
              <a:rPr lang="en-US" dirty="0" err="1">
                <a:solidFill>
                  <a:srgbClr val="859900"/>
                </a:solidFill>
                <a:latin typeface="Consolas" panose="020B0609020204030204" pitchFamily="49" charset="0"/>
                <a:cs typeface="Consolas" panose="020B0609020204030204" pitchFamily="49" charset="0"/>
              </a:rPr>
              <a:t>const</a:t>
            </a:r>
            <a:r>
              <a:rPr lang="en-US" dirty="0">
                <a:latin typeface="Consolas" panose="020B0609020204030204" pitchFamily="49" charset="0"/>
                <a:cs typeface="Consolas" panose="020B0609020204030204" pitchFamily="49" charset="0"/>
              </a:rPr>
              <a:t> </a:t>
            </a:r>
            <a:r>
              <a:rPr lang="en-US" dirty="0" err="1">
                <a:solidFill>
                  <a:srgbClr val="DC322F"/>
                </a:solidFill>
                <a:latin typeface="Consolas" panose="020B0609020204030204" pitchFamily="49" charset="0"/>
                <a:cs typeface="Consolas" panose="020B0609020204030204" pitchFamily="49" charset="0"/>
              </a:rPr>
              <a:t>int</a:t>
            </a:r>
            <a:r>
              <a:rPr lang="en-US" dirty="0">
                <a:latin typeface="Consolas" panose="020B0609020204030204" pitchFamily="49" charset="0"/>
                <a:cs typeface="Consolas" panose="020B0609020204030204" pitchFamily="49" charset="0"/>
              </a:rPr>
              <a:t> K)</a:t>
            </a:r>
          </a:p>
          <a:p>
            <a:r>
              <a:rPr lang="en-US" dirty="0">
                <a:latin typeface="Consolas" panose="020B0609020204030204" pitchFamily="49" charset="0"/>
                <a:cs typeface="Consolas" panose="020B0609020204030204" pitchFamily="49" charset="0"/>
              </a:rPr>
              <a:t> { </a:t>
            </a:r>
          </a:p>
          <a:p>
            <a:pPr lvl="1"/>
            <a:r>
              <a:rPr lang="en-US" dirty="0">
                <a:solidFill>
                  <a:srgbClr val="859900"/>
                </a:solidFill>
                <a:latin typeface="Consolas" panose="020B0609020204030204" pitchFamily="49" charset="0"/>
                <a:cs typeface="Consolas" panose="020B0609020204030204" pitchFamily="49" charset="0"/>
              </a:rPr>
              <a:t>for</a:t>
            </a:r>
            <a:r>
              <a:rPr lang="en-US" dirty="0">
                <a:latin typeface="Consolas" panose="020B0609020204030204" pitchFamily="49" charset="0"/>
                <a:cs typeface="Consolas" panose="020B0609020204030204" pitchFamily="49" charset="0"/>
              </a:rPr>
              <a:t> (</a:t>
            </a:r>
            <a:r>
              <a:rPr lang="en-US" dirty="0" err="1">
                <a:solidFill>
                  <a:srgbClr val="DC322F"/>
                </a:solidFill>
                <a:latin typeface="Consolas" panose="020B0609020204030204" pitchFamily="49" charset="0"/>
                <a:cs typeface="Consolas" panose="020B0609020204030204" pitchFamily="49" charset="0"/>
              </a:rPr>
              <a:t>int</a:t>
            </a:r>
            <a:r>
              <a:rPr lang="en-US" dirty="0">
                <a:latin typeface="Consolas" panose="020B0609020204030204" pitchFamily="49" charset="0"/>
                <a:cs typeface="Consolas" panose="020B0609020204030204" pitchFamily="49" charset="0"/>
              </a:rPr>
              <a:t> m </a:t>
            </a:r>
            <a:r>
              <a:rPr lang="en-US" dirty="0">
                <a:solidFill>
                  <a:srgbClr val="859900"/>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AA198"/>
                </a:solidFill>
                <a:latin typeface="Consolas" panose="020B0609020204030204" pitchFamily="49" charset="0"/>
                <a:cs typeface="Consolas" panose="020B0609020204030204" pitchFamily="49" charset="0"/>
              </a:rPr>
              <a:t>0</a:t>
            </a:r>
            <a:r>
              <a:rPr lang="en-US" dirty="0">
                <a:latin typeface="Consolas" panose="020B0609020204030204" pitchFamily="49" charset="0"/>
                <a:cs typeface="Consolas" panose="020B0609020204030204" pitchFamily="49" charset="0"/>
              </a:rPr>
              <a:t>; m </a:t>
            </a:r>
            <a:r>
              <a:rPr lang="en-US" dirty="0">
                <a:solidFill>
                  <a:srgbClr val="859900"/>
                </a:solidFill>
                <a:latin typeface="Consolas" panose="020B0609020204030204" pitchFamily="49" charset="0"/>
                <a:cs typeface="Consolas" panose="020B0609020204030204" pitchFamily="49" charset="0"/>
              </a:rPr>
              <a:t>&lt;</a:t>
            </a:r>
            <a:r>
              <a:rPr lang="en-US" dirty="0">
                <a:latin typeface="Consolas" panose="020B0609020204030204" pitchFamily="49" charset="0"/>
                <a:cs typeface="Consolas" panose="020B0609020204030204" pitchFamily="49" charset="0"/>
              </a:rPr>
              <a:t> M; m</a:t>
            </a:r>
            <a:r>
              <a:rPr lang="en-US" dirty="0">
                <a:solidFill>
                  <a:srgbClr val="859900"/>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 </a:t>
            </a:r>
            <a:endParaRPr lang="en-US" dirty="0">
              <a:solidFill>
                <a:srgbClr val="000000"/>
              </a:solidFill>
              <a:latin typeface="Consolas" panose="020B0609020204030204" pitchFamily="49" charset="0"/>
              <a:cs typeface="Consolas" panose="020B0609020204030204" pitchFamily="49" charset="0"/>
            </a:endParaRPr>
          </a:p>
          <a:p>
            <a:pPr lvl="2"/>
            <a:r>
              <a:rPr lang="en-US" dirty="0">
                <a:solidFill>
                  <a:srgbClr val="859900"/>
                </a:solidFill>
                <a:latin typeface="Consolas" panose="020B0609020204030204" pitchFamily="49" charset="0"/>
                <a:cs typeface="Consolas" panose="020B0609020204030204" pitchFamily="49" charset="0"/>
              </a:rPr>
              <a:t>for</a:t>
            </a:r>
            <a:r>
              <a:rPr lang="en-US" dirty="0">
                <a:latin typeface="Consolas" panose="020B0609020204030204" pitchFamily="49" charset="0"/>
                <a:cs typeface="Consolas" panose="020B0609020204030204" pitchFamily="49" charset="0"/>
              </a:rPr>
              <a:t> (</a:t>
            </a:r>
            <a:r>
              <a:rPr lang="en-US" dirty="0" err="1">
                <a:solidFill>
                  <a:srgbClr val="DC322F"/>
                </a:solidFill>
                <a:latin typeface="Consolas" panose="020B0609020204030204" pitchFamily="49" charset="0"/>
                <a:cs typeface="Consolas" panose="020B0609020204030204" pitchFamily="49" charset="0"/>
              </a:rPr>
              <a:t>int</a:t>
            </a:r>
            <a:r>
              <a:rPr lang="en-US" dirty="0">
                <a:latin typeface="Consolas" panose="020B0609020204030204" pitchFamily="49" charset="0"/>
                <a:cs typeface="Consolas" panose="020B0609020204030204" pitchFamily="49" charset="0"/>
              </a:rPr>
              <a:t> n </a:t>
            </a:r>
            <a:r>
              <a:rPr lang="en-US" dirty="0">
                <a:solidFill>
                  <a:srgbClr val="859900"/>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AA198"/>
                </a:solidFill>
                <a:latin typeface="Consolas" panose="020B0609020204030204" pitchFamily="49" charset="0"/>
                <a:cs typeface="Consolas" panose="020B0609020204030204" pitchFamily="49" charset="0"/>
              </a:rPr>
              <a:t>0</a:t>
            </a:r>
            <a:r>
              <a:rPr lang="en-US" dirty="0">
                <a:latin typeface="Consolas" panose="020B0609020204030204" pitchFamily="49" charset="0"/>
                <a:cs typeface="Consolas" panose="020B0609020204030204" pitchFamily="49" charset="0"/>
              </a:rPr>
              <a:t>; n </a:t>
            </a:r>
            <a:r>
              <a:rPr lang="en-US" dirty="0">
                <a:solidFill>
                  <a:srgbClr val="859900"/>
                </a:solidFill>
                <a:latin typeface="Consolas" panose="020B0609020204030204" pitchFamily="49" charset="0"/>
                <a:cs typeface="Consolas" panose="020B0609020204030204" pitchFamily="49" charset="0"/>
              </a:rPr>
              <a:t>&lt;</a:t>
            </a:r>
            <a:r>
              <a:rPr lang="en-US" dirty="0">
                <a:latin typeface="Consolas" panose="020B0609020204030204" pitchFamily="49" charset="0"/>
                <a:cs typeface="Consolas" panose="020B0609020204030204" pitchFamily="49" charset="0"/>
              </a:rPr>
              <a:t> N; n</a:t>
            </a:r>
            <a:r>
              <a:rPr lang="en-US" dirty="0">
                <a:solidFill>
                  <a:srgbClr val="859900"/>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 </a:t>
            </a:r>
            <a:endParaRPr lang="en-US" dirty="0">
              <a:solidFill>
                <a:srgbClr val="000000"/>
              </a:solidFill>
              <a:latin typeface="Consolas" panose="020B0609020204030204" pitchFamily="49" charset="0"/>
              <a:cs typeface="Consolas" panose="020B0609020204030204" pitchFamily="49" charset="0"/>
            </a:endParaRPr>
          </a:p>
          <a:p>
            <a:pPr lvl="3"/>
            <a:r>
              <a:rPr lang="en-US" dirty="0">
                <a:solidFill>
                  <a:srgbClr val="859900"/>
                </a:solidFill>
                <a:latin typeface="Consolas" panose="020B0609020204030204" pitchFamily="49" charset="0"/>
                <a:cs typeface="Consolas" panose="020B0609020204030204" pitchFamily="49" charset="0"/>
              </a:rPr>
              <a:t>for</a:t>
            </a:r>
            <a:r>
              <a:rPr lang="en-US" dirty="0">
                <a:latin typeface="Consolas" panose="020B0609020204030204" pitchFamily="49" charset="0"/>
                <a:cs typeface="Consolas" panose="020B0609020204030204" pitchFamily="49" charset="0"/>
              </a:rPr>
              <a:t> (</a:t>
            </a:r>
            <a:r>
              <a:rPr lang="en-US" dirty="0" err="1">
                <a:solidFill>
                  <a:srgbClr val="DC322F"/>
                </a:solidFill>
                <a:latin typeface="Consolas" panose="020B0609020204030204" pitchFamily="49" charset="0"/>
                <a:cs typeface="Consolas" panose="020B0609020204030204" pitchFamily="49" charset="0"/>
              </a:rPr>
              <a:t>int</a:t>
            </a:r>
            <a:r>
              <a:rPr lang="en-US" dirty="0">
                <a:latin typeface="Consolas" panose="020B0609020204030204" pitchFamily="49" charset="0"/>
                <a:cs typeface="Consolas" panose="020B0609020204030204" pitchFamily="49" charset="0"/>
              </a:rPr>
              <a:t> k </a:t>
            </a:r>
            <a:r>
              <a:rPr lang="en-US" dirty="0">
                <a:solidFill>
                  <a:srgbClr val="859900"/>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AA198"/>
                </a:solidFill>
                <a:latin typeface="Consolas" panose="020B0609020204030204" pitchFamily="49" charset="0"/>
                <a:cs typeface="Consolas" panose="020B0609020204030204" pitchFamily="49" charset="0"/>
              </a:rPr>
              <a:t>0</a:t>
            </a:r>
            <a:r>
              <a:rPr lang="en-US" dirty="0">
                <a:latin typeface="Consolas" panose="020B0609020204030204" pitchFamily="49" charset="0"/>
                <a:cs typeface="Consolas" panose="020B0609020204030204" pitchFamily="49" charset="0"/>
              </a:rPr>
              <a:t>; k </a:t>
            </a:r>
            <a:r>
              <a:rPr lang="en-US" dirty="0">
                <a:solidFill>
                  <a:srgbClr val="859900"/>
                </a:solidFill>
                <a:latin typeface="Consolas" panose="020B0609020204030204" pitchFamily="49" charset="0"/>
                <a:cs typeface="Consolas" panose="020B0609020204030204" pitchFamily="49" charset="0"/>
              </a:rPr>
              <a:t>&lt;</a:t>
            </a:r>
            <a:r>
              <a:rPr lang="en-US" dirty="0">
                <a:latin typeface="Consolas" panose="020B0609020204030204" pitchFamily="49" charset="0"/>
                <a:cs typeface="Consolas" panose="020B0609020204030204" pitchFamily="49" charset="0"/>
              </a:rPr>
              <a:t> K; k</a:t>
            </a:r>
            <a:r>
              <a:rPr lang="en-US" dirty="0">
                <a:solidFill>
                  <a:srgbClr val="859900"/>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 </a:t>
            </a:r>
          </a:p>
          <a:p>
            <a:pPr lvl="4"/>
            <a:r>
              <a:rPr lang="en-US" dirty="0">
                <a:latin typeface="Consolas" panose="020B0609020204030204" pitchFamily="49" charset="0"/>
                <a:cs typeface="Consolas" panose="020B0609020204030204" pitchFamily="49" charset="0"/>
              </a:rPr>
              <a:t>C[m </a:t>
            </a:r>
            <a:r>
              <a:rPr lang="en-US" dirty="0">
                <a:solidFill>
                  <a:srgbClr val="859900"/>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M </a:t>
            </a:r>
            <a:r>
              <a:rPr lang="en-US" dirty="0">
                <a:solidFill>
                  <a:srgbClr val="859900"/>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n] </a:t>
            </a:r>
            <a:r>
              <a:rPr lang="en-US" dirty="0">
                <a:solidFill>
                  <a:srgbClr val="859900"/>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A[m </a:t>
            </a:r>
            <a:r>
              <a:rPr lang="en-US" dirty="0">
                <a:solidFill>
                  <a:srgbClr val="859900"/>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M </a:t>
            </a:r>
            <a:r>
              <a:rPr lang="en-US" dirty="0">
                <a:solidFill>
                  <a:srgbClr val="859900"/>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k] </a:t>
            </a:r>
            <a:r>
              <a:rPr lang="en-US" dirty="0">
                <a:solidFill>
                  <a:srgbClr val="859900"/>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B[k </a:t>
            </a:r>
            <a:r>
              <a:rPr lang="en-US" dirty="0">
                <a:solidFill>
                  <a:srgbClr val="859900"/>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K </a:t>
            </a:r>
            <a:r>
              <a:rPr lang="en-US" dirty="0">
                <a:solidFill>
                  <a:srgbClr val="859900"/>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n]; </a:t>
            </a:r>
          </a:p>
          <a:p>
            <a:pPr lvl="3"/>
            <a:r>
              <a:rPr lang="en-US" dirty="0">
                <a:latin typeface="Consolas" panose="020B0609020204030204" pitchFamily="49" charset="0"/>
                <a:cs typeface="Consolas" panose="020B0609020204030204" pitchFamily="49" charset="0"/>
              </a:rPr>
              <a:t>} </a:t>
            </a:r>
          </a:p>
          <a:p>
            <a:pPr lvl="2"/>
            <a:r>
              <a:rPr lang="en-US" dirty="0">
                <a:latin typeface="Consolas" panose="020B0609020204030204" pitchFamily="49" charset="0"/>
                <a:cs typeface="Consolas" panose="020B0609020204030204" pitchFamily="49" charset="0"/>
              </a:rPr>
              <a:t>} </a:t>
            </a:r>
          </a:p>
          <a:p>
            <a:pPr lvl="1"/>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p>
        </p:txBody>
      </p:sp>
      <p:sp>
        <p:nvSpPr>
          <p:cNvPr id="29" name="Footer Placeholder 28">
            <a:extLst>
              <a:ext uri="{FF2B5EF4-FFF2-40B4-BE49-F238E27FC236}">
                <a16:creationId xmlns:a16="http://schemas.microsoft.com/office/drawing/2014/main" id="{99BA9DDE-23EC-7541-BD34-C5797C4B5DEE}"/>
              </a:ext>
            </a:extLst>
          </p:cNvPr>
          <p:cNvSpPr>
            <a:spLocks noGrp="1"/>
          </p:cNvSpPr>
          <p:nvPr>
            <p:ph type="ftr" sz="quarter" idx="11"/>
          </p:nvPr>
        </p:nvSpPr>
        <p:spPr/>
        <p:txBody>
          <a:bodyPr/>
          <a:lstStyle/>
          <a:p>
            <a:r>
              <a:rPr lang="en-US"/>
              <a:t>CC BY-NC-ND Pat Pannuto – Many slides adapted from Janarbek Matai</a:t>
            </a:r>
            <a:endParaRPr lang="en-US" dirty="0"/>
          </a:p>
        </p:txBody>
      </p:sp>
      <p:sp>
        <p:nvSpPr>
          <p:cNvPr id="2" name="Oval 1">
            <a:extLst>
              <a:ext uri="{FF2B5EF4-FFF2-40B4-BE49-F238E27FC236}">
                <a16:creationId xmlns:a16="http://schemas.microsoft.com/office/drawing/2014/main" id="{200B7E60-A746-144B-9873-A316E6FD8524}"/>
              </a:ext>
            </a:extLst>
          </p:cNvPr>
          <p:cNvSpPr/>
          <p:nvPr/>
        </p:nvSpPr>
        <p:spPr>
          <a:xfrm>
            <a:off x="3060700" y="3721100"/>
            <a:ext cx="429208" cy="4572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 name="Oval 6">
            <a:extLst>
              <a:ext uri="{FF2B5EF4-FFF2-40B4-BE49-F238E27FC236}">
                <a16:creationId xmlns:a16="http://schemas.microsoft.com/office/drawing/2014/main" id="{DFA6E50D-4F26-EC41-A58D-74535A60C559}"/>
              </a:ext>
            </a:extLst>
          </p:cNvPr>
          <p:cNvSpPr/>
          <p:nvPr/>
        </p:nvSpPr>
        <p:spPr>
          <a:xfrm>
            <a:off x="5039112" y="3721100"/>
            <a:ext cx="429208" cy="4572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 name="Oval 7">
            <a:extLst>
              <a:ext uri="{FF2B5EF4-FFF2-40B4-BE49-F238E27FC236}">
                <a16:creationId xmlns:a16="http://schemas.microsoft.com/office/drawing/2014/main" id="{04B1C01A-5A95-B341-B5DF-BEC01EEE4CB8}"/>
              </a:ext>
            </a:extLst>
          </p:cNvPr>
          <p:cNvSpPr/>
          <p:nvPr/>
        </p:nvSpPr>
        <p:spPr>
          <a:xfrm>
            <a:off x="6941324" y="3721100"/>
            <a:ext cx="429208" cy="4572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 name="TextBox 2">
            <a:extLst>
              <a:ext uri="{FF2B5EF4-FFF2-40B4-BE49-F238E27FC236}">
                <a16:creationId xmlns:a16="http://schemas.microsoft.com/office/drawing/2014/main" id="{927A8C19-4412-884E-A5C4-C4924CE8B4EA}"/>
              </a:ext>
            </a:extLst>
          </p:cNvPr>
          <p:cNvSpPr txBox="1"/>
          <p:nvPr/>
        </p:nvSpPr>
        <p:spPr>
          <a:xfrm>
            <a:off x="3820325" y="4760810"/>
            <a:ext cx="3070199" cy="523220"/>
          </a:xfrm>
          <a:prstGeom prst="rect">
            <a:avLst/>
          </a:prstGeom>
          <a:noFill/>
          <a:ln w="28575">
            <a:solidFill>
              <a:srgbClr val="FF0000"/>
            </a:solidFill>
          </a:ln>
        </p:spPr>
        <p:txBody>
          <a:bodyPr wrap="none" rtlCol="0">
            <a:spAutoFit/>
          </a:bodyPr>
          <a:lstStyle/>
          <a:p>
            <a:r>
              <a:rPr lang="en-US" sz="2800" b="1" dirty="0">
                <a:solidFill>
                  <a:srgbClr val="FF0000"/>
                </a:solidFill>
              </a:rPr>
              <a:t>And these are huge</a:t>
            </a:r>
          </a:p>
        </p:txBody>
      </p:sp>
      <p:cxnSp>
        <p:nvCxnSpPr>
          <p:cNvPr id="5" name="Straight Connector 4">
            <a:extLst>
              <a:ext uri="{FF2B5EF4-FFF2-40B4-BE49-F238E27FC236}">
                <a16:creationId xmlns:a16="http://schemas.microsoft.com/office/drawing/2014/main" id="{DDAFB3CA-834B-F747-8C8D-D1501B998C57}"/>
              </a:ext>
            </a:extLst>
          </p:cNvPr>
          <p:cNvCxnSpPr>
            <a:cxnSpLocks/>
            <a:stCxn id="3" idx="0"/>
            <a:endCxn id="2" idx="5"/>
          </p:cNvCxnSpPr>
          <p:nvPr/>
        </p:nvCxnSpPr>
        <p:spPr>
          <a:xfrm flipH="1" flipV="1">
            <a:off x="3427052" y="4111345"/>
            <a:ext cx="1928373" cy="6494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7740941-2F3A-6544-80E2-E92D38D1237C}"/>
              </a:ext>
            </a:extLst>
          </p:cNvPr>
          <p:cNvCxnSpPr>
            <a:cxnSpLocks/>
            <a:stCxn id="3" idx="0"/>
            <a:endCxn id="7" idx="4"/>
          </p:cNvCxnSpPr>
          <p:nvPr/>
        </p:nvCxnSpPr>
        <p:spPr>
          <a:xfrm flipH="1" flipV="1">
            <a:off x="5253716" y="4178300"/>
            <a:ext cx="101709" cy="582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6DEA07-6D57-A342-8819-D18639096005}"/>
              </a:ext>
            </a:extLst>
          </p:cNvPr>
          <p:cNvCxnSpPr>
            <a:cxnSpLocks/>
            <a:stCxn id="3" idx="0"/>
            <a:endCxn id="8" idx="3"/>
          </p:cNvCxnSpPr>
          <p:nvPr/>
        </p:nvCxnSpPr>
        <p:spPr>
          <a:xfrm flipV="1">
            <a:off x="5355425" y="4111345"/>
            <a:ext cx="1648755" cy="6494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DBB13C3A-3952-FF4A-9F8D-AC6C047D9F18}"/>
              </a:ext>
            </a:extLst>
          </p:cNvPr>
          <p:cNvGrpSpPr/>
          <p:nvPr/>
        </p:nvGrpSpPr>
        <p:grpSpPr>
          <a:xfrm>
            <a:off x="8153400" y="3882330"/>
            <a:ext cx="4305300" cy="3457902"/>
            <a:chOff x="8153400" y="3882330"/>
            <a:chExt cx="4305300" cy="3457902"/>
          </a:xfrm>
        </p:grpSpPr>
        <p:sp>
          <p:nvSpPr>
            <p:cNvPr id="21" name="TextBox 20">
              <a:extLst>
                <a:ext uri="{FF2B5EF4-FFF2-40B4-BE49-F238E27FC236}">
                  <a16:creationId xmlns:a16="http://schemas.microsoft.com/office/drawing/2014/main" id="{7F2824C6-C566-194A-B40E-09F1D4139EEE}"/>
                </a:ext>
              </a:extLst>
            </p:cNvPr>
            <p:cNvSpPr txBox="1"/>
            <p:nvPr/>
          </p:nvSpPr>
          <p:spPr>
            <a:xfrm>
              <a:off x="8877771" y="3882330"/>
              <a:ext cx="3314229" cy="923330"/>
            </a:xfrm>
            <a:prstGeom prst="rect">
              <a:avLst/>
            </a:prstGeom>
            <a:noFill/>
            <a:ln>
              <a:solidFill>
                <a:schemeClr val="tx1"/>
              </a:solidFill>
            </a:ln>
          </p:spPr>
          <p:txBody>
            <a:bodyPr wrap="square" rtlCol="0">
              <a:spAutoFit/>
            </a:bodyPr>
            <a:lstStyle/>
            <a:p>
              <a:r>
                <a:rPr lang="en-US" b="1" dirty="0"/>
                <a:t>Lab2: </a:t>
              </a:r>
              <a:r>
                <a:rPr lang="en-US" b="1" dirty="0" err="1"/>
                <a:t>image.tif</a:t>
              </a:r>
              <a:endParaRPr lang="en-US" b="1" dirty="0"/>
            </a:p>
            <a:p>
              <a:r>
                <a:rPr lang="en-US" dirty="0"/>
                <a:t>  480x640 pixels * 4 bytes/float ~= 1.3 MB (greyscale!)</a:t>
              </a:r>
            </a:p>
          </p:txBody>
        </p:sp>
        <p:pic>
          <p:nvPicPr>
            <p:cNvPr id="24" name="Picture 23">
              <a:extLst>
                <a:ext uri="{FF2B5EF4-FFF2-40B4-BE49-F238E27FC236}">
                  <a16:creationId xmlns:a16="http://schemas.microsoft.com/office/drawing/2014/main" id="{911CFD79-FFA3-0F40-828E-00E66E7B0357}"/>
                </a:ext>
              </a:extLst>
            </p:cNvPr>
            <p:cNvPicPr>
              <a:picLocks noChangeAspect="1"/>
            </p:cNvPicPr>
            <p:nvPr/>
          </p:nvPicPr>
          <p:blipFill>
            <a:blip r:embed="rId3"/>
            <a:stretch>
              <a:fillRect/>
            </a:stretch>
          </p:blipFill>
          <p:spPr>
            <a:xfrm>
              <a:off x="8153400" y="4806439"/>
              <a:ext cx="4305300" cy="2533793"/>
            </a:xfrm>
            <a:prstGeom prst="rect">
              <a:avLst/>
            </a:prstGeom>
            <a:ln>
              <a:solidFill>
                <a:schemeClr val="tx1"/>
              </a:solidFill>
            </a:ln>
          </p:spPr>
        </p:pic>
      </p:grpSp>
    </p:spTree>
    <p:extLst>
      <p:ext uri="{BB962C8B-B14F-4D97-AF65-F5344CB8AC3E}">
        <p14:creationId xmlns:p14="http://schemas.microsoft.com/office/powerpoint/2010/main" val="56160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A535B5A7-DDE1-0748-9B03-CC8C9F2E54FE}"/>
              </a:ext>
            </a:extLst>
          </p:cNvPr>
          <p:cNvSpPr>
            <a:spLocks noGrp="1"/>
          </p:cNvSpPr>
          <p:nvPr>
            <p:ph type="title"/>
            <p:custDataLst>
              <p:tags r:id="rId1"/>
            </p:custDataLst>
          </p:nvPr>
        </p:nvSpPr>
        <p:spPr/>
        <p:txBody>
          <a:bodyPr/>
          <a:lstStyle/>
          <a:p>
            <a:r>
              <a:rPr lang="en-US" altLang="en-US"/>
              <a:t>In fact…</a:t>
            </a:r>
          </a:p>
        </p:txBody>
      </p:sp>
      <p:sp>
        <p:nvSpPr>
          <p:cNvPr id="92163" name="Content Placeholder 2">
            <a:extLst>
              <a:ext uri="{FF2B5EF4-FFF2-40B4-BE49-F238E27FC236}">
                <a16:creationId xmlns:a16="http://schemas.microsoft.com/office/drawing/2014/main" id="{3C484190-9FD4-0D41-A56D-44F1AE61FA03}"/>
              </a:ext>
            </a:extLst>
          </p:cNvPr>
          <p:cNvSpPr>
            <a:spLocks noGrp="1"/>
          </p:cNvSpPr>
          <p:nvPr>
            <p:ph idx="1"/>
            <p:custDataLst>
              <p:tags r:id="rId2"/>
            </p:custDataLst>
          </p:nvPr>
        </p:nvSpPr>
        <p:spPr/>
        <p:txBody>
          <a:bodyPr/>
          <a:lstStyle/>
          <a:p>
            <a:r>
              <a:rPr lang="en-US" altLang="en-US" dirty="0"/>
              <a:t>Can generalize this “formula” further for other stalls</a:t>
            </a:r>
          </a:p>
          <a:p>
            <a:pPr lvl="1"/>
            <a:r>
              <a:rPr lang="en-US" altLang="en-US" dirty="0"/>
              <a:t>(This is just putting a label on the ”penalty” idea we introduced earlier)</a:t>
            </a:r>
          </a:p>
          <a:p>
            <a:endParaRPr lang="en-US" altLang="en-US" dirty="0"/>
          </a:p>
          <a:p>
            <a:r>
              <a:rPr lang="en-US" altLang="en-US" dirty="0">
                <a:solidFill>
                  <a:srgbClr val="0070C0"/>
                </a:solidFill>
              </a:rPr>
              <a:t>CPI = BCPI + DHSPI + BHSPI + MCPI</a:t>
            </a:r>
          </a:p>
          <a:p>
            <a:pPr lvl="1"/>
            <a:r>
              <a:rPr lang="en-US" altLang="en-US" dirty="0"/>
              <a:t>DHSPI = data hazard stalls per instruction</a:t>
            </a:r>
          </a:p>
          <a:p>
            <a:pPr lvl="1"/>
            <a:r>
              <a:rPr lang="en-US" altLang="en-US" dirty="0"/>
              <a:t>BHSPI = branch hazard stalls per instruction.</a:t>
            </a:r>
          </a:p>
        </p:txBody>
      </p:sp>
    </p:spTree>
    <p:extLst>
      <p:ext uri="{BB962C8B-B14F-4D97-AF65-F5344CB8AC3E}">
        <p14:creationId xmlns:p14="http://schemas.microsoft.com/office/powerpoint/2010/main" val="413025336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71C4D0BE-9942-044E-B0A9-01F2D8289377}"/>
              </a:ext>
            </a:extLst>
          </p:cNvPr>
          <p:cNvSpPr>
            <a:spLocks noGrp="1" noChangeArrowheads="1"/>
          </p:cNvSpPr>
          <p:nvPr>
            <p:ph type="title"/>
            <p:custDataLst>
              <p:tags r:id="rId1"/>
            </p:custDataLst>
          </p:nvPr>
        </p:nvSpPr>
        <p:spPr/>
        <p:txBody>
          <a:bodyPr/>
          <a:lstStyle/>
          <a:p>
            <a:r>
              <a:rPr lang="en-US" altLang="en-US"/>
              <a:t>Cache Performance</a:t>
            </a:r>
          </a:p>
        </p:txBody>
      </p:sp>
      <p:sp>
        <p:nvSpPr>
          <p:cNvPr id="94211" name="Rectangle 3">
            <a:extLst>
              <a:ext uri="{FF2B5EF4-FFF2-40B4-BE49-F238E27FC236}">
                <a16:creationId xmlns:a16="http://schemas.microsoft.com/office/drawing/2014/main" id="{08624290-88B8-C743-BEC9-B689D35DE1F8}"/>
              </a:ext>
            </a:extLst>
          </p:cNvPr>
          <p:cNvSpPr>
            <a:spLocks noGrp="1" noChangeArrowheads="1"/>
          </p:cNvSpPr>
          <p:nvPr>
            <p:ph type="body" sz="half" idx="1"/>
            <p:custDataLst>
              <p:tags r:id="rId2"/>
            </p:custDataLst>
          </p:nvPr>
        </p:nvSpPr>
        <p:spPr>
          <a:xfrm>
            <a:off x="812800" y="1447800"/>
            <a:ext cx="6134969" cy="4114800"/>
          </a:xfrm>
        </p:spPr>
        <p:txBody>
          <a:bodyPr>
            <a:normAutofit/>
          </a:bodyPr>
          <a:lstStyle/>
          <a:p>
            <a:r>
              <a:rPr lang="en-US" altLang="en-US" sz="2400" dirty="0"/>
              <a:t>Instruction cache miss rate of 4%</a:t>
            </a:r>
          </a:p>
          <a:p>
            <a:r>
              <a:rPr lang="en-US" altLang="en-US" sz="2400" dirty="0"/>
              <a:t>Data cache miss rate of 10%</a:t>
            </a:r>
          </a:p>
          <a:p>
            <a:r>
              <a:rPr lang="en-US" altLang="en-US" sz="2400" dirty="0" err="1"/>
              <a:t>BaseCPI</a:t>
            </a:r>
            <a:r>
              <a:rPr lang="en-US" altLang="en-US" sz="2400" dirty="0"/>
              <a:t> = 1.0 (no data or control hazards)</a:t>
            </a:r>
          </a:p>
          <a:p>
            <a:r>
              <a:rPr lang="en-US" altLang="en-US" sz="2400" dirty="0"/>
              <a:t>20% of instructions are loads and stores</a:t>
            </a:r>
          </a:p>
          <a:p>
            <a:r>
              <a:rPr lang="en-US" altLang="en-US" sz="2400" dirty="0"/>
              <a:t>Miss penalty = 12 cycles</a:t>
            </a:r>
          </a:p>
          <a:p>
            <a:pPr marL="0" indent="0">
              <a:buNone/>
            </a:pPr>
            <a:r>
              <a:rPr lang="en-US" altLang="en-US" sz="2400" b="1" dirty="0"/>
              <a:t>CPI = ???</a:t>
            </a:r>
          </a:p>
        </p:txBody>
      </p:sp>
      <p:graphicFrame>
        <p:nvGraphicFramePr>
          <p:cNvPr id="26654" name="Group 30">
            <a:extLst>
              <a:ext uri="{FF2B5EF4-FFF2-40B4-BE49-F238E27FC236}">
                <a16:creationId xmlns:a16="http://schemas.microsoft.com/office/drawing/2014/main" id="{ACE90DD1-3ED5-7A44-A4E4-A6592F9E4BB1}"/>
              </a:ext>
            </a:extLst>
          </p:cNvPr>
          <p:cNvGraphicFramePr>
            <a:graphicFrameLocks noGrp="1"/>
          </p:cNvGraphicFramePr>
          <p:nvPr>
            <p:ph sz="half" idx="2"/>
            <p:custDataLst>
              <p:tags r:id="rId3"/>
            </p:custDataLst>
            <p:extLst/>
          </p:nvPr>
        </p:nvGraphicFramePr>
        <p:xfrm>
          <a:off x="7366000" y="1447801"/>
          <a:ext cx="3810000" cy="3286126"/>
        </p:xfrm>
        <a:graphic>
          <a:graphicData uri="http://schemas.openxmlformats.org/drawingml/2006/table">
            <a:tbl>
              <a:tblPr/>
              <a:tblGrid>
                <a:gridCol w="1171575">
                  <a:extLst>
                    <a:ext uri="{9D8B030D-6E8A-4147-A177-3AD203B41FA5}">
                      <a16:colId xmlns:a16="http://schemas.microsoft.com/office/drawing/2014/main" val="20000"/>
                    </a:ext>
                  </a:extLst>
                </a:gridCol>
                <a:gridCol w="2638425">
                  <a:extLst>
                    <a:ext uri="{9D8B030D-6E8A-4147-A177-3AD203B41FA5}">
                      <a16:colId xmlns:a16="http://schemas.microsoft.com/office/drawing/2014/main" val="20001"/>
                    </a:ext>
                  </a:extLst>
                </a:gridCol>
              </a:tblGrid>
              <a:tr h="701175">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1" i="0" u="none" strike="noStrike" cap="none" normalizeH="0" baseline="0">
                          <a:ln>
                            <a:noFill/>
                          </a:ln>
                          <a:solidFill>
                            <a:srgbClr val="FFFFFF"/>
                          </a:solidFill>
                          <a:effectLst/>
                          <a:latin typeface="Times New Roman" pitchFamily="18" charset="0"/>
                        </a:rPr>
                        <a:t>Selection</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1" i="0" u="none" strike="noStrike" cap="none" normalizeH="0" baseline="0" dirty="0">
                          <a:ln>
                            <a:noFill/>
                          </a:ln>
                          <a:solidFill>
                            <a:srgbClr val="FFFFFF"/>
                          </a:solidFill>
                          <a:effectLst/>
                          <a:latin typeface="Times New Roman" pitchFamily="18" charset="0"/>
                        </a:rPr>
                        <a:t>CPI (rounded if necessary)</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35091">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A</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1.24</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1"/>
                  </a:ext>
                </a:extLst>
              </a:tr>
              <a:tr h="535091">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B</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1.34</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533503">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C</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1.48</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3"/>
                  </a:ext>
                </a:extLst>
              </a:tr>
              <a:tr h="446175">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D</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1.72</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4"/>
                  </a:ext>
                </a:extLst>
              </a:tr>
              <a:tr h="535091">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E</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dirty="0">
                          <a:ln>
                            <a:noFill/>
                          </a:ln>
                          <a:solidFill>
                            <a:srgbClr val="000000"/>
                          </a:solidFill>
                          <a:effectLst/>
                          <a:latin typeface="Times New Roman" pitchFamily="18" charset="0"/>
                        </a:rPr>
                        <a:t>None of the above</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5177879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743F277B-93D5-154C-A2C3-C576252BAC22}"/>
              </a:ext>
            </a:extLst>
          </p:cNvPr>
          <p:cNvSpPr>
            <a:spLocks noGrp="1" noChangeArrowheads="1"/>
          </p:cNvSpPr>
          <p:nvPr>
            <p:ph type="title"/>
            <p:custDataLst>
              <p:tags r:id="rId1"/>
            </p:custDataLst>
          </p:nvPr>
        </p:nvSpPr>
        <p:spPr>
          <a:noFill/>
        </p:spPr>
        <p:txBody>
          <a:bodyPr/>
          <a:lstStyle/>
          <a:p>
            <a:r>
              <a:rPr lang="en-US" altLang="en-US"/>
              <a:t>Cache Performance</a:t>
            </a:r>
          </a:p>
        </p:txBody>
      </p:sp>
      <p:sp>
        <p:nvSpPr>
          <p:cNvPr id="98307" name="Rectangle 3">
            <a:extLst>
              <a:ext uri="{FF2B5EF4-FFF2-40B4-BE49-F238E27FC236}">
                <a16:creationId xmlns:a16="http://schemas.microsoft.com/office/drawing/2014/main" id="{851EEBBF-E181-FE4A-8B13-717EC3A1907C}"/>
              </a:ext>
            </a:extLst>
          </p:cNvPr>
          <p:cNvSpPr>
            <a:spLocks noGrp="1" noChangeArrowheads="1"/>
          </p:cNvSpPr>
          <p:nvPr>
            <p:ph type="body" idx="1"/>
            <p:custDataLst>
              <p:tags r:id="rId2"/>
            </p:custDataLst>
          </p:nvPr>
        </p:nvSpPr>
        <p:spPr>
          <a:noFill/>
        </p:spPr>
        <p:txBody>
          <a:bodyPr/>
          <a:lstStyle/>
          <a:p>
            <a:r>
              <a:rPr lang="en-US" altLang="en-US" dirty="0"/>
              <a:t>Unified cache</a:t>
            </a:r>
          </a:p>
          <a:p>
            <a:r>
              <a:rPr lang="en-US" altLang="en-US" dirty="0"/>
              <a:t>25% of instructions are loads and stores</a:t>
            </a:r>
          </a:p>
          <a:p>
            <a:r>
              <a:rPr lang="en-US" altLang="en-US" dirty="0" err="1"/>
              <a:t>BaseCPI</a:t>
            </a:r>
            <a:r>
              <a:rPr lang="en-US" altLang="en-US" dirty="0"/>
              <a:t> = 1.2, miss penalty of 10 cycles</a:t>
            </a:r>
          </a:p>
          <a:p>
            <a:endParaRPr lang="en-US" altLang="en-US" dirty="0"/>
          </a:p>
          <a:p>
            <a:r>
              <a:rPr lang="en-US" altLang="en-US" dirty="0"/>
              <a:t>If we improve the miss rate from 10% to 4% (e.g. with a larger cache), how much do we improve performance?</a:t>
            </a:r>
          </a:p>
        </p:txBody>
      </p:sp>
    </p:spTree>
    <p:extLst>
      <p:ext uri="{BB962C8B-B14F-4D97-AF65-F5344CB8AC3E}">
        <p14:creationId xmlns:p14="http://schemas.microsoft.com/office/powerpoint/2010/main" val="199489266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91D0B79A-B309-3F47-805D-2717DB93E05A}"/>
              </a:ext>
            </a:extLst>
          </p:cNvPr>
          <p:cNvSpPr>
            <a:spLocks noGrp="1" noChangeArrowheads="1"/>
          </p:cNvSpPr>
          <p:nvPr>
            <p:ph type="title"/>
            <p:custDataLst>
              <p:tags r:id="rId1"/>
            </p:custDataLst>
          </p:nvPr>
        </p:nvSpPr>
        <p:spPr>
          <a:noFill/>
        </p:spPr>
        <p:txBody>
          <a:bodyPr/>
          <a:lstStyle/>
          <a:p>
            <a:r>
              <a:rPr lang="en-US" altLang="en-US"/>
              <a:t>Cache Performance</a:t>
            </a:r>
          </a:p>
        </p:txBody>
      </p:sp>
      <p:sp>
        <p:nvSpPr>
          <p:cNvPr id="100355" name="Rectangle 3">
            <a:extLst>
              <a:ext uri="{FF2B5EF4-FFF2-40B4-BE49-F238E27FC236}">
                <a16:creationId xmlns:a16="http://schemas.microsoft.com/office/drawing/2014/main" id="{82CD7E1C-278F-5F49-9BE8-4D3A5453CA24}"/>
              </a:ext>
            </a:extLst>
          </p:cNvPr>
          <p:cNvSpPr>
            <a:spLocks noGrp="1" noChangeArrowheads="1"/>
          </p:cNvSpPr>
          <p:nvPr>
            <p:ph type="body" idx="1"/>
            <p:custDataLst>
              <p:tags r:id="rId2"/>
            </p:custDataLst>
          </p:nvPr>
        </p:nvSpPr>
        <p:spPr>
          <a:noFill/>
        </p:spPr>
        <p:txBody>
          <a:bodyPr/>
          <a:lstStyle/>
          <a:p>
            <a:r>
              <a:rPr lang="en-US" altLang="en-US" dirty="0" err="1"/>
              <a:t>BaseCPI</a:t>
            </a:r>
            <a:r>
              <a:rPr lang="en-US" altLang="en-US" dirty="0"/>
              <a:t> = 1</a:t>
            </a:r>
          </a:p>
          <a:p>
            <a:r>
              <a:rPr lang="en-US" altLang="en-US" dirty="0"/>
              <a:t>Miss rate of 8% overall, 20% loads, miss penalty 20 cycles, never stalls on stores. </a:t>
            </a:r>
          </a:p>
          <a:p>
            <a:endParaRPr lang="en-US" altLang="en-US" dirty="0"/>
          </a:p>
          <a:p>
            <a:r>
              <a:rPr lang="en-US" altLang="en-US" dirty="0"/>
              <a:t>What is the speedup from doubling the CPU clock rate?</a:t>
            </a:r>
          </a:p>
        </p:txBody>
      </p:sp>
    </p:spTree>
    <p:extLst>
      <p:ext uri="{BB962C8B-B14F-4D97-AF65-F5344CB8AC3E}">
        <p14:creationId xmlns:p14="http://schemas.microsoft.com/office/powerpoint/2010/main" val="105950804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3323F121-76BC-5444-A350-224460748645}"/>
              </a:ext>
            </a:extLst>
          </p:cNvPr>
          <p:cNvSpPr>
            <a:spLocks noGrp="1" noChangeArrowheads="1"/>
          </p:cNvSpPr>
          <p:nvPr>
            <p:ph type="title"/>
            <p:custDataLst>
              <p:tags r:id="rId1"/>
            </p:custDataLst>
          </p:nvPr>
        </p:nvSpPr>
        <p:spPr>
          <a:xfrm>
            <a:off x="2133600" y="76200"/>
            <a:ext cx="7772400" cy="838200"/>
          </a:xfrm>
          <a:noFill/>
        </p:spPr>
        <p:txBody>
          <a:bodyPr/>
          <a:lstStyle/>
          <a:p>
            <a:r>
              <a:rPr lang="en-US" altLang="en-US"/>
              <a:t>Example -- DEC Alpha 21164 Caches</a:t>
            </a:r>
          </a:p>
        </p:txBody>
      </p:sp>
      <p:sp>
        <p:nvSpPr>
          <p:cNvPr id="102403" name="Rectangle 3">
            <a:extLst>
              <a:ext uri="{FF2B5EF4-FFF2-40B4-BE49-F238E27FC236}">
                <a16:creationId xmlns:a16="http://schemas.microsoft.com/office/drawing/2014/main" id="{51B5B6B0-5BD4-6D4D-8233-0B024DBBE44E}"/>
              </a:ext>
            </a:extLst>
          </p:cNvPr>
          <p:cNvSpPr>
            <a:spLocks noChangeArrowheads="1"/>
          </p:cNvSpPr>
          <p:nvPr>
            <p:custDataLst>
              <p:tags r:id="rId2"/>
            </p:custDataLst>
          </p:nvPr>
        </p:nvSpPr>
        <p:spPr bwMode="auto">
          <a:xfrm>
            <a:off x="2673351" y="1225551"/>
            <a:ext cx="3035300" cy="2578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102404" name="Rectangle 4">
            <a:extLst>
              <a:ext uri="{FF2B5EF4-FFF2-40B4-BE49-F238E27FC236}">
                <a16:creationId xmlns:a16="http://schemas.microsoft.com/office/drawing/2014/main" id="{8E0CC547-3EA2-684C-83B8-71A8C4A7D6AD}"/>
              </a:ext>
            </a:extLst>
          </p:cNvPr>
          <p:cNvSpPr>
            <a:spLocks noChangeArrowheads="1"/>
          </p:cNvSpPr>
          <p:nvPr>
            <p:custDataLst>
              <p:tags r:id="rId3"/>
            </p:custDataLst>
          </p:nvPr>
        </p:nvSpPr>
        <p:spPr bwMode="auto">
          <a:xfrm>
            <a:off x="2862223" y="2309814"/>
            <a:ext cx="1019254" cy="52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a:solidFill>
                  <a:srgbClr val="1F497D"/>
                </a:solidFill>
              </a:rPr>
              <a:t>21164 CPU</a:t>
            </a:r>
          </a:p>
          <a:p>
            <a:pPr algn="ctr" defTabSz="609585">
              <a:spcBef>
                <a:spcPct val="0"/>
              </a:spcBef>
              <a:buClrTx/>
              <a:buSzTx/>
              <a:buNone/>
            </a:pPr>
            <a:r>
              <a:rPr lang="en-US" altLang="en-US" sz="1400">
                <a:solidFill>
                  <a:srgbClr val="1F497D"/>
                </a:solidFill>
              </a:rPr>
              <a:t>core</a:t>
            </a:r>
          </a:p>
        </p:txBody>
      </p:sp>
      <p:sp>
        <p:nvSpPr>
          <p:cNvPr id="102405" name="Rectangle 5">
            <a:extLst>
              <a:ext uri="{FF2B5EF4-FFF2-40B4-BE49-F238E27FC236}">
                <a16:creationId xmlns:a16="http://schemas.microsoft.com/office/drawing/2014/main" id="{8AA8C392-9234-CB4D-8FAB-ECF1E8C24007}"/>
              </a:ext>
            </a:extLst>
          </p:cNvPr>
          <p:cNvSpPr>
            <a:spLocks noChangeArrowheads="1"/>
          </p:cNvSpPr>
          <p:nvPr>
            <p:custDataLst>
              <p:tags r:id="rId4"/>
            </p:custDataLst>
          </p:nvPr>
        </p:nvSpPr>
        <p:spPr bwMode="auto">
          <a:xfrm>
            <a:off x="2901951" y="1377951"/>
            <a:ext cx="825500" cy="520700"/>
          </a:xfrm>
          <a:prstGeom prst="rect">
            <a:avLst/>
          </a:prstGeom>
          <a:solidFill>
            <a:schemeClr val="accent1">
              <a:alpha val="24000"/>
            </a:schemeClr>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dirty="0">
                <a:solidFill>
                  <a:srgbClr val="1F497D"/>
                </a:solidFill>
              </a:rPr>
              <a:t>Instruction</a:t>
            </a:r>
          </a:p>
          <a:p>
            <a:pPr algn="ctr" defTabSz="609585">
              <a:spcBef>
                <a:spcPct val="0"/>
              </a:spcBef>
              <a:buClrTx/>
              <a:buSzTx/>
              <a:buNone/>
            </a:pPr>
            <a:r>
              <a:rPr lang="en-US" altLang="en-US" sz="1400" dirty="0">
                <a:solidFill>
                  <a:srgbClr val="1F497D"/>
                </a:solidFill>
              </a:rPr>
              <a:t>Cache</a:t>
            </a:r>
          </a:p>
        </p:txBody>
      </p:sp>
      <p:sp>
        <p:nvSpPr>
          <p:cNvPr id="102406" name="Rectangle 6">
            <a:extLst>
              <a:ext uri="{FF2B5EF4-FFF2-40B4-BE49-F238E27FC236}">
                <a16:creationId xmlns:a16="http://schemas.microsoft.com/office/drawing/2014/main" id="{5AF42217-C6FA-854A-B393-FA2C5D8D7DDA}"/>
              </a:ext>
            </a:extLst>
          </p:cNvPr>
          <p:cNvSpPr>
            <a:spLocks noChangeArrowheads="1"/>
          </p:cNvSpPr>
          <p:nvPr>
            <p:custDataLst>
              <p:tags r:id="rId5"/>
            </p:custDataLst>
          </p:nvPr>
        </p:nvSpPr>
        <p:spPr bwMode="auto">
          <a:xfrm>
            <a:off x="2901951" y="3206751"/>
            <a:ext cx="825500" cy="444500"/>
          </a:xfrm>
          <a:prstGeom prst="rect">
            <a:avLst/>
          </a:prstGeom>
          <a:solidFill>
            <a:schemeClr val="accent1">
              <a:alpha val="24000"/>
            </a:schemeClr>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a:solidFill>
                  <a:srgbClr val="1F497D"/>
                </a:solidFill>
              </a:rPr>
              <a:t>Data</a:t>
            </a:r>
          </a:p>
          <a:p>
            <a:pPr algn="ctr" defTabSz="609585">
              <a:spcBef>
                <a:spcPct val="0"/>
              </a:spcBef>
              <a:buClrTx/>
              <a:buSzTx/>
              <a:buNone/>
            </a:pPr>
            <a:r>
              <a:rPr lang="en-US" altLang="en-US" sz="1400">
                <a:solidFill>
                  <a:srgbClr val="1F497D"/>
                </a:solidFill>
              </a:rPr>
              <a:t>Cache</a:t>
            </a:r>
          </a:p>
        </p:txBody>
      </p:sp>
      <p:sp>
        <p:nvSpPr>
          <p:cNvPr id="102407" name="Rectangle 7">
            <a:extLst>
              <a:ext uri="{FF2B5EF4-FFF2-40B4-BE49-F238E27FC236}">
                <a16:creationId xmlns:a16="http://schemas.microsoft.com/office/drawing/2014/main" id="{42288BF9-BA32-CA4C-A629-604615C9696F}"/>
              </a:ext>
            </a:extLst>
          </p:cNvPr>
          <p:cNvSpPr>
            <a:spLocks noChangeArrowheads="1"/>
          </p:cNvSpPr>
          <p:nvPr>
            <p:custDataLst>
              <p:tags r:id="rId6"/>
            </p:custDataLst>
          </p:nvPr>
        </p:nvSpPr>
        <p:spPr bwMode="auto">
          <a:xfrm>
            <a:off x="4273551" y="1377951"/>
            <a:ext cx="1054100" cy="2273300"/>
          </a:xfrm>
          <a:prstGeom prst="rect">
            <a:avLst/>
          </a:prstGeom>
          <a:solidFill>
            <a:schemeClr val="accent1">
              <a:alpha val="24000"/>
            </a:schemeClr>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a:solidFill>
                  <a:srgbClr val="1F497D"/>
                </a:solidFill>
              </a:rPr>
              <a:t>Unified</a:t>
            </a:r>
          </a:p>
          <a:p>
            <a:pPr algn="ctr" defTabSz="609585">
              <a:spcBef>
                <a:spcPct val="0"/>
              </a:spcBef>
              <a:buClrTx/>
              <a:buSzTx/>
              <a:buNone/>
            </a:pPr>
            <a:r>
              <a:rPr lang="en-US" altLang="en-US" sz="1400">
                <a:solidFill>
                  <a:srgbClr val="1F497D"/>
                </a:solidFill>
              </a:rPr>
              <a:t>L2</a:t>
            </a:r>
          </a:p>
          <a:p>
            <a:pPr algn="ctr" defTabSz="609585">
              <a:spcBef>
                <a:spcPct val="0"/>
              </a:spcBef>
              <a:buClrTx/>
              <a:buSzTx/>
              <a:buNone/>
            </a:pPr>
            <a:r>
              <a:rPr lang="en-US" altLang="en-US" sz="1400">
                <a:solidFill>
                  <a:srgbClr val="1F497D"/>
                </a:solidFill>
              </a:rPr>
              <a:t>Cache</a:t>
            </a:r>
          </a:p>
        </p:txBody>
      </p:sp>
      <p:sp>
        <p:nvSpPr>
          <p:cNvPr id="102408" name="Line 8">
            <a:extLst>
              <a:ext uri="{FF2B5EF4-FFF2-40B4-BE49-F238E27FC236}">
                <a16:creationId xmlns:a16="http://schemas.microsoft.com/office/drawing/2014/main" id="{3DBE5AB2-2D3C-5E4D-9C31-E501DBB2786F}"/>
              </a:ext>
            </a:extLst>
          </p:cNvPr>
          <p:cNvSpPr>
            <a:spLocks noChangeShapeType="1"/>
          </p:cNvSpPr>
          <p:nvPr>
            <p:custDataLst>
              <p:tags r:id="rId7"/>
            </p:custDataLst>
          </p:nvPr>
        </p:nvSpPr>
        <p:spPr bwMode="auto">
          <a:xfrm flipV="1">
            <a:off x="3352800" y="1905000"/>
            <a:ext cx="0" cy="4572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2409" name="Line 9">
            <a:extLst>
              <a:ext uri="{FF2B5EF4-FFF2-40B4-BE49-F238E27FC236}">
                <a16:creationId xmlns:a16="http://schemas.microsoft.com/office/drawing/2014/main" id="{38D45F9C-8CDA-8B40-AFD4-7B0496BEF3D0}"/>
              </a:ext>
            </a:extLst>
          </p:cNvPr>
          <p:cNvSpPr>
            <a:spLocks noChangeShapeType="1"/>
          </p:cNvSpPr>
          <p:nvPr>
            <p:custDataLst>
              <p:tags r:id="rId8"/>
            </p:custDataLst>
          </p:nvPr>
        </p:nvSpPr>
        <p:spPr bwMode="auto">
          <a:xfrm>
            <a:off x="3352800" y="2743200"/>
            <a:ext cx="0" cy="4572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2410" name="Line 10">
            <a:extLst>
              <a:ext uri="{FF2B5EF4-FFF2-40B4-BE49-F238E27FC236}">
                <a16:creationId xmlns:a16="http://schemas.microsoft.com/office/drawing/2014/main" id="{C4912440-2D96-A848-8F76-D7A117083C8D}"/>
              </a:ext>
            </a:extLst>
          </p:cNvPr>
          <p:cNvSpPr>
            <a:spLocks noChangeShapeType="1"/>
          </p:cNvSpPr>
          <p:nvPr>
            <p:custDataLst>
              <p:tags r:id="rId9"/>
            </p:custDataLst>
          </p:nvPr>
        </p:nvSpPr>
        <p:spPr bwMode="auto">
          <a:xfrm>
            <a:off x="3733800" y="3429000"/>
            <a:ext cx="533400"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2411" name="Line 11">
            <a:extLst>
              <a:ext uri="{FF2B5EF4-FFF2-40B4-BE49-F238E27FC236}">
                <a16:creationId xmlns:a16="http://schemas.microsoft.com/office/drawing/2014/main" id="{41B5898A-FE03-0A4D-81CF-A4C38782AFF8}"/>
              </a:ext>
            </a:extLst>
          </p:cNvPr>
          <p:cNvSpPr>
            <a:spLocks noChangeShapeType="1"/>
          </p:cNvSpPr>
          <p:nvPr>
            <p:custDataLst>
              <p:tags r:id="rId10"/>
            </p:custDataLst>
          </p:nvPr>
        </p:nvSpPr>
        <p:spPr bwMode="auto">
          <a:xfrm>
            <a:off x="3733800" y="1600200"/>
            <a:ext cx="533400"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2412" name="Rectangle 12">
            <a:extLst>
              <a:ext uri="{FF2B5EF4-FFF2-40B4-BE49-F238E27FC236}">
                <a16:creationId xmlns:a16="http://schemas.microsoft.com/office/drawing/2014/main" id="{AE0A8202-A66B-7F43-A525-A351E0B06B4F}"/>
              </a:ext>
            </a:extLst>
          </p:cNvPr>
          <p:cNvSpPr>
            <a:spLocks noChangeArrowheads="1"/>
          </p:cNvSpPr>
          <p:nvPr>
            <p:custDataLst>
              <p:tags r:id="rId11"/>
            </p:custDataLst>
          </p:nvPr>
        </p:nvSpPr>
        <p:spPr bwMode="auto">
          <a:xfrm>
            <a:off x="6635751" y="1606551"/>
            <a:ext cx="1816100" cy="1663700"/>
          </a:xfrm>
          <a:prstGeom prst="rect">
            <a:avLst/>
          </a:prstGeom>
          <a:solidFill>
            <a:schemeClr val="accent1">
              <a:alpha val="24000"/>
            </a:schemeClr>
          </a:solidFill>
          <a:ln w="12700">
            <a:solidFill>
              <a:schemeClr val="tx1"/>
            </a:solidFill>
            <a:miter lim="800000"/>
            <a:headEnd/>
            <a:tailEnd/>
          </a:ln>
        </p:spPr>
        <p:txBody>
          <a:bodyPr wrap="none" lIns="90488" tIns="44451" rIns="90488" bIns="44451"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400">
                <a:solidFill>
                  <a:srgbClr val="1F497D"/>
                </a:solidFill>
              </a:rPr>
              <a:t>Off-Chip</a:t>
            </a:r>
          </a:p>
          <a:p>
            <a:pPr algn="ctr" defTabSz="609585">
              <a:spcBef>
                <a:spcPct val="0"/>
              </a:spcBef>
              <a:buClrTx/>
              <a:buSzTx/>
              <a:buNone/>
            </a:pPr>
            <a:r>
              <a:rPr lang="en-US" altLang="en-US" sz="1400">
                <a:solidFill>
                  <a:srgbClr val="1F497D"/>
                </a:solidFill>
              </a:rPr>
              <a:t>L3 Cache</a:t>
            </a:r>
          </a:p>
        </p:txBody>
      </p:sp>
      <p:sp>
        <p:nvSpPr>
          <p:cNvPr id="102413" name="Line 13">
            <a:extLst>
              <a:ext uri="{FF2B5EF4-FFF2-40B4-BE49-F238E27FC236}">
                <a16:creationId xmlns:a16="http://schemas.microsoft.com/office/drawing/2014/main" id="{D0C516D8-1039-F44A-B97D-81BBAA174526}"/>
              </a:ext>
            </a:extLst>
          </p:cNvPr>
          <p:cNvSpPr>
            <a:spLocks noChangeShapeType="1"/>
          </p:cNvSpPr>
          <p:nvPr>
            <p:custDataLst>
              <p:tags r:id="rId12"/>
            </p:custDataLst>
          </p:nvPr>
        </p:nvSpPr>
        <p:spPr bwMode="auto">
          <a:xfrm>
            <a:off x="5334000" y="2438400"/>
            <a:ext cx="1295400"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2414" name="Line 14">
            <a:extLst>
              <a:ext uri="{FF2B5EF4-FFF2-40B4-BE49-F238E27FC236}">
                <a16:creationId xmlns:a16="http://schemas.microsoft.com/office/drawing/2014/main" id="{C13065FD-3B39-D44A-9BD2-A8C47FB99104}"/>
              </a:ext>
            </a:extLst>
          </p:cNvPr>
          <p:cNvSpPr>
            <a:spLocks noChangeShapeType="1"/>
          </p:cNvSpPr>
          <p:nvPr>
            <p:custDataLst>
              <p:tags r:id="rId13"/>
            </p:custDataLst>
          </p:nvPr>
        </p:nvSpPr>
        <p:spPr bwMode="auto">
          <a:xfrm>
            <a:off x="8458200" y="2438400"/>
            <a:ext cx="1066800"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2415" name="Rectangle 15">
            <a:extLst>
              <a:ext uri="{FF2B5EF4-FFF2-40B4-BE49-F238E27FC236}">
                <a16:creationId xmlns:a16="http://schemas.microsoft.com/office/drawing/2014/main" id="{5F05ABD6-9230-DD4B-823E-153C35DC19CD}"/>
              </a:ext>
            </a:extLst>
          </p:cNvPr>
          <p:cNvSpPr>
            <a:spLocks noGrp="1" noChangeArrowheads="1"/>
          </p:cNvSpPr>
          <p:nvPr>
            <p:ph type="body" idx="1"/>
            <p:custDataLst>
              <p:tags r:id="rId14"/>
            </p:custDataLst>
          </p:nvPr>
        </p:nvSpPr>
        <p:spPr>
          <a:xfrm>
            <a:off x="2133600" y="4267200"/>
            <a:ext cx="7772400" cy="1676400"/>
          </a:xfrm>
          <a:noFill/>
        </p:spPr>
        <p:txBody>
          <a:bodyPr/>
          <a:lstStyle/>
          <a:p>
            <a:r>
              <a:rPr lang="en-US" altLang="en-US" dirty="0" err="1"/>
              <a:t>ICache</a:t>
            </a:r>
            <a:r>
              <a:rPr lang="en-US" altLang="en-US" dirty="0"/>
              <a:t> and </a:t>
            </a:r>
            <a:r>
              <a:rPr lang="en-US" altLang="en-US" dirty="0" err="1"/>
              <a:t>DCache</a:t>
            </a:r>
            <a:r>
              <a:rPr lang="en-US" altLang="en-US" dirty="0"/>
              <a:t> -- 8 KB, DM, 32-byte lines</a:t>
            </a:r>
          </a:p>
          <a:p>
            <a:r>
              <a:rPr lang="en-US" altLang="en-US" dirty="0"/>
              <a:t>L2 cache -- 96 KB, </a:t>
            </a:r>
            <a:r>
              <a:rPr lang="en-US" altLang="en-US" dirty="0">
                <a:solidFill>
                  <a:srgbClr val="FF0000"/>
                </a:solidFill>
              </a:rPr>
              <a:t>?</a:t>
            </a:r>
            <a:r>
              <a:rPr lang="en-US" altLang="en-US" dirty="0"/>
              <a:t>-way SA, 32-byte lines</a:t>
            </a:r>
          </a:p>
          <a:p>
            <a:r>
              <a:rPr lang="en-US" altLang="en-US" dirty="0"/>
              <a:t>L3 cache -- 1 MB, DM, 32-byte lines</a:t>
            </a:r>
          </a:p>
        </p:txBody>
      </p:sp>
    </p:spTree>
    <p:extLst>
      <p:ext uri="{BB962C8B-B14F-4D97-AF65-F5344CB8AC3E}">
        <p14:creationId xmlns:p14="http://schemas.microsoft.com/office/powerpoint/2010/main" val="396540246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1C3C131C-2D06-EF41-9D29-0843E5019AFA}"/>
              </a:ext>
            </a:extLst>
          </p:cNvPr>
          <p:cNvSpPr>
            <a:spLocks noGrp="1" noChangeArrowheads="1"/>
          </p:cNvSpPr>
          <p:nvPr>
            <p:ph type="title"/>
            <p:custDataLst>
              <p:tags r:id="rId1"/>
            </p:custDataLst>
          </p:nvPr>
        </p:nvSpPr>
        <p:spPr/>
        <p:txBody>
          <a:bodyPr/>
          <a:lstStyle/>
          <a:p>
            <a:r>
              <a:rPr lang="en-US" altLang="en-US"/>
              <a:t>Three types of cache misses</a:t>
            </a:r>
          </a:p>
        </p:txBody>
      </p:sp>
      <p:sp>
        <p:nvSpPr>
          <p:cNvPr id="106499" name="Rectangle 3">
            <a:extLst>
              <a:ext uri="{FF2B5EF4-FFF2-40B4-BE49-F238E27FC236}">
                <a16:creationId xmlns:a16="http://schemas.microsoft.com/office/drawing/2014/main" id="{B212E141-5262-F343-A970-E44E189384DD}"/>
              </a:ext>
            </a:extLst>
          </p:cNvPr>
          <p:cNvSpPr>
            <a:spLocks noGrp="1" noChangeArrowheads="1"/>
          </p:cNvSpPr>
          <p:nvPr>
            <p:ph type="body" idx="1"/>
            <p:custDataLst>
              <p:tags r:id="rId2"/>
            </p:custDataLst>
          </p:nvPr>
        </p:nvSpPr>
        <p:spPr>
          <a:xfrm>
            <a:off x="609600" y="1600201"/>
            <a:ext cx="7658536" cy="4525963"/>
          </a:xfrm>
        </p:spPr>
        <p:txBody>
          <a:bodyPr/>
          <a:lstStyle/>
          <a:p>
            <a:r>
              <a:rPr lang="en-US" altLang="en-US" dirty="0"/>
              <a:t>Compulsory (or cold-start) misses</a:t>
            </a:r>
          </a:p>
          <a:p>
            <a:pPr lvl="1"/>
            <a:r>
              <a:rPr lang="en-US" altLang="en-US" dirty="0"/>
              <a:t>first access to the data.</a:t>
            </a:r>
          </a:p>
          <a:p>
            <a:r>
              <a:rPr lang="en-US" altLang="en-US" dirty="0"/>
              <a:t>Capacity misses</a:t>
            </a:r>
          </a:p>
          <a:p>
            <a:pPr lvl="1"/>
            <a:r>
              <a:rPr lang="en-US" altLang="en-US" dirty="0"/>
              <a:t>we missed only because the cache isn’t big enough.</a:t>
            </a:r>
          </a:p>
          <a:p>
            <a:r>
              <a:rPr lang="en-US" altLang="en-US" dirty="0"/>
              <a:t>Conflict misses</a:t>
            </a:r>
          </a:p>
          <a:p>
            <a:pPr lvl="1"/>
            <a:r>
              <a:rPr lang="en-US" altLang="en-US" dirty="0"/>
              <a:t>we missed because the data maps to the same line as other data that forced it out of the cache.</a:t>
            </a:r>
          </a:p>
        </p:txBody>
      </p:sp>
      <p:sp>
        <p:nvSpPr>
          <p:cNvPr id="106500" name="Rectangle 4">
            <a:extLst>
              <a:ext uri="{FF2B5EF4-FFF2-40B4-BE49-F238E27FC236}">
                <a16:creationId xmlns:a16="http://schemas.microsoft.com/office/drawing/2014/main" id="{04393CA4-BB09-F14F-AB40-4E57BE22049F}"/>
              </a:ext>
            </a:extLst>
          </p:cNvPr>
          <p:cNvSpPr>
            <a:spLocks noChangeArrowheads="1"/>
          </p:cNvSpPr>
          <p:nvPr>
            <p:custDataLst>
              <p:tags r:id="rId3"/>
            </p:custDataLst>
          </p:nvPr>
        </p:nvSpPr>
        <p:spPr bwMode="auto">
          <a:xfrm>
            <a:off x="8601294" y="920753"/>
            <a:ext cx="2654300" cy="901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endParaRPr lang="en-US" altLang="en-US" sz="1600">
              <a:solidFill>
                <a:srgbClr val="1F497D"/>
              </a:solidFill>
            </a:endParaRPr>
          </a:p>
        </p:txBody>
      </p:sp>
      <p:sp>
        <p:nvSpPr>
          <p:cNvPr id="106501" name="Line 5">
            <a:extLst>
              <a:ext uri="{FF2B5EF4-FFF2-40B4-BE49-F238E27FC236}">
                <a16:creationId xmlns:a16="http://schemas.microsoft.com/office/drawing/2014/main" id="{B46E76C1-1E43-B548-8D70-0B1299B7A479}"/>
              </a:ext>
            </a:extLst>
          </p:cNvPr>
          <p:cNvSpPr>
            <a:spLocks noChangeShapeType="1"/>
          </p:cNvSpPr>
          <p:nvPr>
            <p:custDataLst>
              <p:tags r:id="rId4"/>
            </p:custDataLst>
          </p:nvPr>
        </p:nvSpPr>
        <p:spPr bwMode="auto">
          <a:xfrm>
            <a:off x="8594943" y="1143001"/>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6502" name="Line 6">
            <a:extLst>
              <a:ext uri="{FF2B5EF4-FFF2-40B4-BE49-F238E27FC236}">
                <a16:creationId xmlns:a16="http://schemas.microsoft.com/office/drawing/2014/main" id="{AACD6626-E47B-734E-BDC9-B34E3849CE5A}"/>
              </a:ext>
            </a:extLst>
          </p:cNvPr>
          <p:cNvSpPr>
            <a:spLocks noChangeShapeType="1"/>
          </p:cNvSpPr>
          <p:nvPr>
            <p:custDataLst>
              <p:tags r:id="rId5"/>
            </p:custDataLst>
          </p:nvPr>
        </p:nvSpPr>
        <p:spPr bwMode="auto">
          <a:xfrm>
            <a:off x="8594943" y="1371601"/>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6503" name="Line 7">
            <a:extLst>
              <a:ext uri="{FF2B5EF4-FFF2-40B4-BE49-F238E27FC236}">
                <a16:creationId xmlns:a16="http://schemas.microsoft.com/office/drawing/2014/main" id="{FE6577CC-F815-2B4A-B28D-1E7CD0A0A24A}"/>
              </a:ext>
            </a:extLst>
          </p:cNvPr>
          <p:cNvSpPr>
            <a:spLocks noChangeShapeType="1"/>
          </p:cNvSpPr>
          <p:nvPr>
            <p:custDataLst>
              <p:tags r:id="rId6"/>
            </p:custDataLst>
          </p:nvPr>
        </p:nvSpPr>
        <p:spPr bwMode="auto">
          <a:xfrm>
            <a:off x="8594943" y="1600201"/>
            <a:ext cx="2667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6504" name="Line 8">
            <a:extLst>
              <a:ext uri="{FF2B5EF4-FFF2-40B4-BE49-F238E27FC236}">
                <a16:creationId xmlns:a16="http://schemas.microsoft.com/office/drawing/2014/main" id="{84699A3F-08E3-E444-BFD5-A82B5F6C9B03}"/>
              </a:ext>
            </a:extLst>
          </p:cNvPr>
          <p:cNvSpPr>
            <a:spLocks noChangeShapeType="1"/>
          </p:cNvSpPr>
          <p:nvPr>
            <p:custDataLst>
              <p:tags r:id="rId7"/>
            </p:custDataLst>
          </p:nvPr>
        </p:nvSpPr>
        <p:spPr bwMode="auto">
          <a:xfrm>
            <a:off x="9509343" y="914401"/>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09585"/>
            <a:endParaRPr lang="en-US">
              <a:solidFill>
                <a:prstClr val="black"/>
              </a:solidFill>
              <a:latin typeface="Calibri"/>
            </a:endParaRPr>
          </a:p>
        </p:txBody>
      </p:sp>
      <p:sp>
        <p:nvSpPr>
          <p:cNvPr id="106505" name="Rectangle 9">
            <a:extLst>
              <a:ext uri="{FF2B5EF4-FFF2-40B4-BE49-F238E27FC236}">
                <a16:creationId xmlns:a16="http://schemas.microsoft.com/office/drawing/2014/main" id="{3D806267-A65B-D94D-B900-A06BEA475BF4}"/>
              </a:ext>
            </a:extLst>
          </p:cNvPr>
          <p:cNvSpPr>
            <a:spLocks noChangeArrowheads="1"/>
          </p:cNvSpPr>
          <p:nvPr>
            <p:custDataLst>
              <p:tags r:id="rId8"/>
            </p:custDataLst>
          </p:nvPr>
        </p:nvSpPr>
        <p:spPr bwMode="auto">
          <a:xfrm>
            <a:off x="8733057" y="609601"/>
            <a:ext cx="43441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tag</a:t>
            </a:r>
          </a:p>
        </p:txBody>
      </p:sp>
      <p:sp>
        <p:nvSpPr>
          <p:cNvPr id="106506" name="Rectangle 10">
            <a:extLst>
              <a:ext uri="{FF2B5EF4-FFF2-40B4-BE49-F238E27FC236}">
                <a16:creationId xmlns:a16="http://schemas.microsoft.com/office/drawing/2014/main" id="{34F7ED30-A960-EB4B-BBFD-DAE766E2B333}"/>
              </a:ext>
            </a:extLst>
          </p:cNvPr>
          <p:cNvSpPr>
            <a:spLocks noChangeArrowheads="1"/>
          </p:cNvSpPr>
          <p:nvPr>
            <p:custDataLst>
              <p:tags r:id="rId9"/>
            </p:custDataLst>
          </p:nvPr>
        </p:nvSpPr>
        <p:spPr bwMode="auto">
          <a:xfrm>
            <a:off x="10028456" y="609601"/>
            <a:ext cx="525786"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data</a:t>
            </a:r>
          </a:p>
        </p:txBody>
      </p:sp>
      <p:sp>
        <p:nvSpPr>
          <p:cNvPr id="106507" name="Rectangle 11">
            <a:extLst>
              <a:ext uri="{FF2B5EF4-FFF2-40B4-BE49-F238E27FC236}">
                <a16:creationId xmlns:a16="http://schemas.microsoft.com/office/drawing/2014/main" id="{B9046DE8-0C6A-144A-95C6-DD13BD3D5AE8}"/>
              </a:ext>
            </a:extLst>
          </p:cNvPr>
          <p:cNvSpPr>
            <a:spLocks noChangeArrowheads="1"/>
          </p:cNvSpPr>
          <p:nvPr>
            <p:custDataLst>
              <p:tags r:id="rId10"/>
            </p:custDataLst>
          </p:nvPr>
        </p:nvSpPr>
        <p:spPr bwMode="auto">
          <a:xfrm>
            <a:off x="8842194" y="2589298"/>
            <a:ext cx="1865896" cy="353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u="sng" dirty="0">
                <a:solidFill>
                  <a:srgbClr val="1F497D"/>
                </a:solidFill>
                <a:latin typeface="Consolas" panose="020B0609020204030204" pitchFamily="49" charset="0"/>
                <a:cs typeface="Consolas" panose="020B0609020204030204" pitchFamily="49" charset="0"/>
              </a:rPr>
              <a:t>address string:</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12	00001100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20	00010100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20	00010100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24	00011000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12	00001100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8	00001000</a:t>
            </a:r>
          </a:p>
          <a:p>
            <a:pPr defTabSz="609585">
              <a:spcBef>
                <a:spcPct val="0"/>
              </a:spcBef>
              <a:buClrTx/>
              <a:buSzTx/>
              <a:buNone/>
            </a:pPr>
            <a:r>
              <a:rPr lang="en-US" altLang="en-US" sz="1600" dirty="0">
                <a:solidFill>
                  <a:srgbClr val="1F497D"/>
                </a:solidFill>
                <a:latin typeface="Consolas" panose="020B0609020204030204" pitchFamily="49" charset="0"/>
                <a:cs typeface="Consolas" panose="020B0609020204030204" pitchFamily="49" charset="0"/>
              </a:rPr>
              <a:t>4	00000100</a:t>
            </a:r>
          </a:p>
        </p:txBody>
      </p:sp>
      <p:sp>
        <p:nvSpPr>
          <p:cNvPr id="106508" name="Rectangle 12">
            <a:extLst>
              <a:ext uri="{FF2B5EF4-FFF2-40B4-BE49-F238E27FC236}">
                <a16:creationId xmlns:a16="http://schemas.microsoft.com/office/drawing/2014/main" id="{BAEF3F43-CEEA-0049-8C50-8E37D47E7180}"/>
              </a:ext>
            </a:extLst>
          </p:cNvPr>
          <p:cNvSpPr>
            <a:spLocks noChangeArrowheads="1"/>
          </p:cNvSpPr>
          <p:nvPr>
            <p:custDataLst>
              <p:tags r:id="rId11"/>
            </p:custDataLst>
          </p:nvPr>
        </p:nvSpPr>
        <p:spPr bwMode="auto">
          <a:xfrm>
            <a:off x="9266457" y="1905001"/>
            <a:ext cx="103233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1F497D"/>
                </a:solidFill>
              </a:rPr>
              <a:t>DM cache</a:t>
            </a:r>
          </a:p>
        </p:txBody>
      </p:sp>
    </p:spTree>
    <p:extLst>
      <p:ext uri="{BB962C8B-B14F-4D97-AF65-F5344CB8AC3E}">
        <p14:creationId xmlns:p14="http://schemas.microsoft.com/office/powerpoint/2010/main" val="171131161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044F3B-D57B-7945-B5C2-FA79EF6F8AB7}"/>
              </a:ext>
            </a:extLst>
          </p:cNvPr>
          <p:cNvSpPr>
            <a:spLocks noGrp="1"/>
          </p:cNvSpPr>
          <p:nvPr>
            <p:ph type="title"/>
          </p:nvPr>
        </p:nvSpPr>
        <p:spPr/>
        <p:txBody>
          <a:bodyPr/>
          <a:lstStyle/>
          <a:p>
            <a:r>
              <a:rPr lang="en-US" dirty="0"/>
              <a:t>Q: Categorizing Misses</a:t>
            </a:r>
          </a:p>
        </p:txBody>
      </p:sp>
      <p:sp>
        <p:nvSpPr>
          <p:cNvPr id="108547" name="Rectangle 3">
            <a:extLst>
              <a:ext uri="{FF2B5EF4-FFF2-40B4-BE49-F238E27FC236}">
                <a16:creationId xmlns:a16="http://schemas.microsoft.com/office/drawing/2014/main" id="{C9B763AB-80EA-B24C-969F-75ED324D21C5}"/>
              </a:ext>
            </a:extLst>
          </p:cNvPr>
          <p:cNvSpPr>
            <a:spLocks noGrp="1" noChangeArrowheads="1"/>
          </p:cNvSpPr>
          <p:nvPr>
            <p:ph type="body" sz="half" idx="1"/>
            <p:custDataLst>
              <p:tags r:id="rId1"/>
            </p:custDataLst>
          </p:nvPr>
        </p:nvSpPr>
        <p:spPr>
          <a:xfrm>
            <a:off x="812800" y="1447800"/>
            <a:ext cx="6535803" cy="4114800"/>
          </a:xfrm>
        </p:spPr>
        <p:txBody>
          <a:bodyPr>
            <a:normAutofit/>
          </a:bodyPr>
          <a:lstStyle/>
          <a:p>
            <a:r>
              <a:rPr lang="en-US" altLang="en-US" dirty="0"/>
              <a:t>Suppose you experience a cache miss on a block (let's call it block A).</a:t>
            </a:r>
          </a:p>
          <a:p>
            <a:r>
              <a:rPr lang="en-US" altLang="en-US" dirty="0"/>
              <a:t>You have accessed block A in the past.</a:t>
            </a:r>
          </a:p>
          <a:p>
            <a:r>
              <a:rPr lang="en-US" altLang="en-US" dirty="0"/>
              <a:t>There have been precisely 1027 different blocks accessed between your last access to block A and your current miss.</a:t>
            </a:r>
          </a:p>
          <a:p>
            <a:r>
              <a:rPr lang="en-US" altLang="en-US" dirty="0"/>
              <a:t>Your block size is 32-bytes and you have a 64KB cache. What kind of miss was this? </a:t>
            </a:r>
          </a:p>
        </p:txBody>
      </p:sp>
      <p:graphicFrame>
        <p:nvGraphicFramePr>
          <p:cNvPr id="160801" name="Group 33">
            <a:extLst>
              <a:ext uri="{FF2B5EF4-FFF2-40B4-BE49-F238E27FC236}">
                <a16:creationId xmlns:a16="http://schemas.microsoft.com/office/drawing/2014/main" id="{506FC150-7D9D-FE44-97A1-AE5D3D186FC3}"/>
              </a:ext>
            </a:extLst>
          </p:cNvPr>
          <p:cNvGraphicFramePr>
            <a:graphicFrameLocks noGrp="1"/>
          </p:cNvGraphicFramePr>
          <p:nvPr>
            <p:ph sz="half" idx="2"/>
            <p:custDataLst>
              <p:tags r:id="rId2"/>
            </p:custDataLst>
            <p:extLst/>
          </p:nvPr>
        </p:nvGraphicFramePr>
        <p:xfrm>
          <a:off x="7716729" y="1681620"/>
          <a:ext cx="3810000" cy="3270254"/>
        </p:xfrm>
        <a:graphic>
          <a:graphicData uri="http://schemas.openxmlformats.org/drawingml/2006/table">
            <a:tbl>
              <a:tblPr/>
              <a:tblGrid>
                <a:gridCol w="1171575">
                  <a:extLst>
                    <a:ext uri="{9D8B030D-6E8A-4147-A177-3AD203B41FA5}">
                      <a16:colId xmlns:a16="http://schemas.microsoft.com/office/drawing/2014/main" val="20000"/>
                    </a:ext>
                  </a:extLst>
                </a:gridCol>
                <a:gridCol w="2638425">
                  <a:extLst>
                    <a:ext uri="{9D8B030D-6E8A-4147-A177-3AD203B41FA5}">
                      <a16:colId xmlns:a16="http://schemas.microsoft.com/office/drawing/2014/main" val="20001"/>
                    </a:ext>
                  </a:extLst>
                </a:gridCol>
              </a:tblGrid>
              <a:tr h="633536">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1" i="0" u="none" strike="noStrike" cap="none" normalizeH="0" baseline="0">
                          <a:ln>
                            <a:noFill/>
                          </a:ln>
                          <a:solidFill>
                            <a:srgbClr val="FFFFFF"/>
                          </a:solidFill>
                          <a:effectLst/>
                          <a:latin typeface="Times New Roman" pitchFamily="18" charset="0"/>
                        </a:rPr>
                        <a:t>Selection</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1" i="0" u="none" strike="noStrike" cap="none" normalizeH="0" baseline="0" dirty="0">
                          <a:ln>
                            <a:noFill/>
                          </a:ln>
                          <a:solidFill>
                            <a:srgbClr val="FFFFFF"/>
                          </a:solidFill>
                          <a:effectLst/>
                          <a:latin typeface="Times New Roman" pitchFamily="18" charset="0"/>
                        </a:rPr>
                        <a:t>Cache Miss</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84283">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A</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Compulsory</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1"/>
                  </a:ext>
                </a:extLst>
              </a:tr>
              <a:tr h="484283">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B</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Capacity</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482693">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C</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Conflict</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3"/>
                  </a:ext>
                </a:extLst>
              </a:tr>
              <a:tr h="701176">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D</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Both Capacity and Conflict</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4"/>
                  </a:ext>
                </a:extLst>
              </a:tr>
              <a:tr h="484283">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a:ln>
                            <a:noFill/>
                          </a:ln>
                          <a:solidFill>
                            <a:srgbClr val="000000"/>
                          </a:solidFill>
                          <a:effectLst/>
                          <a:latin typeface="Times New Roman" pitchFamily="18" charset="0"/>
                        </a:rPr>
                        <a:t>E</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0" fontAlgn="base" latinLnBrk="0" hangingPunct="0">
                        <a:lnSpc>
                          <a:spcPct val="100000"/>
                        </a:lnSpc>
                        <a:spcBef>
                          <a:spcPct val="0"/>
                        </a:spcBef>
                        <a:spcAft>
                          <a:spcPct val="0"/>
                        </a:spcAft>
                        <a:buClr>
                          <a:schemeClr val="tx1"/>
                        </a:buClr>
                        <a:buSzPct val="120000"/>
                        <a:buFontTx/>
                        <a:buNone/>
                        <a:tabLst/>
                      </a:pPr>
                      <a:r>
                        <a:rPr kumimoji="0" lang="en-US" sz="2000" b="0" i="0" u="none" strike="noStrike" cap="none" normalizeH="0" baseline="0" dirty="0">
                          <a:ln>
                            <a:noFill/>
                          </a:ln>
                          <a:solidFill>
                            <a:srgbClr val="000000"/>
                          </a:solidFill>
                          <a:effectLst/>
                          <a:latin typeface="Times New Roman" pitchFamily="18" charset="0"/>
                        </a:rPr>
                        <a:t>None of the above</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1816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3B53E8B2-30B9-F04F-A41B-55C10BDA52F1}"/>
              </a:ext>
            </a:extLst>
          </p:cNvPr>
          <p:cNvSpPr>
            <a:spLocks noGrp="1" noChangeArrowheads="1"/>
          </p:cNvSpPr>
          <p:nvPr>
            <p:ph type="title"/>
            <p:custDataLst>
              <p:tags r:id="rId1"/>
            </p:custDataLst>
          </p:nvPr>
        </p:nvSpPr>
        <p:spPr>
          <a:noFill/>
        </p:spPr>
        <p:txBody>
          <a:bodyPr/>
          <a:lstStyle/>
          <a:p>
            <a:r>
              <a:rPr lang="en-US" altLang="en-US"/>
              <a:t>So, then, how do we decrease...</a:t>
            </a:r>
          </a:p>
        </p:txBody>
      </p:sp>
      <p:sp>
        <p:nvSpPr>
          <p:cNvPr id="109571" name="Rectangle 3">
            <a:extLst>
              <a:ext uri="{FF2B5EF4-FFF2-40B4-BE49-F238E27FC236}">
                <a16:creationId xmlns:a16="http://schemas.microsoft.com/office/drawing/2014/main" id="{AFEA0F9C-77A8-C94A-BAC1-C075F1DB4862}"/>
              </a:ext>
            </a:extLst>
          </p:cNvPr>
          <p:cNvSpPr>
            <a:spLocks noGrp="1" noChangeArrowheads="1"/>
          </p:cNvSpPr>
          <p:nvPr>
            <p:ph type="body" idx="1"/>
            <p:custDataLst>
              <p:tags r:id="rId2"/>
            </p:custDataLst>
          </p:nvPr>
        </p:nvSpPr>
        <p:spPr>
          <a:noFill/>
        </p:spPr>
        <p:txBody>
          <a:bodyPr/>
          <a:lstStyle/>
          <a:p>
            <a:pPr>
              <a:lnSpc>
                <a:spcPct val="215000"/>
              </a:lnSpc>
            </a:pPr>
            <a:r>
              <a:rPr lang="en-US" altLang="en-US"/>
              <a:t>Compulsory misses?</a:t>
            </a:r>
          </a:p>
          <a:p>
            <a:pPr>
              <a:lnSpc>
                <a:spcPct val="215000"/>
              </a:lnSpc>
            </a:pPr>
            <a:r>
              <a:rPr lang="en-US" altLang="en-US"/>
              <a:t>Capacity misses?</a:t>
            </a:r>
          </a:p>
          <a:p>
            <a:pPr>
              <a:lnSpc>
                <a:spcPct val="215000"/>
              </a:lnSpc>
            </a:pPr>
            <a:r>
              <a:rPr lang="en-US" altLang="en-US"/>
              <a:t>Conflict misses?</a:t>
            </a:r>
          </a:p>
        </p:txBody>
      </p:sp>
    </p:spTree>
    <p:extLst>
      <p:ext uri="{BB962C8B-B14F-4D97-AF65-F5344CB8AC3E}">
        <p14:creationId xmlns:p14="http://schemas.microsoft.com/office/powerpoint/2010/main" val="350948461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692D8B4-0895-1042-B277-65536F81F5FF}"/>
              </a:ext>
            </a:extLst>
          </p:cNvPr>
          <p:cNvSpPr>
            <a:spLocks noGrp="1" noChangeArrowheads="1"/>
          </p:cNvSpPr>
          <p:nvPr>
            <p:ph type="title"/>
            <p:custDataLst>
              <p:tags r:id="rId1"/>
            </p:custDataLst>
          </p:nvPr>
        </p:nvSpPr>
        <p:spPr>
          <a:noFill/>
        </p:spPr>
        <p:txBody>
          <a:bodyPr/>
          <a:lstStyle/>
          <a:p>
            <a:r>
              <a:rPr lang="en-US" altLang="en-US"/>
              <a:t>Cache Associativity</a:t>
            </a:r>
          </a:p>
        </p:txBody>
      </p:sp>
      <p:pic>
        <p:nvPicPr>
          <p:cNvPr id="111619" name="Picture 4" descr="f05-30-P374493">
            <a:extLst>
              <a:ext uri="{FF2B5EF4-FFF2-40B4-BE49-F238E27FC236}">
                <a16:creationId xmlns:a16="http://schemas.microsoft.com/office/drawing/2014/main" id="{674AD8B1-639A-794E-B9F7-8A8CC888F9D7}"/>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007296" y="1224420"/>
            <a:ext cx="72898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83079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325A6276-44D1-8A4C-9981-CD1862DF199F}"/>
              </a:ext>
            </a:extLst>
          </p:cNvPr>
          <p:cNvSpPr>
            <a:spLocks noGrp="1" noChangeArrowheads="1"/>
          </p:cNvSpPr>
          <p:nvPr>
            <p:ph type="title"/>
            <p:custDataLst>
              <p:tags r:id="rId1"/>
            </p:custDataLst>
          </p:nvPr>
        </p:nvSpPr>
        <p:spPr/>
        <p:txBody>
          <a:bodyPr/>
          <a:lstStyle/>
          <a:p>
            <a:r>
              <a:rPr lang="en-US" altLang="en-US"/>
              <a:t>LRU replacement algorithms</a:t>
            </a:r>
          </a:p>
        </p:txBody>
      </p:sp>
      <p:sp>
        <p:nvSpPr>
          <p:cNvPr id="113667" name="Rectangle 3">
            <a:extLst>
              <a:ext uri="{FF2B5EF4-FFF2-40B4-BE49-F238E27FC236}">
                <a16:creationId xmlns:a16="http://schemas.microsoft.com/office/drawing/2014/main" id="{8AB5990B-D61A-5142-A844-6BD852E01F44}"/>
              </a:ext>
            </a:extLst>
          </p:cNvPr>
          <p:cNvSpPr>
            <a:spLocks noGrp="1" noChangeArrowheads="1"/>
          </p:cNvSpPr>
          <p:nvPr>
            <p:ph type="body" idx="1"/>
            <p:custDataLst>
              <p:tags r:id="rId2"/>
            </p:custDataLst>
          </p:nvPr>
        </p:nvSpPr>
        <p:spPr/>
        <p:txBody>
          <a:bodyPr/>
          <a:lstStyle/>
          <a:p>
            <a:r>
              <a:rPr lang="en-US" altLang="en-US" dirty="0"/>
              <a:t>only needed for associative caches</a:t>
            </a:r>
          </a:p>
          <a:p>
            <a:r>
              <a:rPr lang="en-US" altLang="en-US" dirty="0"/>
              <a:t>requires one bit for 2-way set-associative, 8 bits (per set, 2/line) for 4-way, 24 bits for 8-way…</a:t>
            </a:r>
          </a:p>
          <a:p>
            <a:r>
              <a:rPr lang="en-US" altLang="en-US" dirty="0"/>
              <a:t>can be emulated with log n bits (NMRU)</a:t>
            </a:r>
          </a:p>
          <a:p>
            <a:r>
              <a:rPr lang="en-US" altLang="en-US" dirty="0"/>
              <a:t>can be emulated with use bits for highly associative caches (like page tables)</a:t>
            </a:r>
          </a:p>
          <a:p>
            <a:r>
              <a:rPr lang="en-US" altLang="en-US" dirty="0"/>
              <a:t>However, for most caches (</a:t>
            </a:r>
            <a:r>
              <a:rPr lang="en-US" altLang="en-US" dirty="0" err="1"/>
              <a:t>eg</a:t>
            </a:r>
            <a:r>
              <a:rPr lang="en-US" altLang="en-US" dirty="0"/>
              <a:t>, associativity &lt;= 8), LRU is calculated exactly.</a:t>
            </a:r>
          </a:p>
        </p:txBody>
      </p:sp>
    </p:spTree>
    <p:extLst>
      <p:ext uri="{BB962C8B-B14F-4D97-AF65-F5344CB8AC3E}">
        <p14:creationId xmlns:p14="http://schemas.microsoft.com/office/powerpoint/2010/main" val="206723634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Cache</a:t>
            </a:r>
          </a:p>
        </p:txBody>
      </p:sp>
      <p:sp>
        <p:nvSpPr>
          <p:cNvPr id="3" name="Subtitle 2"/>
          <p:cNvSpPr>
            <a:spLocks noGrp="1"/>
          </p:cNvSpPr>
          <p:nvPr>
            <p:ph type="subTitle" idx="1"/>
          </p:nvPr>
        </p:nvSpPr>
        <p:spPr/>
        <p:txBody>
          <a:bodyPr/>
          <a:lstStyle/>
          <a:p>
            <a:endParaRPr lang="en-US"/>
          </a:p>
        </p:txBody>
      </p:sp>
      <p:sp>
        <p:nvSpPr>
          <p:cNvPr id="5" name="Slide Number Placeholder 4"/>
          <p:cNvSpPr>
            <a:spLocks noGrp="1"/>
          </p:cNvSpPr>
          <p:nvPr>
            <p:ph type="sldNum" sz="quarter" idx="12"/>
          </p:nvPr>
        </p:nvSpPr>
        <p:spPr/>
        <p:txBody>
          <a:bodyPr/>
          <a:lstStyle/>
          <a:p>
            <a:fld id="{57733F94-BD4E-45B7-8984-807B972C88CC}" type="slidenum">
              <a:rPr lang="en-US" smtClean="0"/>
              <a:pPr/>
              <a:t>7</a:t>
            </a:fld>
            <a:endParaRPr lang="en-US"/>
          </a:p>
        </p:txBody>
      </p:sp>
    </p:spTree>
    <p:extLst>
      <p:ext uri="{BB962C8B-B14F-4D97-AF65-F5344CB8AC3E}">
        <p14:creationId xmlns:p14="http://schemas.microsoft.com/office/powerpoint/2010/main" val="35899599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40428DA0-014F-AB48-97F5-CDC5C8307F46}"/>
              </a:ext>
            </a:extLst>
          </p:cNvPr>
          <p:cNvSpPr>
            <a:spLocks noGrp="1" noChangeArrowheads="1"/>
          </p:cNvSpPr>
          <p:nvPr>
            <p:ph type="title"/>
            <p:custDataLst>
              <p:tags r:id="rId1"/>
            </p:custDataLst>
          </p:nvPr>
        </p:nvSpPr>
        <p:spPr/>
        <p:txBody>
          <a:bodyPr/>
          <a:lstStyle/>
          <a:p>
            <a:r>
              <a:rPr lang="en-US" altLang="en-US"/>
              <a:t>Caches in Current Processors</a:t>
            </a:r>
          </a:p>
        </p:txBody>
      </p:sp>
      <p:sp>
        <p:nvSpPr>
          <p:cNvPr id="115715" name="Rectangle 3">
            <a:extLst>
              <a:ext uri="{FF2B5EF4-FFF2-40B4-BE49-F238E27FC236}">
                <a16:creationId xmlns:a16="http://schemas.microsoft.com/office/drawing/2014/main" id="{0152411C-02F8-524B-AB3D-83E3663ED3F6}"/>
              </a:ext>
            </a:extLst>
          </p:cNvPr>
          <p:cNvSpPr>
            <a:spLocks noGrp="1" noChangeArrowheads="1"/>
          </p:cNvSpPr>
          <p:nvPr>
            <p:ph type="body" idx="1"/>
            <p:custDataLst>
              <p:tags r:id="rId2"/>
            </p:custDataLst>
          </p:nvPr>
        </p:nvSpPr>
        <p:spPr/>
        <p:txBody>
          <a:bodyPr>
            <a:normAutofit fontScale="85000" lnSpcReduction="20000"/>
          </a:bodyPr>
          <a:lstStyle/>
          <a:p>
            <a:r>
              <a:rPr lang="en-US" altLang="en-US"/>
              <a:t>Not long ago, they were DM at lowest level (closest to CPU), associative further away.  Today they are less associative near the processor (2-4+), and more associative farther away (4-16).</a:t>
            </a:r>
          </a:p>
          <a:p>
            <a:r>
              <a:rPr lang="en-US" altLang="en-US"/>
              <a:t>split I and D close (L1) to the processor (for throughput rather than miss rate), unified further away (L2 and beyond).</a:t>
            </a:r>
          </a:p>
          <a:p>
            <a:r>
              <a:rPr lang="en-US" altLang="en-US"/>
              <a:t>write-through and write-back both common, but never write-through all the way to memory.</a:t>
            </a:r>
          </a:p>
          <a:p>
            <a:r>
              <a:rPr lang="en-US" altLang="en-US"/>
              <a:t>64-byte cache lines common (but getting larger)</a:t>
            </a:r>
          </a:p>
          <a:p>
            <a:endParaRPr lang="en-US" altLang="en-US"/>
          </a:p>
          <a:p>
            <a:r>
              <a:rPr lang="en-US" altLang="en-US"/>
              <a:t>Non-blocking</a:t>
            </a:r>
          </a:p>
          <a:p>
            <a:pPr lvl="1"/>
            <a:r>
              <a:rPr lang="en-US" altLang="en-US"/>
              <a:t>processor doesn’t stall on a miss, but only on the use of a miss (if even then)</a:t>
            </a:r>
          </a:p>
          <a:p>
            <a:pPr lvl="1"/>
            <a:r>
              <a:rPr lang="en-US" altLang="en-US"/>
              <a:t>this means the cache must be able to keep track of multiple outstanding accesses, even multiple outstanding misses.</a:t>
            </a:r>
          </a:p>
        </p:txBody>
      </p:sp>
    </p:spTree>
    <p:extLst>
      <p:ext uri="{BB962C8B-B14F-4D97-AF65-F5344CB8AC3E}">
        <p14:creationId xmlns:p14="http://schemas.microsoft.com/office/powerpoint/2010/main" val="338449542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31B8A23F-3558-5244-BCDE-1567AAFD7937}"/>
              </a:ext>
            </a:extLst>
          </p:cNvPr>
          <p:cNvCxnSpPr/>
          <p:nvPr>
            <p:custDataLst>
              <p:tags r:id="rId1"/>
            </p:custDataLst>
          </p:nvPr>
        </p:nvCxnSpPr>
        <p:spPr bwMode="auto">
          <a:xfrm>
            <a:off x="4800600" y="2052728"/>
            <a:ext cx="3048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F53AFEF6-32F0-3F48-8225-09A5D9332668}"/>
              </a:ext>
            </a:extLst>
          </p:cNvPr>
          <p:cNvCxnSpPr/>
          <p:nvPr>
            <p:custDataLst>
              <p:tags r:id="rId2"/>
            </p:custDataLst>
          </p:nvPr>
        </p:nvCxnSpPr>
        <p:spPr bwMode="auto">
          <a:xfrm>
            <a:off x="3124200" y="2205128"/>
            <a:ext cx="914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8AC7BD52-A5B8-F541-8AFE-3AEEEE42E270}"/>
              </a:ext>
            </a:extLst>
          </p:cNvPr>
          <p:cNvCxnSpPr/>
          <p:nvPr>
            <p:custDataLst>
              <p:tags r:id="rId3"/>
            </p:custDataLst>
          </p:nvPr>
        </p:nvCxnSpPr>
        <p:spPr bwMode="auto">
          <a:xfrm>
            <a:off x="3124200" y="1824128"/>
            <a:ext cx="914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19813" name="Title 1">
            <a:extLst>
              <a:ext uri="{FF2B5EF4-FFF2-40B4-BE49-F238E27FC236}">
                <a16:creationId xmlns:a16="http://schemas.microsoft.com/office/drawing/2014/main" id="{F9251522-338B-F443-9793-B4AA86B0709D}"/>
              </a:ext>
            </a:extLst>
          </p:cNvPr>
          <p:cNvSpPr>
            <a:spLocks noGrp="1"/>
          </p:cNvSpPr>
          <p:nvPr>
            <p:ph type="title"/>
            <p:custDataLst>
              <p:tags r:id="rId4"/>
            </p:custDataLst>
          </p:nvPr>
        </p:nvSpPr>
        <p:spPr/>
        <p:txBody>
          <a:bodyPr/>
          <a:lstStyle/>
          <a:p>
            <a:r>
              <a:rPr lang="en-US" altLang="en-US"/>
              <a:t>Intel Nehalem (i7)</a:t>
            </a:r>
          </a:p>
        </p:txBody>
      </p:sp>
      <p:sp>
        <p:nvSpPr>
          <p:cNvPr id="119814" name="Rectangle 3">
            <a:extLst>
              <a:ext uri="{FF2B5EF4-FFF2-40B4-BE49-F238E27FC236}">
                <a16:creationId xmlns:a16="http://schemas.microsoft.com/office/drawing/2014/main" id="{CEEA86AA-13AB-1C48-9E9F-D3E0FF12F9AE}"/>
              </a:ext>
            </a:extLst>
          </p:cNvPr>
          <p:cNvSpPr>
            <a:spLocks noChangeArrowheads="1"/>
          </p:cNvSpPr>
          <p:nvPr>
            <p:custDataLst>
              <p:tags r:id="rId5"/>
            </p:custDataLst>
          </p:nvPr>
        </p:nvSpPr>
        <p:spPr bwMode="auto">
          <a:xfrm>
            <a:off x="2362200" y="1595528"/>
            <a:ext cx="762000" cy="838200"/>
          </a:xfrm>
          <a:prstGeom prst="rect">
            <a:avLst/>
          </a:prstGeom>
          <a:solidFill>
            <a:schemeClr val="tx1">
              <a:lumMod val="85000"/>
              <a:lumOff val="15000"/>
              <a:alpha val="16000"/>
            </a:schemeClr>
          </a:solidFill>
          <a:ln w="12700" algn="ctr">
            <a:solidFill>
              <a:schemeClr val="tx1"/>
            </a:solidFill>
            <a:round/>
            <a:headEnd/>
            <a:tailEnd/>
          </a:ln>
        </p:spPr>
        <p:txBody>
          <a:bodyPr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800">
                <a:solidFill>
                  <a:srgbClr val="1F497D"/>
                </a:solidFill>
              </a:rPr>
              <a:t>CPU</a:t>
            </a:r>
            <a:endParaRPr lang="en-US" altLang="en-US" sz="1100">
              <a:solidFill>
                <a:srgbClr val="1F497D"/>
              </a:solidFill>
            </a:endParaRPr>
          </a:p>
        </p:txBody>
      </p:sp>
      <p:sp>
        <p:nvSpPr>
          <p:cNvPr id="119815" name="Rectangle 8">
            <a:extLst>
              <a:ext uri="{FF2B5EF4-FFF2-40B4-BE49-F238E27FC236}">
                <a16:creationId xmlns:a16="http://schemas.microsoft.com/office/drawing/2014/main" id="{0EBDB6FE-2601-1643-83E5-D19B49CA443E}"/>
              </a:ext>
            </a:extLst>
          </p:cNvPr>
          <p:cNvSpPr>
            <a:spLocks noChangeArrowheads="1"/>
          </p:cNvSpPr>
          <p:nvPr>
            <p:custDataLst>
              <p:tags r:id="rId6"/>
            </p:custDataLst>
          </p:nvPr>
        </p:nvSpPr>
        <p:spPr bwMode="auto">
          <a:xfrm>
            <a:off x="3352800" y="1595528"/>
            <a:ext cx="533400" cy="381000"/>
          </a:xfrm>
          <a:prstGeom prst="rect">
            <a:avLst/>
          </a:prstGeom>
          <a:solidFill>
            <a:srgbClr val="92D050"/>
          </a:solidFill>
          <a:ln w="12700" algn="ctr">
            <a:solidFill>
              <a:schemeClr val="tx1"/>
            </a:solidFill>
            <a:round/>
            <a:headEnd/>
            <a:tailEnd/>
          </a:ln>
        </p:spPr>
        <p:txBody>
          <a:bodyPr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800">
                <a:solidFill>
                  <a:srgbClr val="1F497D"/>
                </a:solidFill>
              </a:rPr>
              <a:t>I$</a:t>
            </a:r>
            <a:endParaRPr lang="en-US" altLang="en-US" sz="1100">
              <a:solidFill>
                <a:srgbClr val="1F497D"/>
              </a:solidFill>
            </a:endParaRPr>
          </a:p>
        </p:txBody>
      </p:sp>
      <p:sp>
        <p:nvSpPr>
          <p:cNvPr id="119816" name="Rectangle 9">
            <a:extLst>
              <a:ext uri="{FF2B5EF4-FFF2-40B4-BE49-F238E27FC236}">
                <a16:creationId xmlns:a16="http://schemas.microsoft.com/office/drawing/2014/main" id="{26AA9E59-BD97-7B4A-BBCC-A8DD591FB607}"/>
              </a:ext>
            </a:extLst>
          </p:cNvPr>
          <p:cNvSpPr>
            <a:spLocks noChangeArrowheads="1"/>
          </p:cNvSpPr>
          <p:nvPr>
            <p:custDataLst>
              <p:tags r:id="rId7"/>
            </p:custDataLst>
          </p:nvPr>
        </p:nvSpPr>
        <p:spPr bwMode="auto">
          <a:xfrm>
            <a:off x="3352800" y="2052728"/>
            <a:ext cx="533400" cy="381000"/>
          </a:xfrm>
          <a:prstGeom prst="rect">
            <a:avLst/>
          </a:prstGeom>
          <a:solidFill>
            <a:srgbClr val="00B0F0"/>
          </a:solidFill>
          <a:ln w="12700" algn="ctr">
            <a:solidFill>
              <a:schemeClr val="tx1"/>
            </a:solidFill>
            <a:round/>
            <a:headEnd/>
            <a:tailEnd/>
          </a:ln>
        </p:spPr>
        <p:txBody>
          <a:bodyPr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800">
                <a:solidFill>
                  <a:srgbClr val="1F497D"/>
                </a:solidFill>
              </a:rPr>
              <a:t>D$</a:t>
            </a:r>
            <a:endParaRPr lang="en-US" altLang="en-US" sz="1100">
              <a:solidFill>
                <a:srgbClr val="1F497D"/>
              </a:solidFill>
            </a:endParaRPr>
          </a:p>
        </p:txBody>
      </p:sp>
      <p:sp>
        <p:nvSpPr>
          <p:cNvPr id="119817" name="Rectangle 10">
            <a:extLst>
              <a:ext uri="{FF2B5EF4-FFF2-40B4-BE49-F238E27FC236}">
                <a16:creationId xmlns:a16="http://schemas.microsoft.com/office/drawing/2014/main" id="{5BA6822F-0101-E546-A3A8-09B78DC5F514}"/>
              </a:ext>
            </a:extLst>
          </p:cNvPr>
          <p:cNvSpPr>
            <a:spLocks noChangeArrowheads="1"/>
          </p:cNvSpPr>
          <p:nvPr>
            <p:custDataLst>
              <p:tags r:id="rId8"/>
            </p:custDataLst>
          </p:nvPr>
        </p:nvSpPr>
        <p:spPr bwMode="auto">
          <a:xfrm>
            <a:off x="4038600" y="1595528"/>
            <a:ext cx="762000" cy="838200"/>
          </a:xfrm>
          <a:prstGeom prst="rect">
            <a:avLst/>
          </a:prstGeom>
          <a:solidFill>
            <a:srgbClr val="0070C0">
              <a:alpha val="27000"/>
            </a:srgbClr>
          </a:solidFill>
          <a:ln w="12700" algn="ctr">
            <a:solidFill>
              <a:schemeClr val="tx1"/>
            </a:solidFill>
            <a:round/>
            <a:headEnd/>
            <a:tailEnd/>
          </a:ln>
        </p:spPr>
        <p:txBody>
          <a:bodyPr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L2 cache</a:t>
            </a:r>
            <a:endParaRPr lang="en-US" altLang="en-US" sz="1067">
              <a:solidFill>
                <a:srgbClr val="1F497D"/>
              </a:solidFill>
            </a:endParaRPr>
          </a:p>
        </p:txBody>
      </p:sp>
      <p:cxnSp>
        <p:nvCxnSpPr>
          <p:cNvPr id="15" name="Straight Connector 14">
            <a:extLst>
              <a:ext uri="{FF2B5EF4-FFF2-40B4-BE49-F238E27FC236}">
                <a16:creationId xmlns:a16="http://schemas.microsoft.com/office/drawing/2014/main" id="{853A5653-9804-F142-9465-6B350390F434}"/>
              </a:ext>
            </a:extLst>
          </p:cNvPr>
          <p:cNvCxnSpPr/>
          <p:nvPr>
            <p:custDataLst>
              <p:tags r:id="rId9"/>
            </p:custDataLst>
          </p:nvPr>
        </p:nvCxnSpPr>
        <p:spPr bwMode="auto">
          <a:xfrm>
            <a:off x="3124200" y="3271928"/>
            <a:ext cx="914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22797CFA-C542-DB42-B81A-7EBCAF650555}"/>
              </a:ext>
            </a:extLst>
          </p:cNvPr>
          <p:cNvCxnSpPr/>
          <p:nvPr>
            <p:custDataLst>
              <p:tags r:id="rId10"/>
            </p:custDataLst>
          </p:nvPr>
        </p:nvCxnSpPr>
        <p:spPr bwMode="auto">
          <a:xfrm>
            <a:off x="3124200" y="2890928"/>
            <a:ext cx="914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19820" name="Rectangle 16">
            <a:extLst>
              <a:ext uri="{FF2B5EF4-FFF2-40B4-BE49-F238E27FC236}">
                <a16:creationId xmlns:a16="http://schemas.microsoft.com/office/drawing/2014/main" id="{7E9866A0-0A1F-1E4A-86EA-A884C7653C3D}"/>
              </a:ext>
            </a:extLst>
          </p:cNvPr>
          <p:cNvSpPr>
            <a:spLocks noChangeArrowheads="1"/>
          </p:cNvSpPr>
          <p:nvPr>
            <p:custDataLst>
              <p:tags r:id="rId11"/>
            </p:custDataLst>
          </p:nvPr>
        </p:nvSpPr>
        <p:spPr bwMode="auto">
          <a:xfrm>
            <a:off x="2362200" y="2662328"/>
            <a:ext cx="762000" cy="838200"/>
          </a:xfrm>
          <a:prstGeom prst="rect">
            <a:avLst/>
          </a:prstGeom>
          <a:solidFill>
            <a:schemeClr val="tx1">
              <a:lumMod val="85000"/>
              <a:lumOff val="15000"/>
              <a:alpha val="16000"/>
            </a:schemeClr>
          </a:solidFill>
          <a:ln w="12700" algn="ctr">
            <a:solidFill>
              <a:schemeClr val="tx1"/>
            </a:solidFill>
            <a:round/>
            <a:headEnd/>
            <a:tailEnd/>
          </a:ln>
        </p:spPr>
        <p:txBody>
          <a:bodyPr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800">
                <a:solidFill>
                  <a:srgbClr val="1F497D"/>
                </a:solidFill>
              </a:rPr>
              <a:t>CPU</a:t>
            </a:r>
            <a:endParaRPr lang="en-US" altLang="en-US" sz="1100">
              <a:solidFill>
                <a:srgbClr val="1F497D"/>
              </a:solidFill>
            </a:endParaRPr>
          </a:p>
        </p:txBody>
      </p:sp>
      <p:sp>
        <p:nvSpPr>
          <p:cNvPr id="119821" name="Rectangle 17">
            <a:extLst>
              <a:ext uri="{FF2B5EF4-FFF2-40B4-BE49-F238E27FC236}">
                <a16:creationId xmlns:a16="http://schemas.microsoft.com/office/drawing/2014/main" id="{6FB5B9D3-CC22-5946-9E8C-01969C30C007}"/>
              </a:ext>
            </a:extLst>
          </p:cNvPr>
          <p:cNvSpPr>
            <a:spLocks noChangeArrowheads="1"/>
          </p:cNvSpPr>
          <p:nvPr>
            <p:custDataLst>
              <p:tags r:id="rId12"/>
            </p:custDataLst>
          </p:nvPr>
        </p:nvSpPr>
        <p:spPr bwMode="auto">
          <a:xfrm>
            <a:off x="3352800" y="2662328"/>
            <a:ext cx="533400" cy="381000"/>
          </a:xfrm>
          <a:prstGeom prst="rect">
            <a:avLst/>
          </a:prstGeom>
          <a:solidFill>
            <a:srgbClr val="92D050"/>
          </a:solidFill>
          <a:ln w="12700" algn="ctr">
            <a:solidFill>
              <a:schemeClr val="tx1"/>
            </a:solidFill>
            <a:round/>
            <a:headEnd/>
            <a:tailEnd/>
          </a:ln>
        </p:spPr>
        <p:txBody>
          <a:bodyPr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800">
                <a:solidFill>
                  <a:srgbClr val="1F497D"/>
                </a:solidFill>
              </a:rPr>
              <a:t>I$</a:t>
            </a:r>
            <a:endParaRPr lang="en-US" altLang="en-US" sz="1100">
              <a:solidFill>
                <a:srgbClr val="1F497D"/>
              </a:solidFill>
            </a:endParaRPr>
          </a:p>
        </p:txBody>
      </p:sp>
      <p:sp>
        <p:nvSpPr>
          <p:cNvPr id="119822" name="Rectangle 18">
            <a:extLst>
              <a:ext uri="{FF2B5EF4-FFF2-40B4-BE49-F238E27FC236}">
                <a16:creationId xmlns:a16="http://schemas.microsoft.com/office/drawing/2014/main" id="{05D19DD7-F902-D149-B12D-E3CA93D2798F}"/>
              </a:ext>
            </a:extLst>
          </p:cNvPr>
          <p:cNvSpPr>
            <a:spLocks noChangeArrowheads="1"/>
          </p:cNvSpPr>
          <p:nvPr>
            <p:custDataLst>
              <p:tags r:id="rId13"/>
            </p:custDataLst>
          </p:nvPr>
        </p:nvSpPr>
        <p:spPr bwMode="auto">
          <a:xfrm>
            <a:off x="3352800" y="3119528"/>
            <a:ext cx="533400" cy="381000"/>
          </a:xfrm>
          <a:prstGeom prst="rect">
            <a:avLst/>
          </a:prstGeom>
          <a:solidFill>
            <a:srgbClr val="00B0F0"/>
          </a:solidFill>
          <a:ln w="12700" algn="ctr">
            <a:solidFill>
              <a:schemeClr val="tx1"/>
            </a:solidFill>
            <a:round/>
            <a:headEnd/>
            <a:tailEnd/>
          </a:ln>
        </p:spPr>
        <p:txBody>
          <a:bodyPr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800">
                <a:solidFill>
                  <a:srgbClr val="1F497D"/>
                </a:solidFill>
              </a:rPr>
              <a:t>D$</a:t>
            </a:r>
            <a:endParaRPr lang="en-US" altLang="en-US" sz="1100">
              <a:solidFill>
                <a:srgbClr val="1F497D"/>
              </a:solidFill>
            </a:endParaRPr>
          </a:p>
        </p:txBody>
      </p:sp>
      <p:sp>
        <p:nvSpPr>
          <p:cNvPr id="119823" name="Rectangle 19">
            <a:extLst>
              <a:ext uri="{FF2B5EF4-FFF2-40B4-BE49-F238E27FC236}">
                <a16:creationId xmlns:a16="http://schemas.microsoft.com/office/drawing/2014/main" id="{9F6313C7-1447-C84E-8FCD-D6F6D83506B5}"/>
              </a:ext>
            </a:extLst>
          </p:cNvPr>
          <p:cNvSpPr>
            <a:spLocks noChangeArrowheads="1"/>
          </p:cNvSpPr>
          <p:nvPr>
            <p:custDataLst>
              <p:tags r:id="rId14"/>
            </p:custDataLst>
          </p:nvPr>
        </p:nvSpPr>
        <p:spPr bwMode="auto">
          <a:xfrm>
            <a:off x="4038600" y="2662328"/>
            <a:ext cx="762000" cy="838200"/>
          </a:xfrm>
          <a:prstGeom prst="rect">
            <a:avLst/>
          </a:prstGeom>
          <a:solidFill>
            <a:srgbClr val="0070C0">
              <a:alpha val="27000"/>
            </a:srgbClr>
          </a:solidFill>
          <a:ln w="12700" algn="ctr">
            <a:solidFill>
              <a:schemeClr val="tx1"/>
            </a:solidFill>
            <a:round/>
            <a:headEnd/>
            <a:tailEnd/>
          </a:ln>
        </p:spPr>
        <p:txBody>
          <a:bodyPr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L2 cache</a:t>
            </a:r>
            <a:endParaRPr lang="en-US" altLang="en-US" sz="1067">
              <a:solidFill>
                <a:srgbClr val="1F497D"/>
              </a:solidFill>
            </a:endParaRPr>
          </a:p>
        </p:txBody>
      </p:sp>
      <p:cxnSp>
        <p:nvCxnSpPr>
          <p:cNvPr id="21" name="Straight Connector 20">
            <a:extLst>
              <a:ext uri="{FF2B5EF4-FFF2-40B4-BE49-F238E27FC236}">
                <a16:creationId xmlns:a16="http://schemas.microsoft.com/office/drawing/2014/main" id="{96E823ED-ABED-6F48-B41B-B67BE6B1EF1B}"/>
              </a:ext>
            </a:extLst>
          </p:cNvPr>
          <p:cNvCxnSpPr/>
          <p:nvPr>
            <p:custDataLst>
              <p:tags r:id="rId15"/>
            </p:custDataLst>
          </p:nvPr>
        </p:nvCxnSpPr>
        <p:spPr bwMode="auto">
          <a:xfrm>
            <a:off x="3124200" y="4338728"/>
            <a:ext cx="914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646CA7C3-FDBA-D245-A454-56EAAC99EBD7}"/>
              </a:ext>
            </a:extLst>
          </p:cNvPr>
          <p:cNvCxnSpPr/>
          <p:nvPr>
            <p:custDataLst>
              <p:tags r:id="rId16"/>
            </p:custDataLst>
          </p:nvPr>
        </p:nvCxnSpPr>
        <p:spPr bwMode="auto">
          <a:xfrm>
            <a:off x="3124200" y="3957728"/>
            <a:ext cx="914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19826" name="Rectangle 22">
            <a:extLst>
              <a:ext uri="{FF2B5EF4-FFF2-40B4-BE49-F238E27FC236}">
                <a16:creationId xmlns:a16="http://schemas.microsoft.com/office/drawing/2014/main" id="{146EBAD8-BFA3-2240-92CB-F2761FB3D3F2}"/>
              </a:ext>
            </a:extLst>
          </p:cNvPr>
          <p:cNvSpPr>
            <a:spLocks noChangeArrowheads="1"/>
          </p:cNvSpPr>
          <p:nvPr>
            <p:custDataLst>
              <p:tags r:id="rId17"/>
            </p:custDataLst>
          </p:nvPr>
        </p:nvSpPr>
        <p:spPr bwMode="auto">
          <a:xfrm>
            <a:off x="2362200" y="3729128"/>
            <a:ext cx="762000" cy="838200"/>
          </a:xfrm>
          <a:prstGeom prst="rect">
            <a:avLst/>
          </a:prstGeom>
          <a:solidFill>
            <a:schemeClr val="tx1">
              <a:lumMod val="85000"/>
              <a:lumOff val="15000"/>
              <a:alpha val="16000"/>
            </a:schemeClr>
          </a:solidFill>
          <a:ln w="12700" algn="ctr">
            <a:solidFill>
              <a:schemeClr val="tx1"/>
            </a:solidFill>
            <a:round/>
            <a:headEnd/>
            <a:tailEnd/>
          </a:ln>
        </p:spPr>
        <p:txBody>
          <a:bodyPr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800">
                <a:solidFill>
                  <a:srgbClr val="1F497D"/>
                </a:solidFill>
              </a:rPr>
              <a:t>CPU</a:t>
            </a:r>
            <a:endParaRPr lang="en-US" altLang="en-US" sz="1100">
              <a:solidFill>
                <a:srgbClr val="1F497D"/>
              </a:solidFill>
            </a:endParaRPr>
          </a:p>
        </p:txBody>
      </p:sp>
      <p:sp>
        <p:nvSpPr>
          <p:cNvPr id="119827" name="Rectangle 23">
            <a:extLst>
              <a:ext uri="{FF2B5EF4-FFF2-40B4-BE49-F238E27FC236}">
                <a16:creationId xmlns:a16="http://schemas.microsoft.com/office/drawing/2014/main" id="{79F86BE0-AF4C-A548-AB07-8F9D5557D11F}"/>
              </a:ext>
            </a:extLst>
          </p:cNvPr>
          <p:cNvSpPr>
            <a:spLocks noChangeArrowheads="1"/>
          </p:cNvSpPr>
          <p:nvPr>
            <p:custDataLst>
              <p:tags r:id="rId18"/>
            </p:custDataLst>
          </p:nvPr>
        </p:nvSpPr>
        <p:spPr bwMode="auto">
          <a:xfrm>
            <a:off x="3352800" y="3729128"/>
            <a:ext cx="533400" cy="381000"/>
          </a:xfrm>
          <a:prstGeom prst="rect">
            <a:avLst/>
          </a:prstGeom>
          <a:solidFill>
            <a:srgbClr val="92D050"/>
          </a:solidFill>
          <a:ln w="12700" algn="ctr">
            <a:solidFill>
              <a:schemeClr val="tx1"/>
            </a:solidFill>
            <a:round/>
            <a:headEnd/>
            <a:tailEnd/>
          </a:ln>
        </p:spPr>
        <p:txBody>
          <a:bodyPr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800">
                <a:solidFill>
                  <a:srgbClr val="1F497D"/>
                </a:solidFill>
              </a:rPr>
              <a:t>I$</a:t>
            </a:r>
            <a:endParaRPr lang="en-US" altLang="en-US" sz="1100">
              <a:solidFill>
                <a:srgbClr val="1F497D"/>
              </a:solidFill>
            </a:endParaRPr>
          </a:p>
        </p:txBody>
      </p:sp>
      <p:sp>
        <p:nvSpPr>
          <p:cNvPr id="119828" name="Rectangle 24">
            <a:extLst>
              <a:ext uri="{FF2B5EF4-FFF2-40B4-BE49-F238E27FC236}">
                <a16:creationId xmlns:a16="http://schemas.microsoft.com/office/drawing/2014/main" id="{4D390F3C-62F4-3B40-BD3E-34B6AD877919}"/>
              </a:ext>
            </a:extLst>
          </p:cNvPr>
          <p:cNvSpPr>
            <a:spLocks noChangeArrowheads="1"/>
          </p:cNvSpPr>
          <p:nvPr>
            <p:custDataLst>
              <p:tags r:id="rId19"/>
            </p:custDataLst>
          </p:nvPr>
        </p:nvSpPr>
        <p:spPr bwMode="auto">
          <a:xfrm>
            <a:off x="3352800" y="4186328"/>
            <a:ext cx="533400" cy="381000"/>
          </a:xfrm>
          <a:prstGeom prst="rect">
            <a:avLst/>
          </a:prstGeom>
          <a:solidFill>
            <a:srgbClr val="00B0F0"/>
          </a:solidFill>
          <a:ln w="12700" algn="ctr">
            <a:solidFill>
              <a:schemeClr val="tx1"/>
            </a:solidFill>
            <a:round/>
            <a:headEnd/>
            <a:tailEnd/>
          </a:ln>
        </p:spPr>
        <p:txBody>
          <a:bodyPr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800">
                <a:solidFill>
                  <a:srgbClr val="1F497D"/>
                </a:solidFill>
              </a:rPr>
              <a:t>D$</a:t>
            </a:r>
            <a:endParaRPr lang="en-US" altLang="en-US" sz="1100">
              <a:solidFill>
                <a:srgbClr val="1F497D"/>
              </a:solidFill>
            </a:endParaRPr>
          </a:p>
        </p:txBody>
      </p:sp>
      <p:sp>
        <p:nvSpPr>
          <p:cNvPr id="119829" name="Rectangle 25">
            <a:extLst>
              <a:ext uri="{FF2B5EF4-FFF2-40B4-BE49-F238E27FC236}">
                <a16:creationId xmlns:a16="http://schemas.microsoft.com/office/drawing/2014/main" id="{062051E8-01D9-7944-AD36-94E8B23A60F9}"/>
              </a:ext>
            </a:extLst>
          </p:cNvPr>
          <p:cNvSpPr>
            <a:spLocks noChangeArrowheads="1"/>
          </p:cNvSpPr>
          <p:nvPr>
            <p:custDataLst>
              <p:tags r:id="rId20"/>
            </p:custDataLst>
          </p:nvPr>
        </p:nvSpPr>
        <p:spPr bwMode="auto">
          <a:xfrm>
            <a:off x="4038600" y="3729128"/>
            <a:ext cx="762000" cy="838200"/>
          </a:xfrm>
          <a:prstGeom prst="rect">
            <a:avLst/>
          </a:prstGeom>
          <a:solidFill>
            <a:srgbClr val="0070C0">
              <a:alpha val="27000"/>
            </a:srgbClr>
          </a:solidFill>
          <a:ln w="12700" algn="ctr">
            <a:solidFill>
              <a:schemeClr val="tx1"/>
            </a:solidFill>
            <a:round/>
            <a:headEnd/>
            <a:tailEnd/>
          </a:ln>
        </p:spPr>
        <p:txBody>
          <a:bodyPr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a:solidFill>
                  <a:srgbClr val="1F497D"/>
                </a:solidFill>
              </a:rPr>
              <a:t>L2 cache</a:t>
            </a:r>
            <a:endParaRPr lang="en-US" altLang="en-US" sz="1067">
              <a:solidFill>
                <a:srgbClr val="1F497D"/>
              </a:solidFill>
            </a:endParaRPr>
          </a:p>
        </p:txBody>
      </p:sp>
      <p:cxnSp>
        <p:nvCxnSpPr>
          <p:cNvPr id="27" name="Straight Connector 26">
            <a:extLst>
              <a:ext uri="{FF2B5EF4-FFF2-40B4-BE49-F238E27FC236}">
                <a16:creationId xmlns:a16="http://schemas.microsoft.com/office/drawing/2014/main" id="{31569C53-A048-9D4D-B60E-F15454D7ACEB}"/>
              </a:ext>
            </a:extLst>
          </p:cNvPr>
          <p:cNvCxnSpPr/>
          <p:nvPr>
            <p:custDataLst>
              <p:tags r:id="rId21"/>
            </p:custDataLst>
          </p:nvPr>
        </p:nvCxnSpPr>
        <p:spPr bwMode="auto">
          <a:xfrm>
            <a:off x="3124200" y="5405528"/>
            <a:ext cx="914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C2DC051D-C382-7C44-B5ED-B9827085FAB7}"/>
              </a:ext>
            </a:extLst>
          </p:cNvPr>
          <p:cNvCxnSpPr/>
          <p:nvPr>
            <p:custDataLst>
              <p:tags r:id="rId22"/>
            </p:custDataLst>
          </p:nvPr>
        </p:nvCxnSpPr>
        <p:spPr bwMode="auto">
          <a:xfrm>
            <a:off x="3124200" y="5024528"/>
            <a:ext cx="914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19832" name="Rectangle 28">
            <a:extLst>
              <a:ext uri="{FF2B5EF4-FFF2-40B4-BE49-F238E27FC236}">
                <a16:creationId xmlns:a16="http://schemas.microsoft.com/office/drawing/2014/main" id="{7C5FC88E-4C04-274F-923A-6EEC36F12883}"/>
              </a:ext>
            </a:extLst>
          </p:cNvPr>
          <p:cNvSpPr>
            <a:spLocks noChangeArrowheads="1"/>
          </p:cNvSpPr>
          <p:nvPr>
            <p:custDataLst>
              <p:tags r:id="rId23"/>
            </p:custDataLst>
          </p:nvPr>
        </p:nvSpPr>
        <p:spPr bwMode="auto">
          <a:xfrm>
            <a:off x="2362200" y="4795928"/>
            <a:ext cx="762000" cy="838200"/>
          </a:xfrm>
          <a:prstGeom prst="rect">
            <a:avLst/>
          </a:prstGeom>
          <a:solidFill>
            <a:schemeClr val="tx1">
              <a:lumMod val="85000"/>
              <a:lumOff val="15000"/>
              <a:alpha val="16000"/>
            </a:schemeClr>
          </a:solidFill>
          <a:ln w="12700" algn="ctr">
            <a:solidFill>
              <a:schemeClr val="tx1"/>
            </a:solidFill>
            <a:round/>
            <a:headEnd/>
            <a:tailEnd/>
          </a:ln>
        </p:spPr>
        <p:txBody>
          <a:bodyPr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800">
                <a:solidFill>
                  <a:srgbClr val="1F497D"/>
                </a:solidFill>
              </a:rPr>
              <a:t>CPU</a:t>
            </a:r>
            <a:endParaRPr lang="en-US" altLang="en-US" sz="1100">
              <a:solidFill>
                <a:srgbClr val="1F497D"/>
              </a:solidFill>
            </a:endParaRPr>
          </a:p>
        </p:txBody>
      </p:sp>
      <p:sp>
        <p:nvSpPr>
          <p:cNvPr id="119833" name="Rectangle 29">
            <a:extLst>
              <a:ext uri="{FF2B5EF4-FFF2-40B4-BE49-F238E27FC236}">
                <a16:creationId xmlns:a16="http://schemas.microsoft.com/office/drawing/2014/main" id="{B518CE67-3CAA-044B-9379-7B3DE8BFE065}"/>
              </a:ext>
            </a:extLst>
          </p:cNvPr>
          <p:cNvSpPr>
            <a:spLocks noChangeArrowheads="1"/>
          </p:cNvSpPr>
          <p:nvPr>
            <p:custDataLst>
              <p:tags r:id="rId24"/>
            </p:custDataLst>
          </p:nvPr>
        </p:nvSpPr>
        <p:spPr bwMode="auto">
          <a:xfrm>
            <a:off x="3352800" y="4795928"/>
            <a:ext cx="533400" cy="381000"/>
          </a:xfrm>
          <a:prstGeom prst="rect">
            <a:avLst/>
          </a:prstGeom>
          <a:solidFill>
            <a:srgbClr val="92D050"/>
          </a:solidFill>
          <a:ln w="12700" algn="ctr">
            <a:solidFill>
              <a:schemeClr val="tx1"/>
            </a:solidFill>
            <a:round/>
            <a:headEnd/>
            <a:tailEnd/>
          </a:ln>
        </p:spPr>
        <p:txBody>
          <a:bodyPr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800">
                <a:solidFill>
                  <a:srgbClr val="1F497D"/>
                </a:solidFill>
              </a:rPr>
              <a:t>I$</a:t>
            </a:r>
            <a:endParaRPr lang="en-US" altLang="en-US" sz="1100">
              <a:solidFill>
                <a:srgbClr val="1F497D"/>
              </a:solidFill>
            </a:endParaRPr>
          </a:p>
        </p:txBody>
      </p:sp>
      <p:sp>
        <p:nvSpPr>
          <p:cNvPr id="119834" name="Rectangle 30">
            <a:extLst>
              <a:ext uri="{FF2B5EF4-FFF2-40B4-BE49-F238E27FC236}">
                <a16:creationId xmlns:a16="http://schemas.microsoft.com/office/drawing/2014/main" id="{F1F29799-C293-E54C-8BBF-E4A1C124F594}"/>
              </a:ext>
            </a:extLst>
          </p:cNvPr>
          <p:cNvSpPr>
            <a:spLocks noChangeArrowheads="1"/>
          </p:cNvSpPr>
          <p:nvPr>
            <p:custDataLst>
              <p:tags r:id="rId25"/>
            </p:custDataLst>
          </p:nvPr>
        </p:nvSpPr>
        <p:spPr bwMode="auto">
          <a:xfrm>
            <a:off x="3352800" y="5253128"/>
            <a:ext cx="533400" cy="381000"/>
          </a:xfrm>
          <a:prstGeom prst="rect">
            <a:avLst/>
          </a:prstGeom>
          <a:solidFill>
            <a:srgbClr val="00B0F0"/>
          </a:solidFill>
          <a:ln w="12700" algn="ctr">
            <a:solidFill>
              <a:schemeClr val="tx1"/>
            </a:solidFill>
            <a:round/>
            <a:headEnd/>
            <a:tailEnd/>
          </a:ln>
        </p:spPr>
        <p:txBody>
          <a:bodyPr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800">
                <a:solidFill>
                  <a:srgbClr val="1F497D"/>
                </a:solidFill>
              </a:rPr>
              <a:t>D$</a:t>
            </a:r>
            <a:endParaRPr lang="en-US" altLang="en-US" sz="1100">
              <a:solidFill>
                <a:srgbClr val="1F497D"/>
              </a:solidFill>
            </a:endParaRPr>
          </a:p>
        </p:txBody>
      </p:sp>
      <p:sp>
        <p:nvSpPr>
          <p:cNvPr id="119835" name="Rectangle 31">
            <a:extLst>
              <a:ext uri="{FF2B5EF4-FFF2-40B4-BE49-F238E27FC236}">
                <a16:creationId xmlns:a16="http://schemas.microsoft.com/office/drawing/2014/main" id="{27BB521F-379E-E147-A043-2B2C6AA916F7}"/>
              </a:ext>
            </a:extLst>
          </p:cNvPr>
          <p:cNvSpPr>
            <a:spLocks noChangeArrowheads="1"/>
          </p:cNvSpPr>
          <p:nvPr>
            <p:custDataLst>
              <p:tags r:id="rId26"/>
            </p:custDataLst>
          </p:nvPr>
        </p:nvSpPr>
        <p:spPr bwMode="auto">
          <a:xfrm>
            <a:off x="4038600" y="4795928"/>
            <a:ext cx="762000" cy="838200"/>
          </a:xfrm>
          <a:prstGeom prst="rect">
            <a:avLst/>
          </a:prstGeom>
          <a:solidFill>
            <a:srgbClr val="0070C0">
              <a:alpha val="27000"/>
            </a:srgbClr>
          </a:solidFill>
          <a:ln w="12700" algn="ctr">
            <a:solidFill>
              <a:schemeClr val="tx1"/>
            </a:solidFill>
            <a:round/>
            <a:headEnd/>
            <a:tailEnd/>
          </a:ln>
        </p:spPr>
        <p:txBody>
          <a:bodyPr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600" dirty="0">
                <a:solidFill>
                  <a:srgbClr val="1F497D"/>
                </a:solidFill>
              </a:rPr>
              <a:t>L2 cache</a:t>
            </a:r>
            <a:endParaRPr lang="en-US" altLang="en-US" sz="1067" dirty="0">
              <a:solidFill>
                <a:srgbClr val="1F497D"/>
              </a:solidFill>
            </a:endParaRPr>
          </a:p>
        </p:txBody>
      </p:sp>
      <p:sp>
        <p:nvSpPr>
          <p:cNvPr id="119836" name="Rectangle 32">
            <a:extLst>
              <a:ext uri="{FF2B5EF4-FFF2-40B4-BE49-F238E27FC236}">
                <a16:creationId xmlns:a16="http://schemas.microsoft.com/office/drawing/2014/main" id="{94C8FC43-CEAD-C346-A12C-78DB495F5228}"/>
              </a:ext>
            </a:extLst>
          </p:cNvPr>
          <p:cNvSpPr>
            <a:spLocks noChangeArrowheads="1"/>
          </p:cNvSpPr>
          <p:nvPr>
            <p:custDataLst>
              <p:tags r:id="rId27"/>
            </p:custDataLst>
          </p:nvPr>
        </p:nvSpPr>
        <p:spPr bwMode="auto">
          <a:xfrm>
            <a:off x="5105400" y="1595528"/>
            <a:ext cx="1371600" cy="4038600"/>
          </a:xfrm>
          <a:prstGeom prst="rect">
            <a:avLst/>
          </a:prstGeom>
          <a:solidFill>
            <a:srgbClr val="7030A0"/>
          </a:solidFill>
          <a:ln w="12700" algn="ctr">
            <a:solidFill>
              <a:schemeClr val="tx1"/>
            </a:solidFill>
            <a:round/>
            <a:headEnd/>
            <a:tailEnd/>
          </a:ln>
        </p:spPr>
        <p:txBody>
          <a:bodyPr anchor="ct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defTabSz="609585">
              <a:spcBef>
                <a:spcPct val="0"/>
              </a:spcBef>
              <a:buClrTx/>
              <a:buSzTx/>
              <a:buNone/>
            </a:pPr>
            <a:r>
              <a:rPr lang="en-US" altLang="en-US" sz="1800">
                <a:solidFill>
                  <a:prstClr val="white"/>
                </a:solidFill>
              </a:rPr>
              <a:t>L3 cache</a:t>
            </a:r>
            <a:endParaRPr lang="en-US" altLang="en-US" sz="1100">
              <a:solidFill>
                <a:prstClr val="white"/>
              </a:solidFill>
            </a:endParaRPr>
          </a:p>
        </p:txBody>
      </p:sp>
      <p:cxnSp>
        <p:nvCxnSpPr>
          <p:cNvPr id="41" name="Straight Connector 40">
            <a:extLst>
              <a:ext uri="{FF2B5EF4-FFF2-40B4-BE49-F238E27FC236}">
                <a16:creationId xmlns:a16="http://schemas.microsoft.com/office/drawing/2014/main" id="{C2D9E63D-C2B2-B747-9A24-D65A5E2BAECE}"/>
              </a:ext>
            </a:extLst>
          </p:cNvPr>
          <p:cNvCxnSpPr/>
          <p:nvPr>
            <p:custDataLst>
              <p:tags r:id="rId28"/>
            </p:custDataLst>
          </p:nvPr>
        </p:nvCxnSpPr>
        <p:spPr bwMode="auto">
          <a:xfrm>
            <a:off x="4800600" y="3043328"/>
            <a:ext cx="3048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2" name="Straight Connector 41">
            <a:extLst>
              <a:ext uri="{FF2B5EF4-FFF2-40B4-BE49-F238E27FC236}">
                <a16:creationId xmlns:a16="http://schemas.microsoft.com/office/drawing/2014/main" id="{5C25D035-DA6A-5945-922D-C05617713DB8}"/>
              </a:ext>
            </a:extLst>
          </p:cNvPr>
          <p:cNvCxnSpPr/>
          <p:nvPr>
            <p:custDataLst>
              <p:tags r:id="rId29"/>
            </p:custDataLst>
          </p:nvPr>
        </p:nvCxnSpPr>
        <p:spPr bwMode="auto">
          <a:xfrm>
            <a:off x="4800600" y="4110128"/>
            <a:ext cx="3048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ECEE2876-95C4-3C4B-B927-5C9BBC5CDC81}"/>
              </a:ext>
            </a:extLst>
          </p:cNvPr>
          <p:cNvCxnSpPr/>
          <p:nvPr>
            <p:custDataLst>
              <p:tags r:id="rId30"/>
            </p:custDataLst>
          </p:nvPr>
        </p:nvCxnSpPr>
        <p:spPr bwMode="auto">
          <a:xfrm>
            <a:off x="4800600" y="5176928"/>
            <a:ext cx="3048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71712" name="Shape 45">
            <a:extLst>
              <a:ext uri="{FF2B5EF4-FFF2-40B4-BE49-F238E27FC236}">
                <a16:creationId xmlns:a16="http://schemas.microsoft.com/office/drawing/2014/main" id="{B9701B4A-1168-324C-B28D-495DBFA9C3B0}"/>
              </a:ext>
            </a:extLst>
          </p:cNvPr>
          <p:cNvCxnSpPr>
            <a:cxnSpLocks noChangeShapeType="1"/>
            <a:stCxn id="119815" idx="0"/>
            <a:endCxn id="71713" idx="1"/>
          </p:cNvCxnSpPr>
          <p:nvPr>
            <p:custDataLst>
              <p:tags r:id="rId31"/>
            </p:custDataLst>
          </p:nvPr>
        </p:nvCxnSpPr>
        <p:spPr bwMode="auto">
          <a:xfrm rot="16200000" flipH="1">
            <a:off x="5831099" y="-616072"/>
            <a:ext cx="34501" cy="4457700"/>
          </a:xfrm>
          <a:prstGeom prst="bentConnector4">
            <a:avLst>
              <a:gd name="adj1" fmla="val -662589"/>
              <a:gd name="adj2" fmla="val 52991"/>
            </a:avLst>
          </a:prstGeom>
          <a:noFill/>
          <a:ln w="12700" algn="ctr">
            <a:solidFill>
              <a:srgbClr val="92D050"/>
            </a:solidFill>
            <a:round/>
            <a:headEnd/>
            <a:tailEnd type="arrow" w="med" len="med"/>
          </a:ln>
          <a:extLst>
            <a:ext uri="{909E8E84-426E-40DD-AFC4-6F175D3DCCD1}">
              <a14:hiddenFill xmlns:a14="http://schemas.microsoft.com/office/drawing/2010/main">
                <a:noFill/>
              </a14:hiddenFill>
            </a:ext>
          </a:extLst>
        </p:spPr>
      </p:cxnSp>
      <p:sp>
        <p:nvSpPr>
          <p:cNvPr id="71713" name="TextBox 47">
            <a:extLst>
              <a:ext uri="{FF2B5EF4-FFF2-40B4-BE49-F238E27FC236}">
                <a16:creationId xmlns:a16="http://schemas.microsoft.com/office/drawing/2014/main" id="{887CF935-43D5-8941-9DBC-CEEE357E0F7D}"/>
              </a:ext>
            </a:extLst>
          </p:cNvPr>
          <p:cNvSpPr txBox="1">
            <a:spLocks noChangeArrowheads="1"/>
          </p:cNvSpPr>
          <p:nvPr>
            <p:custDataLst>
              <p:tags r:id="rId32"/>
            </p:custDataLst>
          </p:nvPr>
        </p:nvSpPr>
        <p:spPr bwMode="auto">
          <a:xfrm>
            <a:off x="8077200" y="1214530"/>
            <a:ext cx="16417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00B050"/>
                </a:solidFill>
              </a:rPr>
              <a:t>Instruction Cache</a:t>
            </a:r>
          </a:p>
          <a:p>
            <a:pPr defTabSz="609585">
              <a:spcBef>
                <a:spcPct val="0"/>
              </a:spcBef>
              <a:buClrTx/>
              <a:buSzTx/>
              <a:buNone/>
            </a:pPr>
            <a:r>
              <a:rPr lang="en-US" altLang="en-US" sz="1600">
                <a:solidFill>
                  <a:srgbClr val="00B050"/>
                </a:solidFill>
              </a:rPr>
              <a:t>-32 KB, 4-way</a:t>
            </a:r>
          </a:p>
          <a:p>
            <a:pPr defTabSz="609585">
              <a:spcBef>
                <a:spcPct val="0"/>
              </a:spcBef>
              <a:buClrTx/>
              <a:buSzTx/>
              <a:buNone/>
            </a:pPr>
            <a:r>
              <a:rPr lang="en-US" altLang="en-US" sz="1600">
                <a:solidFill>
                  <a:srgbClr val="00B050"/>
                </a:solidFill>
              </a:rPr>
              <a:t>-64-byte line</a:t>
            </a:r>
          </a:p>
        </p:txBody>
      </p:sp>
      <p:sp>
        <p:nvSpPr>
          <p:cNvPr id="71714" name="TextBox 52">
            <a:extLst>
              <a:ext uri="{FF2B5EF4-FFF2-40B4-BE49-F238E27FC236}">
                <a16:creationId xmlns:a16="http://schemas.microsoft.com/office/drawing/2014/main" id="{9C284FFD-383E-6844-BB99-BA50B0541AA5}"/>
              </a:ext>
            </a:extLst>
          </p:cNvPr>
          <p:cNvSpPr txBox="1">
            <a:spLocks noChangeArrowheads="1"/>
          </p:cNvSpPr>
          <p:nvPr>
            <p:custDataLst>
              <p:tags r:id="rId33"/>
            </p:custDataLst>
          </p:nvPr>
        </p:nvSpPr>
        <p:spPr bwMode="auto">
          <a:xfrm>
            <a:off x="8001001" y="2422616"/>
            <a:ext cx="236955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00B0F0"/>
                </a:solidFill>
              </a:rPr>
              <a:t>Data Cache</a:t>
            </a:r>
          </a:p>
          <a:p>
            <a:pPr defTabSz="609585">
              <a:spcBef>
                <a:spcPct val="0"/>
              </a:spcBef>
              <a:buClrTx/>
              <a:buSzTx/>
              <a:buNone/>
            </a:pPr>
            <a:r>
              <a:rPr lang="en-US" altLang="en-US" sz="1600">
                <a:solidFill>
                  <a:srgbClr val="00B0F0"/>
                </a:solidFill>
              </a:rPr>
              <a:t>-32 KB, 8-way</a:t>
            </a:r>
          </a:p>
          <a:p>
            <a:pPr defTabSz="609585">
              <a:spcBef>
                <a:spcPct val="0"/>
              </a:spcBef>
              <a:buClrTx/>
              <a:buSzTx/>
              <a:buNone/>
            </a:pPr>
            <a:r>
              <a:rPr lang="en-US" altLang="en-US" sz="1600">
                <a:solidFill>
                  <a:srgbClr val="00B0F0"/>
                </a:solidFill>
              </a:rPr>
              <a:t>-64-byte line</a:t>
            </a:r>
          </a:p>
          <a:p>
            <a:pPr defTabSz="609585">
              <a:spcBef>
                <a:spcPct val="0"/>
              </a:spcBef>
              <a:buClrTx/>
              <a:buSzTx/>
              <a:buNone/>
            </a:pPr>
            <a:r>
              <a:rPr lang="en-US" altLang="en-US" sz="1600">
                <a:solidFill>
                  <a:srgbClr val="00B0F0"/>
                </a:solidFill>
              </a:rPr>
              <a:t>-write-back, write-allocate</a:t>
            </a:r>
          </a:p>
        </p:txBody>
      </p:sp>
      <p:cxnSp>
        <p:nvCxnSpPr>
          <p:cNvPr id="71715" name="Shape 54">
            <a:extLst>
              <a:ext uri="{FF2B5EF4-FFF2-40B4-BE49-F238E27FC236}">
                <a16:creationId xmlns:a16="http://schemas.microsoft.com/office/drawing/2014/main" id="{23571482-20F4-464E-A170-CAC41D8E256B}"/>
              </a:ext>
            </a:extLst>
          </p:cNvPr>
          <p:cNvCxnSpPr>
            <a:cxnSpLocks noChangeShapeType="1"/>
            <a:stCxn id="119816" idx="2"/>
          </p:cNvCxnSpPr>
          <p:nvPr>
            <p:custDataLst>
              <p:tags r:id="rId34"/>
            </p:custDataLst>
          </p:nvPr>
        </p:nvCxnSpPr>
        <p:spPr bwMode="auto">
          <a:xfrm rot="16200000" flipH="1">
            <a:off x="5734051" y="319179"/>
            <a:ext cx="152400" cy="4381500"/>
          </a:xfrm>
          <a:prstGeom prst="bentConnector2">
            <a:avLst/>
          </a:prstGeom>
          <a:noFill/>
          <a:ln w="12700"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71716" name="TextBox 55">
            <a:extLst>
              <a:ext uri="{FF2B5EF4-FFF2-40B4-BE49-F238E27FC236}">
                <a16:creationId xmlns:a16="http://schemas.microsoft.com/office/drawing/2014/main" id="{9BE1B82B-B09C-E043-8A09-8606F0300611}"/>
              </a:ext>
            </a:extLst>
          </p:cNvPr>
          <p:cNvSpPr txBox="1">
            <a:spLocks noChangeArrowheads="1"/>
          </p:cNvSpPr>
          <p:nvPr>
            <p:custDataLst>
              <p:tags r:id="rId35"/>
            </p:custDataLst>
          </p:nvPr>
        </p:nvSpPr>
        <p:spPr bwMode="auto">
          <a:xfrm>
            <a:off x="7696201" y="3576728"/>
            <a:ext cx="236955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0070C0"/>
                </a:solidFill>
              </a:rPr>
              <a:t>Unified L2 Cache</a:t>
            </a:r>
          </a:p>
          <a:p>
            <a:pPr defTabSz="609585">
              <a:spcBef>
                <a:spcPct val="0"/>
              </a:spcBef>
              <a:buClrTx/>
              <a:buSzTx/>
              <a:buNone/>
            </a:pPr>
            <a:r>
              <a:rPr lang="en-US" altLang="en-US" sz="1600">
                <a:solidFill>
                  <a:srgbClr val="0070C0"/>
                </a:solidFill>
              </a:rPr>
              <a:t>-256 KB, 8-way</a:t>
            </a:r>
          </a:p>
          <a:p>
            <a:pPr defTabSz="609585">
              <a:spcBef>
                <a:spcPct val="0"/>
              </a:spcBef>
              <a:buClrTx/>
              <a:buSzTx/>
              <a:buNone/>
            </a:pPr>
            <a:r>
              <a:rPr lang="en-US" altLang="en-US" sz="1600">
                <a:solidFill>
                  <a:srgbClr val="0070C0"/>
                </a:solidFill>
              </a:rPr>
              <a:t>-64-byte line</a:t>
            </a:r>
          </a:p>
          <a:p>
            <a:pPr defTabSz="609585">
              <a:spcBef>
                <a:spcPct val="0"/>
              </a:spcBef>
              <a:buClrTx/>
              <a:buSzTx/>
              <a:buNone/>
            </a:pPr>
            <a:r>
              <a:rPr lang="en-US" altLang="en-US" sz="1600">
                <a:solidFill>
                  <a:srgbClr val="0070C0"/>
                </a:solidFill>
              </a:rPr>
              <a:t>-write-back, write-allocate</a:t>
            </a:r>
          </a:p>
        </p:txBody>
      </p:sp>
      <p:sp>
        <p:nvSpPr>
          <p:cNvPr id="71717" name="TextBox 56">
            <a:extLst>
              <a:ext uri="{FF2B5EF4-FFF2-40B4-BE49-F238E27FC236}">
                <a16:creationId xmlns:a16="http://schemas.microsoft.com/office/drawing/2014/main" id="{6E11AA9F-6BB4-D944-9529-6B3F490B8AED}"/>
              </a:ext>
            </a:extLst>
          </p:cNvPr>
          <p:cNvSpPr txBox="1">
            <a:spLocks noChangeArrowheads="1"/>
          </p:cNvSpPr>
          <p:nvPr>
            <p:custDataLst>
              <p:tags r:id="rId36"/>
            </p:custDataLst>
          </p:nvPr>
        </p:nvSpPr>
        <p:spPr bwMode="auto">
          <a:xfrm>
            <a:off x="7315201" y="4872128"/>
            <a:ext cx="236955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12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defTabSz="609585">
              <a:spcBef>
                <a:spcPct val="0"/>
              </a:spcBef>
              <a:buClrTx/>
              <a:buSzTx/>
              <a:buNone/>
            </a:pPr>
            <a:r>
              <a:rPr lang="en-US" altLang="en-US" sz="1600">
                <a:solidFill>
                  <a:srgbClr val="7030A0"/>
                </a:solidFill>
              </a:rPr>
              <a:t>Shared, unified L3 Cache</a:t>
            </a:r>
          </a:p>
          <a:p>
            <a:pPr defTabSz="609585">
              <a:spcBef>
                <a:spcPct val="0"/>
              </a:spcBef>
              <a:buClrTx/>
              <a:buSzTx/>
              <a:buNone/>
            </a:pPr>
            <a:r>
              <a:rPr lang="en-US" altLang="en-US" sz="1600">
                <a:solidFill>
                  <a:srgbClr val="7030A0"/>
                </a:solidFill>
              </a:rPr>
              <a:t>-8 MB, 16-way</a:t>
            </a:r>
          </a:p>
          <a:p>
            <a:pPr defTabSz="609585">
              <a:spcBef>
                <a:spcPct val="0"/>
              </a:spcBef>
              <a:buClrTx/>
              <a:buSzTx/>
              <a:buNone/>
            </a:pPr>
            <a:r>
              <a:rPr lang="en-US" altLang="en-US" sz="1600">
                <a:solidFill>
                  <a:srgbClr val="7030A0"/>
                </a:solidFill>
              </a:rPr>
              <a:t>-64-byte line</a:t>
            </a:r>
          </a:p>
          <a:p>
            <a:pPr defTabSz="609585">
              <a:spcBef>
                <a:spcPct val="0"/>
              </a:spcBef>
              <a:buClrTx/>
              <a:buSzTx/>
              <a:buNone/>
            </a:pPr>
            <a:r>
              <a:rPr lang="en-US" altLang="en-US" sz="1600">
                <a:solidFill>
                  <a:srgbClr val="7030A0"/>
                </a:solidFill>
              </a:rPr>
              <a:t>-write-back, write-allocate</a:t>
            </a:r>
          </a:p>
        </p:txBody>
      </p:sp>
      <p:cxnSp>
        <p:nvCxnSpPr>
          <p:cNvPr id="71718" name="Shape 58">
            <a:extLst>
              <a:ext uri="{FF2B5EF4-FFF2-40B4-BE49-F238E27FC236}">
                <a16:creationId xmlns:a16="http://schemas.microsoft.com/office/drawing/2014/main" id="{11E03185-EE29-B945-8BC6-0DDC33EAF618}"/>
              </a:ext>
            </a:extLst>
          </p:cNvPr>
          <p:cNvCxnSpPr>
            <a:cxnSpLocks noChangeShapeType="1"/>
            <a:stCxn id="119823" idx="2"/>
          </p:cNvCxnSpPr>
          <p:nvPr>
            <p:custDataLst>
              <p:tags r:id="rId37"/>
            </p:custDataLst>
          </p:nvPr>
        </p:nvCxnSpPr>
        <p:spPr bwMode="auto">
          <a:xfrm rot="16200000" flipH="1">
            <a:off x="5981700" y="1938428"/>
            <a:ext cx="152400" cy="3276600"/>
          </a:xfrm>
          <a:prstGeom prst="bentConnector2">
            <a:avLst/>
          </a:prstGeom>
          <a:noFill/>
          <a:ln w="127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71719" name="Elbow Connector 60">
            <a:extLst>
              <a:ext uri="{FF2B5EF4-FFF2-40B4-BE49-F238E27FC236}">
                <a16:creationId xmlns:a16="http://schemas.microsoft.com/office/drawing/2014/main" id="{B0D81827-288B-C840-9200-8DB351E6BDFF}"/>
              </a:ext>
            </a:extLst>
          </p:cNvPr>
          <p:cNvCxnSpPr>
            <a:cxnSpLocks noChangeShapeType="1"/>
          </p:cNvCxnSpPr>
          <p:nvPr>
            <p:custDataLst>
              <p:tags r:id="rId38"/>
            </p:custDataLst>
          </p:nvPr>
        </p:nvCxnSpPr>
        <p:spPr bwMode="auto">
          <a:xfrm>
            <a:off x="6477000" y="5100729"/>
            <a:ext cx="838200" cy="1588"/>
          </a:xfrm>
          <a:prstGeom prst="bentConnector3">
            <a:avLst>
              <a:gd name="adj1" fmla="val 50000"/>
            </a:avLst>
          </a:prstGeom>
          <a:noFill/>
          <a:ln w="12700" algn="ctr">
            <a:solidFill>
              <a:srgbClr val="7030A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749635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17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7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1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17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7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3" grpId="0"/>
      <p:bldP spid="71714" grpId="0"/>
      <p:bldP spid="71716" grpId="0"/>
      <p:bldP spid="7171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FB74C-B019-9347-B749-F75C0A96C76F}"/>
              </a:ext>
            </a:extLst>
          </p:cNvPr>
          <p:cNvSpPr>
            <a:spLocks noGrp="1"/>
          </p:cNvSpPr>
          <p:nvPr>
            <p:ph type="title"/>
          </p:nvPr>
        </p:nvSpPr>
        <p:spPr>
          <a:xfrm>
            <a:off x="609600" y="274639"/>
            <a:ext cx="2921000" cy="1143000"/>
          </a:xfrm>
        </p:spPr>
        <p:txBody>
          <a:bodyPr/>
          <a:lstStyle/>
          <a:p>
            <a:r>
              <a:rPr lang="en-US" dirty="0"/>
              <a:t>What does PYNQ Provide?</a:t>
            </a:r>
          </a:p>
        </p:txBody>
      </p:sp>
      <p:pic>
        <p:nvPicPr>
          <p:cNvPr id="4" name="Picture 3">
            <a:extLst>
              <a:ext uri="{FF2B5EF4-FFF2-40B4-BE49-F238E27FC236}">
                <a16:creationId xmlns:a16="http://schemas.microsoft.com/office/drawing/2014/main" id="{8917EEF6-1C0B-CD42-847A-F46C367CFF14}"/>
              </a:ext>
            </a:extLst>
          </p:cNvPr>
          <p:cNvPicPr>
            <a:picLocks noChangeAspect="1"/>
          </p:cNvPicPr>
          <p:nvPr/>
        </p:nvPicPr>
        <p:blipFill>
          <a:blip r:embed="rId2"/>
          <a:stretch>
            <a:fillRect/>
          </a:stretch>
        </p:blipFill>
        <p:spPr>
          <a:xfrm>
            <a:off x="3699600" y="0"/>
            <a:ext cx="8035200" cy="6858000"/>
          </a:xfrm>
          <a:prstGeom prst="rect">
            <a:avLst/>
          </a:prstGeom>
        </p:spPr>
      </p:pic>
    </p:spTree>
    <p:extLst>
      <p:ext uri="{BB962C8B-B14F-4D97-AF65-F5344CB8AC3E}">
        <p14:creationId xmlns:p14="http://schemas.microsoft.com/office/powerpoint/2010/main" val="250288648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74821AA5-BF07-D14E-A6F6-57393C78A713}"/>
              </a:ext>
            </a:extLst>
          </p:cNvPr>
          <p:cNvSpPr>
            <a:spLocks noGrp="1" noChangeArrowheads="1"/>
          </p:cNvSpPr>
          <p:nvPr>
            <p:ph type="title"/>
            <p:custDataLst>
              <p:tags r:id="rId1"/>
            </p:custDataLst>
          </p:nvPr>
        </p:nvSpPr>
        <p:spPr>
          <a:noFill/>
        </p:spPr>
        <p:txBody>
          <a:bodyPr/>
          <a:lstStyle/>
          <a:p>
            <a:r>
              <a:rPr lang="en-US" altLang="en-US" dirty="0"/>
              <a:t>Key Points</a:t>
            </a:r>
          </a:p>
        </p:txBody>
      </p:sp>
      <p:sp>
        <p:nvSpPr>
          <p:cNvPr id="121859" name="Rectangle 3">
            <a:extLst>
              <a:ext uri="{FF2B5EF4-FFF2-40B4-BE49-F238E27FC236}">
                <a16:creationId xmlns:a16="http://schemas.microsoft.com/office/drawing/2014/main" id="{2C47F071-5655-4C46-8D9C-C33133EAC017}"/>
              </a:ext>
            </a:extLst>
          </p:cNvPr>
          <p:cNvSpPr>
            <a:spLocks noGrp="1" noChangeArrowheads="1"/>
          </p:cNvSpPr>
          <p:nvPr>
            <p:ph type="body" idx="1"/>
            <p:custDataLst>
              <p:tags r:id="rId2"/>
            </p:custDataLst>
          </p:nvPr>
        </p:nvSpPr>
        <p:spPr>
          <a:noFill/>
        </p:spPr>
        <p:txBody>
          <a:bodyPr/>
          <a:lstStyle/>
          <a:p>
            <a:r>
              <a:rPr lang="en-US" altLang="en-US" dirty="0">
                <a:solidFill>
                  <a:schemeClr val="bg1"/>
                </a:solidFill>
              </a:rPr>
              <a:t>Caches give illusion of a large, cheap memory with the access time of a fast, expensive memory.</a:t>
            </a:r>
          </a:p>
          <a:p>
            <a:r>
              <a:rPr lang="en-US" altLang="en-US" dirty="0">
                <a:solidFill>
                  <a:schemeClr val="bg1"/>
                </a:solidFill>
              </a:rPr>
              <a:t>Caches take advantage of memory locality, specifically </a:t>
            </a:r>
            <a:r>
              <a:rPr lang="en-US" altLang="en-US" b="1" dirty="0">
                <a:solidFill>
                  <a:schemeClr val="accent4">
                    <a:lumMod val="60000"/>
                    <a:lumOff val="40000"/>
                  </a:schemeClr>
                </a:solidFill>
              </a:rPr>
              <a:t>temporal locality </a:t>
            </a:r>
            <a:r>
              <a:rPr lang="en-US" altLang="en-US" dirty="0">
                <a:solidFill>
                  <a:schemeClr val="bg1"/>
                </a:solidFill>
              </a:rPr>
              <a:t>and </a:t>
            </a:r>
            <a:r>
              <a:rPr lang="en-US" altLang="en-US" b="1" dirty="0">
                <a:solidFill>
                  <a:schemeClr val="accent4">
                    <a:lumMod val="60000"/>
                    <a:lumOff val="40000"/>
                  </a:schemeClr>
                </a:solidFill>
              </a:rPr>
              <a:t>spatial locality</a:t>
            </a:r>
            <a:r>
              <a:rPr lang="en-US" altLang="en-US" dirty="0">
                <a:solidFill>
                  <a:schemeClr val="bg1"/>
                </a:solidFill>
              </a:rPr>
              <a:t>.</a:t>
            </a:r>
          </a:p>
          <a:p>
            <a:r>
              <a:rPr lang="en-US" altLang="en-US" dirty="0">
                <a:solidFill>
                  <a:schemeClr val="bg1"/>
                </a:solidFill>
              </a:rPr>
              <a:t>Cache design presents many options (block size, cache size, associativity, write policy) that an architect must combine to minimize miss rate and access time to maximize performance.</a:t>
            </a:r>
          </a:p>
        </p:txBody>
      </p:sp>
    </p:spTree>
    <p:extLst>
      <p:ext uri="{BB962C8B-B14F-4D97-AF65-F5344CB8AC3E}">
        <p14:creationId xmlns:p14="http://schemas.microsoft.com/office/powerpoint/2010/main" val="290090501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Cache Extras</a:t>
            </a:r>
          </a:p>
        </p:txBody>
      </p:sp>
      <p:sp>
        <p:nvSpPr>
          <p:cNvPr id="3" name="Subtitle 2"/>
          <p:cNvSpPr>
            <a:spLocks noGrp="1"/>
          </p:cNvSpPr>
          <p:nvPr>
            <p:ph type="subTitle" idx="1"/>
          </p:nvPr>
        </p:nvSpPr>
        <p:spPr/>
        <p:txBody>
          <a:bodyPr/>
          <a:lstStyle/>
          <a:p>
            <a:r>
              <a:rPr lang="en-US" dirty="0"/>
              <a:t>Additional Examples / Alternative Drawings</a:t>
            </a:r>
          </a:p>
        </p:txBody>
      </p:sp>
      <p:sp>
        <p:nvSpPr>
          <p:cNvPr id="5" name="Slide Number Placeholder 4"/>
          <p:cNvSpPr>
            <a:spLocks noGrp="1"/>
          </p:cNvSpPr>
          <p:nvPr>
            <p:ph type="sldNum" sz="quarter" idx="12"/>
          </p:nvPr>
        </p:nvSpPr>
        <p:spPr/>
        <p:txBody>
          <a:bodyPr/>
          <a:lstStyle/>
          <a:p>
            <a:fld id="{57733F94-BD4E-45B7-8984-807B972C88CC}" type="slidenum">
              <a:rPr lang="en-US" smtClean="0"/>
              <a:pPr/>
              <a:t>74</a:t>
            </a:fld>
            <a:endParaRPr lang="en-US"/>
          </a:p>
        </p:txBody>
      </p:sp>
    </p:spTree>
    <p:extLst>
      <p:ext uri="{BB962C8B-B14F-4D97-AF65-F5344CB8AC3E}">
        <p14:creationId xmlns:p14="http://schemas.microsoft.com/office/powerpoint/2010/main" val="21303764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5EDF-85DF-4B0C-A9B8-29184107A9ED}"/>
              </a:ext>
            </a:extLst>
          </p:cNvPr>
          <p:cNvSpPr>
            <a:spLocks noGrp="1"/>
          </p:cNvSpPr>
          <p:nvPr>
            <p:ph type="title"/>
          </p:nvPr>
        </p:nvSpPr>
        <p:spPr/>
        <p:txBody>
          <a:bodyPr/>
          <a:lstStyle/>
          <a:p>
            <a:r>
              <a:rPr lang="en-US" dirty="0"/>
              <a:t>Cache Concepts</a:t>
            </a:r>
          </a:p>
        </p:txBody>
      </p:sp>
      <p:sp>
        <p:nvSpPr>
          <p:cNvPr id="4" name="Slide Number Placeholder 3">
            <a:extLst>
              <a:ext uri="{FF2B5EF4-FFF2-40B4-BE49-F238E27FC236}">
                <a16:creationId xmlns:a16="http://schemas.microsoft.com/office/drawing/2014/main" id="{BBB6A57D-B503-4D0B-A6EA-D4169487DD47}"/>
              </a:ext>
            </a:extLst>
          </p:cNvPr>
          <p:cNvSpPr>
            <a:spLocks noGrp="1"/>
          </p:cNvSpPr>
          <p:nvPr>
            <p:ph type="sldNum" sz="quarter" idx="12"/>
          </p:nvPr>
        </p:nvSpPr>
        <p:spPr/>
        <p:txBody>
          <a:bodyPr/>
          <a:lstStyle/>
          <a:p>
            <a:fld id="{57733F94-BD4E-45B7-8984-807B972C88CC}" type="slidenum">
              <a:rPr lang="en-US" smtClean="0"/>
              <a:pPr/>
              <a:t>75</a:t>
            </a:fld>
            <a:endParaRPr lang="en-US"/>
          </a:p>
        </p:txBody>
      </p:sp>
      <p:sp>
        <p:nvSpPr>
          <p:cNvPr id="41" name="Up-Down Arrow 34">
            <a:extLst>
              <a:ext uri="{FF2B5EF4-FFF2-40B4-BE49-F238E27FC236}">
                <a16:creationId xmlns:a16="http://schemas.microsoft.com/office/drawing/2014/main" id="{C7E7B745-37E3-42A2-8102-07A83EBB2994}"/>
              </a:ext>
            </a:extLst>
          </p:cNvPr>
          <p:cNvSpPr/>
          <p:nvPr/>
        </p:nvSpPr>
        <p:spPr bwMode="auto">
          <a:xfrm>
            <a:off x="3352800" y="2895600"/>
            <a:ext cx="685800" cy="1371600"/>
          </a:xfrm>
          <a:prstGeom prst="upDownArrow">
            <a:avLst/>
          </a:prstGeom>
          <a:solidFill>
            <a:schemeClr val="bg1">
              <a:lumMod val="75000"/>
            </a:schemeClr>
          </a:solidFill>
          <a:ln w="254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algn="ctr"/>
            <a:endParaRPr lang="en-US" dirty="0">
              <a:latin typeface="Calibri" pitchFamily="34" charset="0"/>
            </a:endParaRPr>
          </a:p>
        </p:txBody>
      </p:sp>
      <p:sp>
        <p:nvSpPr>
          <p:cNvPr id="42" name="Rectangle 41">
            <a:extLst>
              <a:ext uri="{FF2B5EF4-FFF2-40B4-BE49-F238E27FC236}">
                <a16:creationId xmlns:a16="http://schemas.microsoft.com/office/drawing/2014/main" id="{0A2CF980-426B-453E-9E52-FD4F09F1924E}"/>
              </a:ext>
            </a:extLst>
          </p:cNvPr>
          <p:cNvSpPr/>
          <p:nvPr/>
        </p:nvSpPr>
        <p:spPr bwMode="auto">
          <a:xfrm>
            <a:off x="1905000" y="4267200"/>
            <a:ext cx="3581400" cy="2057400"/>
          </a:xfrm>
          <a:prstGeom prst="rect">
            <a:avLst/>
          </a:prstGeom>
          <a:solidFill>
            <a:schemeClr val="accent2">
              <a:lumMod val="20000"/>
              <a:lumOff val="8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800" dirty="0">
              <a:latin typeface="Calibri" pitchFamily="34" charset="0"/>
            </a:endParaRPr>
          </a:p>
        </p:txBody>
      </p:sp>
      <p:sp>
        <p:nvSpPr>
          <p:cNvPr id="43" name="Rectangle 42">
            <a:extLst>
              <a:ext uri="{FF2B5EF4-FFF2-40B4-BE49-F238E27FC236}">
                <a16:creationId xmlns:a16="http://schemas.microsoft.com/office/drawing/2014/main" id="{976B7F69-281A-47C1-BB1F-668CEBE40680}"/>
              </a:ext>
            </a:extLst>
          </p:cNvPr>
          <p:cNvSpPr/>
          <p:nvPr/>
        </p:nvSpPr>
        <p:spPr bwMode="auto">
          <a:xfrm>
            <a:off x="1905000" y="2272391"/>
            <a:ext cx="3581400" cy="609600"/>
          </a:xfrm>
          <a:prstGeom prst="rect">
            <a:avLst/>
          </a:prstGeom>
          <a:solidFill>
            <a:schemeClr val="accent2">
              <a:lumMod val="20000"/>
              <a:lumOff val="8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44" name="Rectangle 43">
            <a:extLst>
              <a:ext uri="{FF2B5EF4-FFF2-40B4-BE49-F238E27FC236}">
                <a16:creationId xmlns:a16="http://schemas.microsoft.com/office/drawing/2014/main" id="{D3CF6D77-7685-459F-B563-CB8D45D402F0}"/>
              </a:ext>
            </a:extLst>
          </p:cNvPr>
          <p:cNvSpPr/>
          <p:nvPr/>
        </p:nvSpPr>
        <p:spPr bwMode="auto">
          <a:xfrm>
            <a:off x="2057400" y="4419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0</a:t>
            </a:r>
          </a:p>
        </p:txBody>
      </p:sp>
      <p:sp>
        <p:nvSpPr>
          <p:cNvPr id="45" name="Rectangle 44">
            <a:extLst>
              <a:ext uri="{FF2B5EF4-FFF2-40B4-BE49-F238E27FC236}">
                <a16:creationId xmlns:a16="http://schemas.microsoft.com/office/drawing/2014/main" id="{A626741B-2620-49EE-A809-5B0DFF35377D}"/>
              </a:ext>
            </a:extLst>
          </p:cNvPr>
          <p:cNvSpPr/>
          <p:nvPr/>
        </p:nvSpPr>
        <p:spPr bwMode="auto">
          <a:xfrm>
            <a:off x="2895600" y="4419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a:t>
            </a:r>
          </a:p>
        </p:txBody>
      </p:sp>
      <p:sp>
        <p:nvSpPr>
          <p:cNvPr id="46" name="Rectangle 45">
            <a:extLst>
              <a:ext uri="{FF2B5EF4-FFF2-40B4-BE49-F238E27FC236}">
                <a16:creationId xmlns:a16="http://schemas.microsoft.com/office/drawing/2014/main" id="{277C7343-7051-4458-B5BD-D71DA9CD203B}"/>
              </a:ext>
            </a:extLst>
          </p:cNvPr>
          <p:cNvSpPr/>
          <p:nvPr/>
        </p:nvSpPr>
        <p:spPr bwMode="auto">
          <a:xfrm>
            <a:off x="3733800" y="4419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2</a:t>
            </a:r>
          </a:p>
        </p:txBody>
      </p:sp>
      <p:sp>
        <p:nvSpPr>
          <p:cNvPr id="47" name="Rectangle 46">
            <a:extLst>
              <a:ext uri="{FF2B5EF4-FFF2-40B4-BE49-F238E27FC236}">
                <a16:creationId xmlns:a16="http://schemas.microsoft.com/office/drawing/2014/main" id="{99D87823-1189-4014-9B3C-4EA34B0CA6F7}"/>
              </a:ext>
            </a:extLst>
          </p:cNvPr>
          <p:cNvSpPr/>
          <p:nvPr/>
        </p:nvSpPr>
        <p:spPr bwMode="auto">
          <a:xfrm>
            <a:off x="4572000" y="4419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3</a:t>
            </a:r>
          </a:p>
        </p:txBody>
      </p:sp>
      <p:sp>
        <p:nvSpPr>
          <p:cNvPr id="48" name="Rectangle 47">
            <a:extLst>
              <a:ext uri="{FF2B5EF4-FFF2-40B4-BE49-F238E27FC236}">
                <a16:creationId xmlns:a16="http://schemas.microsoft.com/office/drawing/2014/main" id="{108CF76B-205B-41DB-8E92-A6D7A318FDDC}"/>
              </a:ext>
            </a:extLst>
          </p:cNvPr>
          <p:cNvSpPr/>
          <p:nvPr/>
        </p:nvSpPr>
        <p:spPr bwMode="auto">
          <a:xfrm>
            <a:off x="2057400" y="4800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4</a:t>
            </a:r>
          </a:p>
        </p:txBody>
      </p:sp>
      <p:sp>
        <p:nvSpPr>
          <p:cNvPr id="49" name="Rectangle 48">
            <a:extLst>
              <a:ext uri="{FF2B5EF4-FFF2-40B4-BE49-F238E27FC236}">
                <a16:creationId xmlns:a16="http://schemas.microsoft.com/office/drawing/2014/main" id="{D1F89BF6-1341-4A82-A350-B4918E62E3FF}"/>
              </a:ext>
            </a:extLst>
          </p:cNvPr>
          <p:cNvSpPr/>
          <p:nvPr/>
        </p:nvSpPr>
        <p:spPr bwMode="auto">
          <a:xfrm>
            <a:off x="2895600" y="4800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5</a:t>
            </a:r>
          </a:p>
        </p:txBody>
      </p:sp>
      <p:sp>
        <p:nvSpPr>
          <p:cNvPr id="50" name="Rectangle 49">
            <a:extLst>
              <a:ext uri="{FF2B5EF4-FFF2-40B4-BE49-F238E27FC236}">
                <a16:creationId xmlns:a16="http://schemas.microsoft.com/office/drawing/2014/main" id="{8106433D-E5CB-43EF-995B-F224BD090284}"/>
              </a:ext>
            </a:extLst>
          </p:cNvPr>
          <p:cNvSpPr/>
          <p:nvPr/>
        </p:nvSpPr>
        <p:spPr bwMode="auto">
          <a:xfrm>
            <a:off x="3733800" y="4800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6</a:t>
            </a:r>
          </a:p>
        </p:txBody>
      </p:sp>
      <p:sp>
        <p:nvSpPr>
          <p:cNvPr id="51" name="Rectangle 50">
            <a:extLst>
              <a:ext uri="{FF2B5EF4-FFF2-40B4-BE49-F238E27FC236}">
                <a16:creationId xmlns:a16="http://schemas.microsoft.com/office/drawing/2014/main" id="{15C3725B-30A6-4243-B575-41DC619E8D30}"/>
              </a:ext>
            </a:extLst>
          </p:cNvPr>
          <p:cNvSpPr/>
          <p:nvPr/>
        </p:nvSpPr>
        <p:spPr bwMode="auto">
          <a:xfrm>
            <a:off x="4572000" y="4800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7</a:t>
            </a:r>
          </a:p>
        </p:txBody>
      </p:sp>
      <p:sp>
        <p:nvSpPr>
          <p:cNvPr id="52" name="Rectangle 51">
            <a:extLst>
              <a:ext uri="{FF2B5EF4-FFF2-40B4-BE49-F238E27FC236}">
                <a16:creationId xmlns:a16="http://schemas.microsoft.com/office/drawing/2014/main" id="{595BBEB7-21EE-467A-BBC6-B8A53A83D28F}"/>
              </a:ext>
            </a:extLst>
          </p:cNvPr>
          <p:cNvSpPr/>
          <p:nvPr/>
        </p:nvSpPr>
        <p:spPr bwMode="auto">
          <a:xfrm>
            <a:off x="2057400" y="5181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8</a:t>
            </a:r>
          </a:p>
        </p:txBody>
      </p:sp>
      <p:sp>
        <p:nvSpPr>
          <p:cNvPr id="53" name="Rectangle 52">
            <a:extLst>
              <a:ext uri="{FF2B5EF4-FFF2-40B4-BE49-F238E27FC236}">
                <a16:creationId xmlns:a16="http://schemas.microsoft.com/office/drawing/2014/main" id="{6D76DD48-30F0-49A1-A0D0-3E2B6BA05429}"/>
              </a:ext>
            </a:extLst>
          </p:cNvPr>
          <p:cNvSpPr/>
          <p:nvPr/>
        </p:nvSpPr>
        <p:spPr bwMode="auto">
          <a:xfrm>
            <a:off x="2895600" y="5181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9</a:t>
            </a:r>
          </a:p>
        </p:txBody>
      </p:sp>
      <p:sp>
        <p:nvSpPr>
          <p:cNvPr id="54" name="Rectangle 53">
            <a:extLst>
              <a:ext uri="{FF2B5EF4-FFF2-40B4-BE49-F238E27FC236}">
                <a16:creationId xmlns:a16="http://schemas.microsoft.com/office/drawing/2014/main" id="{9235BEF3-20DA-4E14-948F-4D5F4160D0D4}"/>
              </a:ext>
            </a:extLst>
          </p:cNvPr>
          <p:cNvSpPr/>
          <p:nvPr/>
        </p:nvSpPr>
        <p:spPr bwMode="auto">
          <a:xfrm>
            <a:off x="3733800" y="5181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10</a:t>
            </a:r>
          </a:p>
        </p:txBody>
      </p:sp>
      <p:sp>
        <p:nvSpPr>
          <p:cNvPr id="55" name="Rectangle 54">
            <a:extLst>
              <a:ext uri="{FF2B5EF4-FFF2-40B4-BE49-F238E27FC236}">
                <a16:creationId xmlns:a16="http://schemas.microsoft.com/office/drawing/2014/main" id="{E934DE62-12A5-4DEA-8CC5-0D2007F91659}"/>
              </a:ext>
            </a:extLst>
          </p:cNvPr>
          <p:cNvSpPr/>
          <p:nvPr/>
        </p:nvSpPr>
        <p:spPr bwMode="auto">
          <a:xfrm>
            <a:off x="4572000" y="5181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11</a:t>
            </a:r>
          </a:p>
        </p:txBody>
      </p:sp>
      <p:sp>
        <p:nvSpPr>
          <p:cNvPr id="56" name="Rectangle 55">
            <a:extLst>
              <a:ext uri="{FF2B5EF4-FFF2-40B4-BE49-F238E27FC236}">
                <a16:creationId xmlns:a16="http://schemas.microsoft.com/office/drawing/2014/main" id="{4F6BD256-D7C0-4D35-B3CC-3F11FB22F817}"/>
              </a:ext>
            </a:extLst>
          </p:cNvPr>
          <p:cNvSpPr/>
          <p:nvPr/>
        </p:nvSpPr>
        <p:spPr bwMode="auto">
          <a:xfrm>
            <a:off x="2057400" y="5562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12</a:t>
            </a:r>
          </a:p>
        </p:txBody>
      </p:sp>
      <p:sp>
        <p:nvSpPr>
          <p:cNvPr id="57" name="Rectangle 56">
            <a:extLst>
              <a:ext uri="{FF2B5EF4-FFF2-40B4-BE49-F238E27FC236}">
                <a16:creationId xmlns:a16="http://schemas.microsoft.com/office/drawing/2014/main" id="{A60E565B-D77E-407A-A936-95E0FB6A9560}"/>
              </a:ext>
            </a:extLst>
          </p:cNvPr>
          <p:cNvSpPr/>
          <p:nvPr/>
        </p:nvSpPr>
        <p:spPr bwMode="auto">
          <a:xfrm>
            <a:off x="2895600" y="5562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13</a:t>
            </a:r>
          </a:p>
        </p:txBody>
      </p:sp>
      <p:sp>
        <p:nvSpPr>
          <p:cNvPr id="58" name="Rectangle 57">
            <a:extLst>
              <a:ext uri="{FF2B5EF4-FFF2-40B4-BE49-F238E27FC236}">
                <a16:creationId xmlns:a16="http://schemas.microsoft.com/office/drawing/2014/main" id="{5C04FE99-0E46-4793-88BA-7A5B297AA870}"/>
              </a:ext>
            </a:extLst>
          </p:cNvPr>
          <p:cNvSpPr/>
          <p:nvPr/>
        </p:nvSpPr>
        <p:spPr bwMode="auto">
          <a:xfrm>
            <a:off x="3733800" y="5562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59" name="Rectangle 58">
            <a:extLst>
              <a:ext uri="{FF2B5EF4-FFF2-40B4-BE49-F238E27FC236}">
                <a16:creationId xmlns:a16="http://schemas.microsoft.com/office/drawing/2014/main" id="{7C8562E3-4A46-408A-91E2-0F95F2B23763}"/>
              </a:ext>
            </a:extLst>
          </p:cNvPr>
          <p:cNvSpPr/>
          <p:nvPr/>
        </p:nvSpPr>
        <p:spPr bwMode="auto">
          <a:xfrm>
            <a:off x="4572000" y="5562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15</a:t>
            </a:r>
          </a:p>
        </p:txBody>
      </p:sp>
      <p:cxnSp>
        <p:nvCxnSpPr>
          <p:cNvPr id="60" name="Straight Connector 59">
            <a:extLst>
              <a:ext uri="{FF2B5EF4-FFF2-40B4-BE49-F238E27FC236}">
                <a16:creationId xmlns:a16="http://schemas.microsoft.com/office/drawing/2014/main" id="{9900F033-F70A-4A1F-A911-AE15D8A39D3F}"/>
              </a:ext>
            </a:extLst>
          </p:cNvPr>
          <p:cNvCxnSpPr/>
          <p:nvPr/>
        </p:nvCxnSpPr>
        <p:spPr bwMode="auto">
          <a:xfrm>
            <a:off x="2286000" y="6096000"/>
            <a:ext cx="3048000" cy="1477"/>
          </a:xfrm>
          <a:prstGeom prst="line">
            <a:avLst/>
          </a:prstGeom>
          <a:noFill/>
          <a:ln w="88900" cap="rnd" cmpd="sng" algn="ctr">
            <a:solidFill>
              <a:schemeClr val="tx1"/>
            </a:solidFill>
            <a:prstDash val="sysDot"/>
            <a:round/>
            <a:headEnd type="none" w="med" len="med"/>
            <a:tailEnd type="none" w="med" len="med"/>
          </a:ln>
          <a:effectLst/>
        </p:spPr>
      </p:cxnSp>
      <p:sp>
        <p:nvSpPr>
          <p:cNvPr id="61" name="Rectangle 60">
            <a:extLst>
              <a:ext uri="{FF2B5EF4-FFF2-40B4-BE49-F238E27FC236}">
                <a16:creationId xmlns:a16="http://schemas.microsoft.com/office/drawing/2014/main" id="{87631F01-682D-44B7-938D-44CD55F141CE}"/>
              </a:ext>
            </a:extLst>
          </p:cNvPr>
          <p:cNvSpPr/>
          <p:nvPr/>
        </p:nvSpPr>
        <p:spPr bwMode="auto">
          <a:xfrm>
            <a:off x="2057400" y="2424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8</a:t>
            </a:r>
          </a:p>
        </p:txBody>
      </p:sp>
      <p:sp>
        <p:nvSpPr>
          <p:cNvPr id="62" name="Rectangle 61">
            <a:extLst>
              <a:ext uri="{FF2B5EF4-FFF2-40B4-BE49-F238E27FC236}">
                <a16:creationId xmlns:a16="http://schemas.microsoft.com/office/drawing/2014/main" id="{8820E598-6499-458C-AB1E-9B0B41640DA7}"/>
              </a:ext>
            </a:extLst>
          </p:cNvPr>
          <p:cNvSpPr/>
          <p:nvPr/>
        </p:nvSpPr>
        <p:spPr bwMode="auto">
          <a:xfrm>
            <a:off x="2895600" y="2424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9</a:t>
            </a:r>
          </a:p>
        </p:txBody>
      </p:sp>
      <p:sp>
        <p:nvSpPr>
          <p:cNvPr id="63" name="Rectangle 62">
            <a:extLst>
              <a:ext uri="{FF2B5EF4-FFF2-40B4-BE49-F238E27FC236}">
                <a16:creationId xmlns:a16="http://schemas.microsoft.com/office/drawing/2014/main" id="{91085CBB-F1A3-4281-B624-7D1F38E1D198}"/>
              </a:ext>
            </a:extLst>
          </p:cNvPr>
          <p:cNvSpPr/>
          <p:nvPr/>
        </p:nvSpPr>
        <p:spPr bwMode="auto">
          <a:xfrm>
            <a:off x="3733800" y="2424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64" name="Rectangle 63">
            <a:extLst>
              <a:ext uri="{FF2B5EF4-FFF2-40B4-BE49-F238E27FC236}">
                <a16:creationId xmlns:a16="http://schemas.microsoft.com/office/drawing/2014/main" id="{26F1075D-3AEB-4E72-BB5C-A300C9EC45FF}"/>
              </a:ext>
            </a:extLst>
          </p:cNvPr>
          <p:cNvSpPr/>
          <p:nvPr/>
        </p:nvSpPr>
        <p:spPr bwMode="auto">
          <a:xfrm>
            <a:off x="4572000" y="2424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3</a:t>
            </a:r>
          </a:p>
        </p:txBody>
      </p:sp>
      <p:sp>
        <p:nvSpPr>
          <p:cNvPr id="65" name="TextBox 64">
            <a:extLst>
              <a:ext uri="{FF2B5EF4-FFF2-40B4-BE49-F238E27FC236}">
                <a16:creationId xmlns:a16="http://schemas.microsoft.com/office/drawing/2014/main" id="{BF28AE2D-9B82-42D8-A7EB-FDA4D75D6B32}"/>
              </a:ext>
            </a:extLst>
          </p:cNvPr>
          <p:cNvSpPr txBox="1"/>
          <p:nvPr/>
        </p:nvSpPr>
        <p:spPr>
          <a:xfrm>
            <a:off x="788764" y="2348591"/>
            <a:ext cx="949299" cy="461665"/>
          </a:xfrm>
          <a:prstGeom prst="rect">
            <a:avLst/>
          </a:prstGeom>
          <a:noFill/>
        </p:spPr>
        <p:txBody>
          <a:bodyPr wrap="none" rtlCol="0">
            <a:spAutoFit/>
          </a:bodyPr>
          <a:lstStyle/>
          <a:p>
            <a:r>
              <a:rPr lang="en-US" dirty="0">
                <a:latin typeface="Calibri" pitchFamily="34" charset="0"/>
              </a:rPr>
              <a:t>Cache</a:t>
            </a:r>
          </a:p>
        </p:txBody>
      </p:sp>
      <p:sp>
        <p:nvSpPr>
          <p:cNvPr id="66" name="TextBox 65">
            <a:extLst>
              <a:ext uri="{FF2B5EF4-FFF2-40B4-BE49-F238E27FC236}">
                <a16:creationId xmlns:a16="http://schemas.microsoft.com/office/drawing/2014/main" id="{3C4D552D-5AB7-4D33-9E69-B484BD762A6F}"/>
              </a:ext>
            </a:extLst>
          </p:cNvPr>
          <p:cNvSpPr txBox="1"/>
          <p:nvPr/>
        </p:nvSpPr>
        <p:spPr>
          <a:xfrm>
            <a:off x="457200" y="4343400"/>
            <a:ext cx="1280863" cy="461665"/>
          </a:xfrm>
          <a:prstGeom prst="rect">
            <a:avLst/>
          </a:prstGeom>
          <a:noFill/>
        </p:spPr>
        <p:txBody>
          <a:bodyPr wrap="none" rtlCol="0">
            <a:spAutoFit/>
          </a:bodyPr>
          <a:lstStyle/>
          <a:p>
            <a:r>
              <a:rPr lang="en-US" dirty="0">
                <a:latin typeface="Calibri" pitchFamily="34" charset="0"/>
              </a:rPr>
              <a:t>Memory</a:t>
            </a:r>
          </a:p>
        </p:txBody>
      </p:sp>
      <p:sp>
        <p:nvSpPr>
          <p:cNvPr id="67" name="Text Box 19">
            <a:extLst>
              <a:ext uri="{FF2B5EF4-FFF2-40B4-BE49-F238E27FC236}">
                <a16:creationId xmlns:a16="http://schemas.microsoft.com/office/drawing/2014/main" id="{439B8220-88E9-4706-9C40-A0FD4688EE2E}"/>
              </a:ext>
            </a:extLst>
          </p:cNvPr>
          <p:cNvSpPr txBox="1">
            <a:spLocks noChangeArrowheads="1"/>
          </p:cNvSpPr>
          <p:nvPr/>
        </p:nvSpPr>
        <p:spPr bwMode="auto">
          <a:xfrm>
            <a:off x="5635242" y="4147318"/>
            <a:ext cx="3199956" cy="577082"/>
          </a:xfrm>
          <a:prstGeom prst="rect">
            <a:avLst/>
          </a:prstGeom>
          <a:noFill/>
          <a:ln w="9525">
            <a:noFill/>
            <a:round/>
            <a:headEnd/>
            <a:tailEnd/>
          </a:ln>
        </p:spPr>
        <p:txBody>
          <a:bodyPr wrap="none" lIns="90000" tIns="46800" rIns="90000" bIns="46800" anchor="ctr">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a:latin typeface="Calibri" pitchFamily="34" charset="0"/>
              </a:rPr>
              <a:t>Larger, slower, cheaper memory</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latin typeface="Calibri" pitchFamily="34" charset="0"/>
              </a:rPr>
              <a:t>v</a:t>
            </a:r>
            <a:r>
              <a:rPr lang="en-GB" sz="1600" b="1" dirty="0">
                <a:latin typeface="Calibri" pitchFamily="34" charset="0"/>
              </a:rPr>
              <a:t>iewed as partitioned into “blocks”</a:t>
            </a:r>
          </a:p>
        </p:txBody>
      </p:sp>
      <p:sp>
        <p:nvSpPr>
          <p:cNvPr id="68" name="Text Box 22">
            <a:extLst>
              <a:ext uri="{FF2B5EF4-FFF2-40B4-BE49-F238E27FC236}">
                <a16:creationId xmlns:a16="http://schemas.microsoft.com/office/drawing/2014/main" id="{84A6E045-7879-43D6-AA3F-D5458C51F31B}"/>
              </a:ext>
            </a:extLst>
          </p:cNvPr>
          <p:cNvSpPr txBox="1">
            <a:spLocks noChangeArrowheads="1"/>
          </p:cNvSpPr>
          <p:nvPr/>
        </p:nvSpPr>
        <p:spPr bwMode="auto">
          <a:xfrm>
            <a:off x="3942800" y="3232918"/>
            <a:ext cx="2839000" cy="577082"/>
          </a:xfrm>
          <a:prstGeom prst="rect">
            <a:avLst/>
          </a:prstGeom>
          <a:noFill/>
          <a:ln w="9525">
            <a:noFill/>
            <a:round/>
            <a:headEnd/>
            <a:tailEnd/>
          </a:ln>
        </p:spPr>
        <p:txBody>
          <a:bodyPr lIns="90000" tIns="46800" rIns="90000" bIns="46800" anchor="ctr">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a:latin typeface="Calibri" pitchFamily="34" charset="0"/>
              </a:rPr>
              <a:t>Data is copied in block-sized transfer units</a:t>
            </a:r>
          </a:p>
        </p:txBody>
      </p:sp>
      <p:sp>
        <p:nvSpPr>
          <p:cNvPr id="69" name="Text Box 29">
            <a:extLst>
              <a:ext uri="{FF2B5EF4-FFF2-40B4-BE49-F238E27FC236}">
                <a16:creationId xmlns:a16="http://schemas.microsoft.com/office/drawing/2014/main" id="{B9FE8F07-C2F3-4460-87DA-2EF2F27FC3FD}"/>
              </a:ext>
            </a:extLst>
          </p:cNvPr>
          <p:cNvSpPr txBox="1">
            <a:spLocks noChangeArrowheads="1"/>
          </p:cNvSpPr>
          <p:nvPr/>
        </p:nvSpPr>
        <p:spPr bwMode="auto">
          <a:xfrm>
            <a:off x="5562600" y="2166311"/>
            <a:ext cx="2930908" cy="818367"/>
          </a:xfrm>
          <a:prstGeom prst="rect">
            <a:avLst/>
          </a:prstGeom>
          <a:noFill/>
          <a:ln w="9525">
            <a:noFill/>
            <a:round/>
            <a:headEnd/>
            <a:tailEnd/>
          </a:ln>
        </p:spPr>
        <p:txBody>
          <a:bodyPr wrap="none" lIns="90000" tIns="46800" rIns="90000" bIns="46800" anchor="ctr">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a:latin typeface="Calibri" pitchFamily="34" charset="0"/>
              </a:rPr>
              <a:t>Smaller, faster, more expensive</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a:latin typeface="Calibri" pitchFamily="34" charset="0"/>
              </a:rPr>
              <a:t>memory caches a  subset of</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a:latin typeface="Calibri" pitchFamily="34" charset="0"/>
              </a:rPr>
              <a:t>the blocks</a:t>
            </a:r>
          </a:p>
        </p:txBody>
      </p:sp>
      <p:sp>
        <p:nvSpPr>
          <p:cNvPr id="70" name="Rectangle 69">
            <a:extLst>
              <a:ext uri="{FF2B5EF4-FFF2-40B4-BE49-F238E27FC236}">
                <a16:creationId xmlns:a16="http://schemas.microsoft.com/office/drawing/2014/main" id="{FA642717-4D37-4A4F-A8F3-2A7BE153C444}"/>
              </a:ext>
            </a:extLst>
          </p:cNvPr>
          <p:cNvSpPr/>
          <p:nvPr/>
        </p:nvSpPr>
        <p:spPr bwMode="auto">
          <a:xfrm>
            <a:off x="2057400" y="4800600"/>
            <a:ext cx="762000"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4</a:t>
            </a:r>
          </a:p>
        </p:txBody>
      </p:sp>
      <p:sp>
        <p:nvSpPr>
          <p:cNvPr id="71" name="Rectangle 70">
            <a:extLst>
              <a:ext uri="{FF2B5EF4-FFF2-40B4-BE49-F238E27FC236}">
                <a16:creationId xmlns:a16="http://schemas.microsoft.com/office/drawing/2014/main" id="{FEB36BC5-4D23-443B-94A6-C188BBCC1AC8}"/>
              </a:ext>
            </a:extLst>
          </p:cNvPr>
          <p:cNvSpPr/>
          <p:nvPr/>
        </p:nvSpPr>
        <p:spPr bwMode="auto">
          <a:xfrm>
            <a:off x="2590800" y="3429000"/>
            <a:ext cx="762000"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4</a:t>
            </a:r>
          </a:p>
        </p:txBody>
      </p:sp>
      <p:sp>
        <p:nvSpPr>
          <p:cNvPr id="72" name="Rectangle 71">
            <a:extLst>
              <a:ext uri="{FF2B5EF4-FFF2-40B4-BE49-F238E27FC236}">
                <a16:creationId xmlns:a16="http://schemas.microsoft.com/office/drawing/2014/main" id="{C2BD7162-F90C-4E7D-AACF-C188DDB37D15}"/>
              </a:ext>
            </a:extLst>
          </p:cNvPr>
          <p:cNvSpPr/>
          <p:nvPr/>
        </p:nvSpPr>
        <p:spPr bwMode="auto">
          <a:xfrm>
            <a:off x="2057400" y="2424791"/>
            <a:ext cx="762000"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4</a:t>
            </a:r>
          </a:p>
        </p:txBody>
      </p:sp>
      <p:sp>
        <p:nvSpPr>
          <p:cNvPr id="73" name="Rectangle 72">
            <a:extLst>
              <a:ext uri="{FF2B5EF4-FFF2-40B4-BE49-F238E27FC236}">
                <a16:creationId xmlns:a16="http://schemas.microsoft.com/office/drawing/2014/main" id="{77859FDE-9A8D-4A87-821D-12F44C5BA754}"/>
              </a:ext>
            </a:extLst>
          </p:cNvPr>
          <p:cNvSpPr/>
          <p:nvPr/>
        </p:nvSpPr>
        <p:spPr bwMode="auto">
          <a:xfrm>
            <a:off x="3733800" y="5181600"/>
            <a:ext cx="762000" cy="304800"/>
          </a:xfrm>
          <a:prstGeom prst="rect">
            <a:avLst/>
          </a:prstGeom>
          <a:solidFill>
            <a:srgbClr val="A9E39D"/>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10</a:t>
            </a:r>
          </a:p>
        </p:txBody>
      </p:sp>
      <p:sp>
        <p:nvSpPr>
          <p:cNvPr id="74" name="Rectangle 73">
            <a:extLst>
              <a:ext uri="{FF2B5EF4-FFF2-40B4-BE49-F238E27FC236}">
                <a16:creationId xmlns:a16="http://schemas.microsoft.com/office/drawing/2014/main" id="{94DBB100-DB0A-447F-BB09-FCC6A5F7A566}"/>
              </a:ext>
            </a:extLst>
          </p:cNvPr>
          <p:cNvSpPr/>
          <p:nvPr/>
        </p:nvSpPr>
        <p:spPr bwMode="auto">
          <a:xfrm>
            <a:off x="2590800" y="3429000"/>
            <a:ext cx="762000" cy="304800"/>
          </a:xfrm>
          <a:prstGeom prst="rect">
            <a:avLst/>
          </a:prstGeom>
          <a:solidFill>
            <a:srgbClr val="A9E39D"/>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10</a:t>
            </a:r>
          </a:p>
        </p:txBody>
      </p:sp>
      <p:sp>
        <p:nvSpPr>
          <p:cNvPr id="75" name="Rectangle 74">
            <a:extLst>
              <a:ext uri="{FF2B5EF4-FFF2-40B4-BE49-F238E27FC236}">
                <a16:creationId xmlns:a16="http://schemas.microsoft.com/office/drawing/2014/main" id="{60122F55-8B24-42DA-BFDE-AA048B319433}"/>
              </a:ext>
            </a:extLst>
          </p:cNvPr>
          <p:cNvSpPr/>
          <p:nvPr/>
        </p:nvSpPr>
        <p:spPr bwMode="auto">
          <a:xfrm>
            <a:off x="3733800" y="2424791"/>
            <a:ext cx="762000" cy="304800"/>
          </a:xfrm>
          <a:prstGeom prst="rect">
            <a:avLst/>
          </a:prstGeom>
          <a:solidFill>
            <a:srgbClr val="A9E39D"/>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10</a:t>
            </a:r>
          </a:p>
        </p:txBody>
      </p:sp>
      <p:sp>
        <p:nvSpPr>
          <p:cNvPr id="76" name="Rectangle 75">
            <a:extLst>
              <a:ext uri="{FF2B5EF4-FFF2-40B4-BE49-F238E27FC236}">
                <a16:creationId xmlns:a16="http://schemas.microsoft.com/office/drawing/2014/main" id="{2CC16FF1-882A-41A8-8E8E-9BA3B1770E03}"/>
              </a:ext>
            </a:extLst>
          </p:cNvPr>
          <p:cNvSpPr/>
          <p:nvPr/>
        </p:nvSpPr>
        <p:spPr>
          <a:xfrm>
            <a:off x="251147" y="6492874"/>
            <a:ext cx="10515599" cy="261610"/>
          </a:xfrm>
          <a:prstGeom prst="rect">
            <a:avLst/>
          </a:prstGeom>
        </p:spPr>
        <p:txBody>
          <a:bodyPr wrap="square">
            <a:spAutoFit/>
          </a:bodyPr>
          <a:lstStyle/>
          <a:p>
            <a:r>
              <a:rPr lang="en-US" sz="1100" i="1" dirty="0"/>
              <a:t>Bryant and </a:t>
            </a:r>
            <a:r>
              <a:rPr lang="en-US" sz="1100" i="1" dirty="0" err="1"/>
              <a:t>O’Hallaron</a:t>
            </a:r>
            <a:r>
              <a:rPr lang="en-US" sz="1100" i="1" dirty="0"/>
              <a:t>, Computer Systems: A Programmer’s Perspective; Third Edition</a:t>
            </a:r>
          </a:p>
        </p:txBody>
      </p:sp>
    </p:spTree>
    <p:extLst>
      <p:ext uri="{BB962C8B-B14F-4D97-AF65-F5344CB8AC3E}">
        <p14:creationId xmlns:p14="http://schemas.microsoft.com/office/powerpoint/2010/main" val="218584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7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0" grpId="0" animBg="1"/>
      <p:bldP spid="71" grpId="0" animBg="1"/>
      <p:bldP spid="71" grpId="1" animBg="1"/>
      <p:bldP spid="72" grpId="0" animBg="1"/>
      <p:bldP spid="73" grpId="0" animBg="1"/>
      <p:bldP spid="74" grpId="0" animBg="1"/>
      <p:bldP spid="74" grpId="1" animBg="1"/>
      <p:bldP spid="7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5C8B-FD6C-439D-8983-2D50A81860AF}"/>
              </a:ext>
            </a:extLst>
          </p:cNvPr>
          <p:cNvSpPr>
            <a:spLocks noGrp="1"/>
          </p:cNvSpPr>
          <p:nvPr>
            <p:ph type="title"/>
          </p:nvPr>
        </p:nvSpPr>
        <p:spPr/>
        <p:txBody>
          <a:bodyPr/>
          <a:lstStyle/>
          <a:p>
            <a:r>
              <a:rPr lang="en-US" dirty="0"/>
              <a:t>Cache Concepts</a:t>
            </a:r>
          </a:p>
        </p:txBody>
      </p:sp>
      <p:sp>
        <p:nvSpPr>
          <p:cNvPr id="4" name="Slide Number Placeholder 3">
            <a:extLst>
              <a:ext uri="{FF2B5EF4-FFF2-40B4-BE49-F238E27FC236}">
                <a16:creationId xmlns:a16="http://schemas.microsoft.com/office/drawing/2014/main" id="{1DC2D9C5-AFA7-4BA9-ADDA-2A600AC7A888}"/>
              </a:ext>
            </a:extLst>
          </p:cNvPr>
          <p:cNvSpPr>
            <a:spLocks noGrp="1"/>
          </p:cNvSpPr>
          <p:nvPr>
            <p:ph type="sldNum" sz="quarter" idx="12"/>
          </p:nvPr>
        </p:nvSpPr>
        <p:spPr/>
        <p:txBody>
          <a:bodyPr/>
          <a:lstStyle/>
          <a:p>
            <a:fld id="{57733F94-BD4E-45B7-8984-807B972C88CC}" type="slidenum">
              <a:rPr lang="en-US" smtClean="0"/>
              <a:pPr/>
              <a:t>76</a:t>
            </a:fld>
            <a:endParaRPr lang="en-US"/>
          </a:p>
        </p:txBody>
      </p:sp>
      <p:sp>
        <p:nvSpPr>
          <p:cNvPr id="5" name="Up-Down Arrow 42">
            <a:extLst>
              <a:ext uri="{FF2B5EF4-FFF2-40B4-BE49-F238E27FC236}">
                <a16:creationId xmlns:a16="http://schemas.microsoft.com/office/drawing/2014/main" id="{B22C6FE6-6F1A-40E0-8E3E-81B96A8C2E5D}"/>
              </a:ext>
            </a:extLst>
          </p:cNvPr>
          <p:cNvSpPr/>
          <p:nvPr/>
        </p:nvSpPr>
        <p:spPr bwMode="auto">
          <a:xfrm>
            <a:off x="3352800" y="1295400"/>
            <a:ext cx="685800" cy="990600"/>
          </a:xfrm>
          <a:prstGeom prst="upDownArrow">
            <a:avLst/>
          </a:prstGeom>
          <a:solidFill>
            <a:schemeClr val="bg1">
              <a:lumMod val="75000"/>
            </a:schemeClr>
          </a:solidFill>
          <a:ln w="254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algn="ctr"/>
            <a:endParaRPr lang="en-US" dirty="0">
              <a:latin typeface="Calibri" pitchFamily="34" charset="0"/>
            </a:endParaRPr>
          </a:p>
        </p:txBody>
      </p:sp>
      <p:sp>
        <p:nvSpPr>
          <p:cNvPr id="6" name="Up-Down Arrow 34">
            <a:extLst>
              <a:ext uri="{FF2B5EF4-FFF2-40B4-BE49-F238E27FC236}">
                <a16:creationId xmlns:a16="http://schemas.microsoft.com/office/drawing/2014/main" id="{C698FE86-6C71-4AAE-ADD7-EE05F169C337}"/>
              </a:ext>
            </a:extLst>
          </p:cNvPr>
          <p:cNvSpPr/>
          <p:nvPr/>
        </p:nvSpPr>
        <p:spPr bwMode="auto">
          <a:xfrm>
            <a:off x="3352800" y="2895600"/>
            <a:ext cx="685800" cy="1371600"/>
          </a:xfrm>
          <a:prstGeom prst="upDownArrow">
            <a:avLst/>
          </a:prstGeom>
          <a:solidFill>
            <a:schemeClr val="bg1">
              <a:lumMod val="75000"/>
            </a:schemeClr>
          </a:solidFill>
          <a:ln w="254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algn="ctr"/>
            <a:endParaRPr lang="en-US" dirty="0">
              <a:latin typeface="Calibri" pitchFamily="34" charset="0"/>
            </a:endParaRPr>
          </a:p>
        </p:txBody>
      </p:sp>
      <p:sp>
        <p:nvSpPr>
          <p:cNvPr id="7" name="Rectangle 6">
            <a:extLst>
              <a:ext uri="{FF2B5EF4-FFF2-40B4-BE49-F238E27FC236}">
                <a16:creationId xmlns:a16="http://schemas.microsoft.com/office/drawing/2014/main" id="{F9E286E9-8D37-4589-BB42-7410AB7F62E1}"/>
              </a:ext>
            </a:extLst>
          </p:cNvPr>
          <p:cNvSpPr/>
          <p:nvPr/>
        </p:nvSpPr>
        <p:spPr bwMode="auto">
          <a:xfrm>
            <a:off x="1905000" y="4267200"/>
            <a:ext cx="3581400" cy="2057400"/>
          </a:xfrm>
          <a:prstGeom prst="rect">
            <a:avLst/>
          </a:prstGeom>
          <a:solidFill>
            <a:schemeClr val="accent2">
              <a:lumMod val="20000"/>
              <a:lumOff val="8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800" dirty="0">
              <a:latin typeface="Calibri" pitchFamily="34" charset="0"/>
            </a:endParaRPr>
          </a:p>
        </p:txBody>
      </p:sp>
      <p:sp>
        <p:nvSpPr>
          <p:cNvPr id="8" name="Rectangle 7">
            <a:extLst>
              <a:ext uri="{FF2B5EF4-FFF2-40B4-BE49-F238E27FC236}">
                <a16:creationId xmlns:a16="http://schemas.microsoft.com/office/drawing/2014/main" id="{9E7FDED0-F08F-4AB3-B27C-6B5CA31A9B33}"/>
              </a:ext>
            </a:extLst>
          </p:cNvPr>
          <p:cNvSpPr/>
          <p:nvPr/>
        </p:nvSpPr>
        <p:spPr bwMode="auto">
          <a:xfrm>
            <a:off x="1905000" y="2272391"/>
            <a:ext cx="3581400" cy="609600"/>
          </a:xfrm>
          <a:prstGeom prst="rect">
            <a:avLst/>
          </a:prstGeom>
          <a:solidFill>
            <a:schemeClr val="accent2">
              <a:lumMod val="20000"/>
              <a:lumOff val="8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9" name="Rectangle 8">
            <a:extLst>
              <a:ext uri="{FF2B5EF4-FFF2-40B4-BE49-F238E27FC236}">
                <a16:creationId xmlns:a16="http://schemas.microsoft.com/office/drawing/2014/main" id="{28D2C532-A779-415F-B28B-C117232D49F6}"/>
              </a:ext>
            </a:extLst>
          </p:cNvPr>
          <p:cNvSpPr/>
          <p:nvPr/>
        </p:nvSpPr>
        <p:spPr bwMode="auto">
          <a:xfrm>
            <a:off x="2057400" y="4419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0</a:t>
            </a:r>
          </a:p>
        </p:txBody>
      </p:sp>
      <p:sp>
        <p:nvSpPr>
          <p:cNvPr id="10" name="Rectangle 9">
            <a:extLst>
              <a:ext uri="{FF2B5EF4-FFF2-40B4-BE49-F238E27FC236}">
                <a16:creationId xmlns:a16="http://schemas.microsoft.com/office/drawing/2014/main" id="{9DF4B9DC-C203-4BE6-AEC2-E24FC7FBD62A}"/>
              </a:ext>
            </a:extLst>
          </p:cNvPr>
          <p:cNvSpPr/>
          <p:nvPr/>
        </p:nvSpPr>
        <p:spPr bwMode="auto">
          <a:xfrm>
            <a:off x="2895600" y="4419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a:t>
            </a:r>
          </a:p>
        </p:txBody>
      </p:sp>
      <p:sp>
        <p:nvSpPr>
          <p:cNvPr id="11" name="Rectangle 10">
            <a:extLst>
              <a:ext uri="{FF2B5EF4-FFF2-40B4-BE49-F238E27FC236}">
                <a16:creationId xmlns:a16="http://schemas.microsoft.com/office/drawing/2014/main" id="{3C40E897-886F-45C9-AA0F-03A42621FC6B}"/>
              </a:ext>
            </a:extLst>
          </p:cNvPr>
          <p:cNvSpPr/>
          <p:nvPr/>
        </p:nvSpPr>
        <p:spPr bwMode="auto">
          <a:xfrm>
            <a:off x="3733800" y="4419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2</a:t>
            </a:r>
          </a:p>
        </p:txBody>
      </p:sp>
      <p:sp>
        <p:nvSpPr>
          <p:cNvPr id="12" name="Rectangle 11">
            <a:extLst>
              <a:ext uri="{FF2B5EF4-FFF2-40B4-BE49-F238E27FC236}">
                <a16:creationId xmlns:a16="http://schemas.microsoft.com/office/drawing/2014/main" id="{46DBAF24-AB08-43C0-8486-062483280E4F}"/>
              </a:ext>
            </a:extLst>
          </p:cNvPr>
          <p:cNvSpPr/>
          <p:nvPr/>
        </p:nvSpPr>
        <p:spPr bwMode="auto">
          <a:xfrm>
            <a:off x="4572000" y="4419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3</a:t>
            </a:r>
          </a:p>
        </p:txBody>
      </p:sp>
      <p:sp>
        <p:nvSpPr>
          <p:cNvPr id="13" name="Rectangle 12">
            <a:extLst>
              <a:ext uri="{FF2B5EF4-FFF2-40B4-BE49-F238E27FC236}">
                <a16:creationId xmlns:a16="http://schemas.microsoft.com/office/drawing/2014/main" id="{2ADEF63F-C7FC-4FB9-9D40-F5CEE1A169BC}"/>
              </a:ext>
            </a:extLst>
          </p:cNvPr>
          <p:cNvSpPr/>
          <p:nvPr/>
        </p:nvSpPr>
        <p:spPr bwMode="auto">
          <a:xfrm>
            <a:off x="2057400" y="4800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4</a:t>
            </a:r>
          </a:p>
        </p:txBody>
      </p:sp>
      <p:sp>
        <p:nvSpPr>
          <p:cNvPr id="14" name="Rectangle 13">
            <a:extLst>
              <a:ext uri="{FF2B5EF4-FFF2-40B4-BE49-F238E27FC236}">
                <a16:creationId xmlns:a16="http://schemas.microsoft.com/office/drawing/2014/main" id="{60FF4F52-3A2D-4C01-86CF-FC984D4C191B}"/>
              </a:ext>
            </a:extLst>
          </p:cNvPr>
          <p:cNvSpPr/>
          <p:nvPr/>
        </p:nvSpPr>
        <p:spPr bwMode="auto">
          <a:xfrm>
            <a:off x="2895600" y="4800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5</a:t>
            </a:r>
          </a:p>
        </p:txBody>
      </p:sp>
      <p:sp>
        <p:nvSpPr>
          <p:cNvPr id="15" name="Rectangle 14">
            <a:extLst>
              <a:ext uri="{FF2B5EF4-FFF2-40B4-BE49-F238E27FC236}">
                <a16:creationId xmlns:a16="http://schemas.microsoft.com/office/drawing/2014/main" id="{047D3E26-95AF-4BF2-ADF3-CAE666497F89}"/>
              </a:ext>
            </a:extLst>
          </p:cNvPr>
          <p:cNvSpPr/>
          <p:nvPr/>
        </p:nvSpPr>
        <p:spPr bwMode="auto">
          <a:xfrm>
            <a:off x="3733800" y="4800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6</a:t>
            </a:r>
          </a:p>
        </p:txBody>
      </p:sp>
      <p:sp>
        <p:nvSpPr>
          <p:cNvPr id="16" name="Rectangle 15">
            <a:extLst>
              <a:ext uri="{FF2B5EF4-FFF2-40B4-BE49-F238E27FC236}">
                <a16:creationId xmlns:a16="http://schemas.microsoft.com/office/drawing/2014/main" id="{CEE77D7A-7DCD-4065-98C3-A6848868F7E2}"/>
              </a:ext>
            </a:extLst>
          </p:cNvPr>
          <p:cNvSpPr/>
          <p:nvPr/>
        </p:nvSpPr>
        <p:spPr bwMode="auto">
          <a:xfrm>
            <a:off x="4572000" y="4800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7</a:t>
            </a:r>
          </a:p>
        </p:txBody>
      </p:sp>
      <p:sp>
        <p:nvSpPr>
          <p:cNvPr id="17" name="Rectangle 16">
            <a:extLst>
              <a:ext uri="{FF2B5EF4-FFF2-40B4-BE49-F238E27FC236}">
                <a16:creationId xmlns:a16="http://schemas.microsoft.com/office/drawing/2014/main" id="{BE00023E-30D7-4EB0-BAC8-B2AEB33E3B00}"/>
              </a:ext>
            </a:extLst>
          </p:cNvPr>
          <p:cNvSpPr/>
          <p:nvPr/>
        </p:nvSpPr>
        <p:spPr bwMode="auto">
          <a:xfrm>
            <a:off x="2057400" y="5181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8</a:t>
            </a:r>
          </a:p>
        </p:txBody>
      </p:sp>
      <p:sp>
        <p:nvSpPr>
          <p:cNvPr id="18" name="Rectangle 17">
            <a:extLst>
              <a:ext uri="{FF2B5EF4-FFF2-40B4-BE49-F238E27FC236}">
                <a16:creationId xmlns:a16="http://schemas.microsoft.com/office/drawing/2014/main" id="{74A0445E-07B3-42EF-A6E6-87503492F2A4}"/>
              </a:ext>
            </a:extLst>
          </p:cNvPr>
          <p:cNvSpPr/>
          <p:nvPr/>
        </p:nvSpPr>
        <p:spPr bwMode="auto">
          <a:xfrm>
            <a:off x="2895600" y="5181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9</a:t>
            </a:r>
          </a:p>
        </p:txBody>
      </p:sp>
      <p:sp>
        <p:nvSpPr>
          <p:cNvPr id="19" name="Rectangle 18">
            <a:extLst>
              <a:ext uri="{FF2B5EF4-FFF2-40B4-BE49-F238E27FC236}">
                <a16:creationId xmlns:a16="http://schemas.microsoft.com/office/drawing/2014/main" id="{F21BEA7E-3B67-410C-8790-280CF221EC1B}"/>
              </a:ext>
            </a:extLst>
          </p:cNvPr>
          <p:cNvSpPr/>
          <p:nvPr/>
        </p:nvSpPr>
        <p:spPr bwMode="auto">
          <a:xfrm>
            <a:off x="3733800" y="5181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10</a:t>
            </a:r>
          </a:p>
        </p:txBody>
      </p:sp>
      <p:sp>
        <p:nvSpPr>
          <p:cNvPr id="20" name="Rectangle 19">
            <a:extLst>
              <a:ext uri="{FF2B5EF4-FFF2-40B4-BE49-F238E27FC236}">
                <a16:creationId xmlns:a16="http://schemas.microsoft.com/office/drawing/2014/main" id="{33D1E94C-4B21-4E05-8C6D-EE46E4E42999}"/>
              </a:ext>
            </a:extLst>
          </p:cNvPr>
          <p:cNvSpPr/>
          <p:nvPr/>
        </p:nvSpPr>
        <p:spPr bwMode="auto">
          <a:xfrm>
            <a:off x="4572000" y="5181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11</a:t>
            </a:r>
          </a:p>
        </p:txBody>
      </p:sp>
      <p:sp>
        <p:nvSpPr>
          <p:cNvPr id="21" name="Rectangle 20">
            <a:extLst>
              <a:ext uri="{FF2B5EF4-FFF2-40B4-BE49-F238E27FC236}">
                <a16:creationId xmlns:a16="http://schemas.microsoft.com/office/drawing/2014/main" id="{DFEAA54E-E370-46EE-B3F4-2F753A072CFD}"/>
              </a:ext>
            </a:extLst>
          </p:cNvPr>
          <p:cNvSpPr/>
          <p:nvPr/>
        </p:nvSpPr>
        <p:spPr bwMode="auto">
          <a:xfrm>
            <a:off x="2057400" y="5562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12</a:t>
            </a:r>
          </a:p>
        </p:txBody>
      </p:sp>
      <p:sp>
        <p:nvSpPr>
          <p:cNvPr id="22" name="Rectangle 21">
            <a:extLst>
              <a:ext uri="{FF2B5EF4-FFF2-40B4-BE49-F238E27FC236}">
                <a16:creationId xmlns:a16="http://schemas.microsoft.com/office/drawing/2014/main" id="{E7EC3F38-A1E1-48E1-ADB9-BCE15A63A489}"/>
              </a:ext>
            </a:extLst>
          </p:cNvPr>
          <p:cNvSpPr/>
          <p:nvPr/>
        </p:nvSpPr>
        <p:spPr bwMode="auto">
          <a:xfrm>
            <a:off x="2895600" y="5562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13</a:t>
            </a:r>
          </a:p>
        </p:txBody>
      </p:sp>
      <p:sp>
        <p:nvSpPr>
          <p:cNvPr id="23" name="Rectangle 22">
            <a:extLst>
              <a:ext uri="{FF2B5EF4-FFF2-40B4-BE49-F238E27FC236}">
                <a16:creationId xmlns:a16="http://schemas.microsoft.com/office/drawing/2014/main" id="{2CA23CBE-16F7-4B8A-976D-A0657D075ED6}"/>
              </a:ext>
            </a:extLst>
          </p:cNvPr>
          <p:cNvSpPr/>
          <p:nvPr/>
        </p:nvSpPr>
        <p:spPr bwMode="auto">
          <a:xfrm>
            <a:off x="3733800" y="5562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24" name="Rectangle 23">
            <a:extLst>
              <a:ext uri="{FF2B5EF4-FFF2-40B4-BE49-F238E27FC236}">
                <a16:creationId xmlns:a16="http://schemas.microsoft.com/office/drawing/2014/main" id="{CC36C93E-827E-4018-8A93-3F7FC1224497}"/>
              </a:ext>
            </a:extLst>
          </p:cNvPr>
          <p:cNvSpPr/>
          <p:nvPr/>
        </p:nvSpPr>
        <p:spPr bwMode="auto">
          <a:xfrm>
            <a:off x="4572000" y="5562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15</a:t>
            </a:r>
          </a:p>
        </p:txBody>
      </p:sp>
      <p:cxnSp>
        <p:nvCxnSpPr>
          <p:cNvPr id="25" name="Straight Connector 24">
            <a:extLst>
              <a:ext uri="{FF2B5EF4-FFF2-40B4-BE49-F238E27FC236}">
                <a16:creationId xmlns:a16="http://schemas.microsoft.com/office/drawing/2014/main" id="{29261748-78B0-42BD-BE8D-EF786D8C58E6}"/>
              </a:ext>
            </a:extLst>
          </p:cNvPr>
          <p:cNvCxnSpPr/>
          <p:nvPr/>
        </p:nvCxnSpPr>
        <p:spPr bwMode="auto">
          <a:xfrm>
            <a:off x="2286000" y="6096000"/>
            <a:ext cx="3048000" cy="1477"/>
          </a:xfrm>
          <a:prstGeom prst="line">
            <a:avLst/>
          </a:prstGeom>
          <a:noFill/>
          <a:ln w="88900" cap="rnd" cmpd="sng" algn="ctr">
            <a:solidFill>
              <a:schemeClr val="tx1"/>
            </a:solidFill>
            <a:prstDash val="sysDot"/>
            <a:round/>
            <a:headEnd type="none" w="med" len="med"/>
            <a:tailEnd type="none" w="med" len="med"/>
          </a:ln>
          <a:effectLst/>
        </p:spPr>
      </p:cxnSp>
      <p:sp>
        <p:nvSpPr>
          <p:cNvPr id="26" name="Rectangle 25">
            <a:extLst>
              <a:ext uri="{FF2B5EF4-FFF2-40B4-BE49-F238E27FC236}">
                <a16:creationId xmlns:a16="http://schemas.microsoft.com/office/drawing/2014/main" id="{AAA400DA-8604-48A7-A449-22EBCC16879E}"/>
              </a:ext>
            </a:extLst>
          </p:cNvPr>
          <p:cNvSpPr/>
          <p:nvPr/>
        </p:nvSpPr>
        <p:spPr bwMode="auto">
          <a:xfrm>
            <a:off x="2057400" y="2424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8</a:t>
            </a:r>
          </a:p>
        </p:txBody>
      </p:sp>
      <p:sp>
        <p:nvSpPr>
          <p:cNvPr id="27" name="Rectangle 26">
            <a:extLst>
              <a:ext uri="{FF2B5EF4-FFF2-40B4-BE49-F238E27FC236}">
                <a16:creationId xmlns:a16="http://schemas.microsoft.com/office/drawing/2014/main" id="{AC6DB1FA-8C4F-4C69-9557-D40AD68AE3EF}"/>
              </a:ext>
            </a:extLst>
          </p:cNvPr>
          <p:cNvSpPr/>
          <p:nvPr/>
        </p:nvSpPr>
        <p:spPr bwMode="auto">
          <a:xfrm>
            <a:off x="2895600" y="2424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9</a:t>
            </a:r>
          </a:p>
        </p:txBody>
      </p:sp>
      <p:sp>
        <p:nvSpPr>
          <p:cNvPr id="28" name="Rectangle 27">
            <a:extLst>
              <a:ext uri="{FF2B5EF4-FFF2-40B4-BE49-F238E27FC236}">
                <a16:creationId xmlns:a16="http://schemas.microsoft.com/office/drawing/2014/main" id="{11BECAF2-40F4-42BE-9AF1-AA08CA3F971A}"/>
              </a:ext>
            </a:extLst>
          </p:cNvPr>
          <p:cNvSpPr/>
          <p:nvPr/>
        </p:nvSpPr>
        <p:spPr bwMode="auto">
          <a:xfrm>
            <a:off x="3733800" y="2424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29" name="Rectangle 28">
            <a:extLst>
              <a:ext uri="{FF2B5EF4-FFF2-40B4-BE49-F238E27FC236}">
                <a16:creationId xmlns:a16="http://schemas.microsoft.com/office/drawing/2014/main" id="{5E3E3EC6-E54B-47CA-BD2E-A328D440C764}"/>
              </a:ext>
            </a:extLst>
          </p:cNvPr>
          <p:cNvSpPr/>
          <p:nvPr/>
        </p:nvSpPr>
        <p:spPr bwMode="auto">
          <a:xfrm>
            <a:off x="4572000" y="2424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3</a:t>
            </a:r>
          </a:p>
        </p:txBody>
      </p:sp>
      <p:sp>
        <p:nvSpPr>
          <p:cNvPr id="30" name="TextBox 29">
            <a:extLst>
              <a:ext uri="{FF2B5EF4-FFF2-40B4-BE49-F238E27FC236}">
                <a16:creationId xmlns:a16="http://schemas.microsoft.com/office/drawing/2014/main" id="{5C2B34A5-A72E-45BB-9D5E-0E3103CC2309}"/>
              </a:ext>
            </a:extLst>
          </p:cNvPr>
          <p:cNvSpPr txBox="1"/>
          <p:nvPr/>
        </p:nvSpPr>
        <p:spPr>
          <a:xfrm>
            <a:off x="788764" y="2348591"/>
            <a:ext cx="949299" cy="461665"/>
          </a:xfrm>
          <a:prstGeom prst="rect">
            <a:avLst/>
          </a:prstGeom>
          <a:noFill/>
        </p:spPr>
        <p:txBody>
          <a:bodyPr wrap="none" rtlCol="0">
            <a:spAutoFit/>
          </a:bodyPr>
          <a:lstStyle/>
          <a:p>
            <a:r>
              <a:rPr lang="en-US" dirty="0">
                <a:latin typeface="Calibri" pitchFamily="34" charset="0"/>
              </a:rPr>
              <a:t>Cache</a:t>
            </a:r>
          </a:p>
        </p:txBody>
      </p:sp>
      <p:sp>
        <p:nvSpPr>
          <p:cNvPr id="31" name="TextBox 30">
            <a:extLst>
              <a:ext uri="{FF2B5EF4-FFF2-40B4-BE49-F238E27FC236}">
                <a16:creationId xmlns:a16="http://schemas.microsoft.com/office/drawing/2014/main" id="{F4C565E5-0FDD-4DA3-B76A-54D511398151}"/>
              </a:ext>
            </a:extLst>
          </p:cNvPr>
          <p:cNvSpPr txBox="1"/>
          <p:nvPr/>
        </p:nvSpPr>
        <p:spPr>
          <a:xfrm>
            <a:off x="457200" y="4343400"/>
            <a:ext cx="1280863" cy="461665"/>
          </a:xfrm>
          <a:prstGeom prst="rect">
            <a:avLst/>
          </a:prstGeom>
          <a:noFill/>
        </p:spPr>
        <p:txBody>
          <a:bodyPr wrap="none" rtlCol="0">
            <a:spAutoFit/>
          </a:bodyPr>
          <a:lstStyle/>
          <a:p>
            <a:r>
              <a:rPr lang="en-US" dirty="0">
                <a:latin typeface="Calibri" pitchFamily="34" charset="0"/>
              </a:rPr>
              <a:t>Memory</a:t>
            </a:r>
          </a:p>
        </p:txBody>
      </p:sp>
      <p:sp>
        <p:nvSpPr>
          <p:cNvPr id="32" name="Text Box 29">
            <a:extLst>
              <a:ext uri="{FF2B5EF4-FFF2-40B4-BE49-F238E27FC236}">
                <a16:creationId xmlns:a16="http://schemas.microsoft.com/office/drawing/2014/main" id="{032A261D-996A-4D41-A96A-060489EE54DA}"/>
              </a:ext>
            </a:extLst>
          </p:cNvPr>
          <p:cNvSpPr txBox="1">
            <a:spLocks noChangeArrowheads="1"/>
          </p:cNvSpPr>
          <p:nvPr/>
        </p:nvSpPr>
        <p:spPr bwMode="auto">
          <a:xfrm>
            <a:off x="5919759" y="1580883"/>
            <a:ext cx="2826906" cy="396135"/>
          </a:xfrm>
          <a:prstGeom prst="rect">
            <a:avLst/>
          </a:prstGeom>
          <a:noFill/>
          <a:ln w="9525">
            <a:noFill/>
            <a:round/>
            <a:headEnd/>
            <a:tailEnd/>
          </a:ln>
        </p:spPr>
        <p:txBody>
          <a:bodyPr wrap="none" lIns="90000" tIns="46800" rIns="90000" bIns="46800" anchor="ctr">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i="1" dirty="0">
                <a:latin typeface="Calibri" pitchFamily="34" charset="0"/>
              </a:rPr>
              <a:t>Data in block b is needed</a:t>
            </a:r>
          </a:p>
        </p:txBody>
      </p:sp>
      <p:sp>
        <p:nvSpPr>
          <p:cNvPr id="33" name="Rectangle 32">
            <a:extLst>
              <a:ext uri="{FF2B5EF4-FFF2-40B4-BE49-F238E27FC236}">
                <a16:creationId xmlns:a16="http://schemas.microsoft.com/office/drawing/2014/main" id="{AA4D1B17-C164-4483-AB91-309A57620382}"/>
              </a:ext>
            </a:extLst>
          </p:cNvPr>
          <p:cNvSpPr/>
          <p:nvPr/>
        </p:nvSpPr>
        <p:spPr>
          <a:xfrm>
            <a:off x="3997173" y="1619517"/>
            <a:ext cx="1184427" cy="338554"/>
          </a:xfrm>
          <a:prstGeom prst="rect">
            <a:avLst/>
          </a:prstGeom>
        </p:spPr>
        <p:txBody>
          <a:bodyPr wrap="none">
            <a:spAutoFit/>
          </a:bodyPr>
          <a:lstStyle/>
          <a:p>
            <a:pPr algn="ctr"/>
            <a:r>
              <a:rPr lang="en-US" sz="1600" dirty="0">
                <a:latin typeface="Calibri" pitchFamily="34" charset="0"/>
              </a:rPr>
              <a:t>Request: 14</a:t>
            </a:r>
          </a:p>
        </p:txBody>
      </p:sp>
      <p:sp>
        <p:nvSpPr>
          <p:cNvPr id="34" name="Rectangle 33">
            <a:extLst>
              <a:ext uri="{FF2B5EF4-FFF2-40B4-BE49-F238E27FC236}">
                <a16:creationId xmlns:a16="http://schemas.microsoft.com/office/drawing/2014/main" id="{B62A6F6B-EE1E-45D4-8F49-24567493CE21}"/>
              </a:ext>
            </a:extLst>
          </p:cNvPr>
          <p:cNvSpPr/>
          <p:nvPr/>
        </p:nvSpPr>
        <p:spPr bwMode="auto">
          <a:xfrm>
            <a:off x="3733800" y="2425522"/>
            <a:ext cx="762000"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35" name="Text Box 29">
            <a:extLst>
              <a:ext uri="{FF2B5EF4-FFF2-40B4-BE49-F238E27FC236}">
                <a16:creationId xmlns:a16="http://schemas.microsoft.com/office/drawing/2014/main" id="{2032B85A-99B4-4395-93B4-7616B129BC80}"/>
              </a:ext>
            </a:extLst>
          </p:cNvPr>
          <p:cNvSpPr txBox="1">
            <a:spLocks noChangeArrowheads="1"/>
          </p:cNvSpPr>
          <p:nvPr/>
        </p:nvSpPr>
        <p:spPr bwMode="auto">
          <a:xfrm>
            <a:off x="5936094" y="2209800"/>
            <a:ext cx="2154670" cy="697756"/>
          </a:xfrm>
          <a:prstGeom prst="rect">
            <a:avLst/>
          </a:prstGeom>
          <a:noFill/>
          <a:ln w="9525">
            <a:noFill/>
            <a:round/>
            <a:headEnd/>
            <a:tailEnd/>
          </a:ln>
        </p:spPr>
        <p:txBody>
          <a:bodyPr wrap="none" lIns="90000" tIns="46800" rIns="90000" bIns="46800" anchor="ctr">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i="1" dirty="0">
                <a:latin typeface="Calibri" pitchFamily="34" charset="0"/>
              </a:rPr>
              <a:t>Block b is in cache:</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i="1" dirty="0">
                <a:solidFill>
                  <a:srgbClr val="C00000"/>
                </a:solidFill>
                <a:latin typeface="Calibri" pitchFamily="34" charset="0"/>
              </a:rPr>
              <a:t>Hit!</a:t>
            </a:r>
            <a:endParaRPr lang="en-GB" sz="2000" b="1" i="1" dirty="0">
              <a:solidFill>
                <a:srgbClr val="C00000"/>
              </a:solidFill>
              <a:latin typeface="Calibri" pitchFamily="34" charset="0"/>
            </a:endParaRPr>
          </a:p>
        </p:txBody>
      </p:sp>
      <p:sp>
        <p:nvSpPr>
          <p:cNvPr id="37" name="Rectangle 36">
            <a:extLst>
              <a:ext uri="{FF2B5EF4-FFF2-40B4-BE49-F238E27FC236}">
                <a16:creationId xmlns:a16="http://schemas.microsoft.com/office/drawing/2014/main" id="{6A113790-7756-4919-A119-8EED42C13302}"/>
              </a:ext>
            </a:extLst>
          </p:cNvPr>
          <p:cNvSpPr/>
          <p:nvPr/>
        </p:nvSpPr>
        <p:spPr>
          <a:xfrm>
            <a:off x="251147" y="6492874"/>
            <a:ext cx="10515599" cy="261610"/>
          </a:xfrm>
          <a:prstGeom prst="rect">
            <a:avLst/>
          </a:prstGeom>
        </p:spPr>
        <p:txBody>
          <a:bodyPr wrap="square">
            <a:spAutoFit/>
          </a:bodyPr>
          <a:lstStyle/>
          <a:p>
            <a:r>
              <a:rPr lang="en-US" sz="1100" i="1" dirty="0"/>
              <a:t>Bryant and </a:t>
            </a:r>
            <a:r>
              <a:rPr lang="en-US" sz="1100" i="1" dirty="0" err="1"/>
              <a:t>O’Hallaron</a:t>
            </a:r>
            <a:r>
              <a:rPr lang="en-US" sz="1100" i="1" dirty="0"/>
              <a:t>, Computer Systems: A Programmer’s Perspective; Third Edition</a:t>
            </a:r>
          </a:p>
        </p:txBody>
      </p:sp>
    </p:spTree>
    <p:extLst>
      <p:ext uri="{BB962C8B-B14F-4D97-AF65-F5344CB8AC3E}">
        <p14:creationId xmlns:p14="http://schemas.microsoft.com/office/powerpoint/2010/main" val="16400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animBg="1"/>
      <p:bldP spid="3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2EBB9-55F4-464C-B310-73332BC13062}"/>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EC42BC47-19FC-4ADC-BE09-1397CEB7C16E}"/>
              </a:ext>
            </a:extLst>
          </p:cNvPr>
          <p:cNvSpPr>
            <a:spLocks noGrp="1"/>
          </p:cNvSpPr>
          <p:nvPr>
            <p:ph type="sldNum" sz="quarter" idx="12"/>
          </p:nvPr>
        </p:nvSpPr>
        <p:spPr/>
        <p:txBody>
          <a:bodyPr/>
          <a:lstStyle/>
          <a:p>
            <a:fld id="{57733F94-BD4E-45B7-8984-807B972C88CC}" type="slidenum">
              <a:rPr lang="en-US" smtClean="0"/>
              <a:pPr/>
              <a:t>77</a:t>
            </a:fld>
            <a:endParaRPr lang="en-US"/>
          </a:p>
        </p:txBody>
      </p:sp>
      <p:sp>
        <p:nvSpPr>
          <p:cNvPr id="5" name="Up-Down Arrow 42">
            <a:extLst>
              <a:ext uri="{FF2B5EF4-FFF2-40B4-BE49-F238E27FC236}">
                <a16:creationId xmlns:a16="http://schemas.microsoft.com/office/drawing/2014/main" id="{25EE0B7F-9219-4236-A489-88EA44877845}"/>
              </a:ext>
            </a:extLst>
          </p:cNvPr>
          <p:cNvSpPr/>
          <p:nvPr/>
        </p:nvSpPr>
        <p:spPr bwMode="auto">
          <a:xfrm>
            <a:off x="3352800" y="1295400"/>
            <a:ext cx="685800" cy="990600"/>
          </a:xfrm>
          <a:prstGeom prst="upDownArrow">
            <a:avLst/>
          </a:prstGeom>
          <a:solidFill>
            <a:schemeClr val="bg1">
              <a:lumMod val="75000"/>
            </a:schemeClr>
          </a:solidFill>
          <a:ln w="254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algn="ctr"/>
            <a:endParaRPr lang="en-US" dirty="0">
              <a:latin typeface="Calibri" pitchFamily="34" charset="0"/>
            </a:endParaRPr>
          </a:p>
        </p:txBody>
      </p:sp>
      <p:sp>
        <p:nvSpPr>
          <p:cNvPr id="6" name="Up-Down Arrow 34">
            <a:extLst>
              <a:ext uri="{FF2B5EF4-FFF2-40B4-BE49-F238E27FC236}">
                <a16:creationId xmlns:a16="http://schemas.microsoft.com/office/drawing/2014/main" id="{88982EB6-D7B5-43E6-A6BF-351E08615AB0}"/>
              </a:ext>
            </a:extLst>
          </p:cNvPr>
          <p:cNvSpPr/>
          <p:nvPr/>
        </p:nvSpPr>
        <p:spPr bwMode="auto">
          <a:xfrm>
            <a:off x="3352800" y="2895600"/>
            <a:ext cx="685800" cy="1371600"/>
          </a:xfrm>
          <a:prstGeom prst="upDownArrow">
            <a:avLst/>
          </a:prstGeom>
          <a:solidFill>
            <a:schemeClr val="bg1">
              <a:lumMod val="75000"/>
            </a:schemeClr>
          </a:solidFill>
          <a:ln w="254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algn="ctr"/>
            <a:endParaRPr lang="en-US" dirty="0">
              <a:latin typeface="Calibri" pitchFamily="34" charset="0"/>
            </a:endParaRPr>
          </a:p>
        </p:txBody>
      </p:sp>
      <p:sp>
        <p:nvSpPr>
          <p:cNvPr id="7" name="Rectangle 6">
            <a:extLst>
              <a:ext uri="{FF2B5EF4-FFF2-40B4-BE49-F238E27FC236}">
                <a16:creationId xmlns:a16="http://schemas.microsoft.com/office/drawing/2014/main" id="{4FB4BA2B-6220-4960-BD7C-D1049DD84BFC}"/>
              </a:ext>
            </a:extLst>
          </p:cNvPr>
          <p:cNvSpPr/>
          <p:nvPr/>
        </p:nvSpPr>
        <p:spPr bwMode="auto">
          <a:xfrm>
            <a:off x="1905000" y="4267200"/>
            <a:ext cx="3581400" cy="2057400"/>
          </a:xfrm>
          <a:prstGeom prst="rect">
            <a:avLst/>
          </a:prstGeom>
          <a:solidFill>
            <a:schemeClr val="accent2">
              <a:lumMod val="20000"/>
              <a:lumOff val="8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800" dirty="0">
              <a:latin typeface="Calibri" pitchFamily="34" charset="0"/>
            </a:endParaRPr>
          </a:p>
        </p:txBody>
      </p:sp>
      <p:sp>
        <p:nvSpPr>
          <p:cNvPr id="8" name="Rectangle 7">
            <a:extLst>
              <a:ext uri="{FF2B5EF4-FFF2-40B4-BE49-F238E27FC236}">
                <a16:creationId xmlns:a16="http://schemas.microsoft.com/office/drawing/2014/main" id="{F13AC13D-0FA8-450C-B071-E6BA7CF07E3C}"/>
              </a:ext>
            </a:extLst>
          </p:cNvPr>
          <p:cNvSpPr/>
          <p:nvPr/>
        </p:nvSpPr>
        <p:spPr bwMode="auto">
          <a:xfrm>
            <a:off x="1905000" y="2272391"/>
            <a:ext cx="3581400" cy="609600"/>
          </a:xfrm>
          <a:prstGeom prst="rect">
            <a:avLst/>
          </a:prstGeom>
          <a:solidFill>
            <a:schemeClr val="accent2">
              <a:lumMod val="20000"/>
              <a:lumOff val="8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9" name="Rectangle 8">
            <a:extLst>
              <a:ext uri="{FF2B5EF4-FFF2-40B4-BE49-F238E27FC236}">
                <a16:creationId xmlns:a16="http://schemas.microsoft.com/office/drawing/2014/main" id="{CC8C08CD-C87C-4B09-94F6-B4E3D6420DCA}"/>
              </a:ext>
            </a:extLst>
          </p:cNvPr>
          <p:cNvSpPr/>
          <p:nvPr/>
        </p:nvSpPr>
        <p:spPr bwMode="auto">
          <a:xfrm>
            <a:off x="2057400" y="4419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0</a:t>
            </a:r>
          </a:p>
        </p:txBody>
      </p:sp>
      <p:sp>
        <p:nvSpPr>
          <p:cNvPr id="10" name="Rectangle 9">
            <a:extLst>
              <a:ext uri="{FF2B5EF4-FFF2-40B4-BE49-F238E27FC236}">
                <a16:creationId xmlns:a16="http://schemas.microsoft.com/office/drawing/2014/main" id="{FAA27458-E672-4E95-95AC-52BAB4E16677}"/>
              </a:ext>
            </a:extLst>
          </p:cNvPr>
          <p:cNvSpPr/>
          <p:nvPr/>
        </p:nvSpPr>
        <p:spPr bwMode="auto">
          <a:xfrm>
            <a:off x="2895600" y="4419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a:t>
            </a:r>
          </a:p>
        </p:txBody>
      </p:sp>
      <p:sp>
        <p:nvSpPr>
          <p:cNvPr id="11" name="Rectangle 10">
            <a:extLst>
              <a:ext uri="{FF2B5EF4-FFF2-40B4-BE49-F238E27FC236}">
                <a16:creationId xmlns:a16="http://schemas.microsoft.com/office/drawing/2014/main" id="{C1B17235-A2EC-43C5-B4A1-45BC73F26990}"/>
              </a:ext>
            </a:extLst>
          </p:cNvPr>
          <p:cNvSpPr/>
          <p:nvPr/>
        </p:nvSpPr>
        <p:spPr bwMode="auto">
          <a:xfrm>
            <a:off x="3733800" y="4419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2</a:t>
            </a:r>
          </a:p>
        </p:txBody>
      </p:sp>
      <p:sp>
        <p:nvSpPr>
          <p:cNvPr id="12" name="Rectangle 11">
            <a:extLst>
              <a:ext uri="{FF2B5EF4-FFF2-40B4-BE49-F238E27FC236}">
                <a16:creationId xmlns:a16="http://schemas.microsoft.com/office/drawing/2014/main" id="{FD9EA4E4-B6D5-4D18-8D13-1E9D7B4A5057}"/>
              </a:ext>
            </a:extLst>
          </p:cNvPr>
          <p:cNvSpPr/>
          <p:nvPr/>
        </p:nvSpPr>
        <p:spPr bwMode="auto">
          <a:xfrm>
            <a:off x="4572000" y="4419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3</a:t>
            </a:r>
          </a:p>
        </p:txBody>
      </p:sp>
      <p:sp>
        <p:nvSpPr>
          <p:cNvPr id="13" name="Rectangle 12">
            <a:extLst>
              <a:ext uri="{FF2B5EF4-FFF2-40B4-BE49-F238E27FC236}">
                <a16:creationId xmlns:a16="http://schemas.microsoft.com/office/drawing/2014/main" id="{699A703A-FDED-4EBA-BB7D-35B958DE5428}"/>
              </a:ext>
            </a:extLst>
          </p:cNvPr>
          <p:cNvSpPr/>
          <p:nvPr/>
        </p:nvSpPr>
        <p:spPr bwMode="auto">
          <a:xfrm>
            <a:off x="2057400" y="4800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4</a:t>
            </a:r>
          </a:p>
        </p:txBody>
      </p:sp>
      <p:sp>
        <p:nvSpPr>
          <p:cNvPr id="14" name="Rectangle 13">
            <a:extLst>
              <a:ext uri="{FF2B5EF4-FFF2-40B4-BE49-F238E27FC236}">
                <a16:creationId xmlns:a16="http://schemas.microsoft.com/office/drawing/2014/main" id="{02EB8101-4096-4DC7-9B89-316A337AC7D4}"/>
              </a:ext>
            </a:extLst>
          </p:cNvPr>
          <p:cNvSpPr/>
          <p:nvPr/>
        </p:nvSpPr>
        <p:spPr bwMode="auto">
          <a:xfrm>
            <a:off x="2895600" y="4800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5</a:t>
            </a:r>
          </a:p>
        </p:txBody>
      </p:sp>
      <p:sp>
        <p:nvSpPr>
          <p:cNvPr id="15" name="Rectangle 14">
            <a:extLst>
              <a:ext uri="{FF2B5EF4-FFF2-40B4-BE49-F238E27FC236}">
                <a16:creationId xmlns:a16="http://schemas.microsoft.com/office/drawing/2014/main" id="{62AA9326-45F6-43D0-927A-76DFA3476A7C}"/>
              </a:ext>
            </a:extLst>
          </p:cNvPr>
          <p:cNvSpPr/>
          <p:nvPr/>
        </p:nvSpPr>
        <p:spPr bwMode="auto">
          <a:xfrm>
            <a:off x="3733800" y="4800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6</a:t>
            </a:r>
          </a:p>
        </p:txBody>
      </p:sp>
      <p:sp>
        <p:nvSpPr>
          <p:cNvPr id="16" name="Rectangle 15">
            <a:extLst>
              <a:ext uri="{FF2B5EF4-FFF2-40B4-BE49-F238E27FC236}">
                <a16:creationId xmlns:a16="http://schemas.microsoft.com/office/drawing/2014/main" id="{5AE385C7-2BE3-4CFB-95B1-9E699D45EE93}"/>
              </a:ext>
            </a:extLst>
          </p:cNvPr>
          <p:cNvSpPr/>
          <p:nvPr/>
        </p:nvSpPr>
        <p:spPr bwMode="auto">
          <a:xfrm>
            <a:off x="4572000" y="4800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7</a:t>
            </a:r>
          </a:p>
        </p:txBody>
      </p:sp>
      <p:sp>
        <p:nvSpPr>
          <p:cNvPr id="17" name="Rectangle 16">
            <a:extLst>
              <a:ext uri="{FF2B5EF4-FFF2-40B4-BE49-F238E27FC236}">
                <a16:creationId xmlns:a16="http://schemas.microsoft.com/office/drawing/2014/main" id="{AEFD141E-A8EE-4957-9B89-80D2AC62B7F8}"/>
              </a:ext>
            </a:extLst>
          </p:cNvPr>
          <p:cNvSpPr/>
          <p:nvPr/>
        </p:nvSpPr>
        <p:spPr bwMode="auto">
          <a:xfrm>
            <a:off x="2057400" y="5181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8</a:t>
            </a:r>
          </a:p>
        </p:txBody>
      </p:sp>
      <p:sp>
        <p:nvSpPr>
          <p:cNvPr id="18" name="Rectangle 17">
            <a:extLst>
              <a:ext uri="{FF2B5EF4-FFF2-40B4-BE49-F238E27FC236}">
                <a16:creationId xmlns:a16="http://schemas.microsoft.com/office/drawing/2014/main" id="{CE9033B2-3A41-4507-BD31-AF6B5E8C03D7}"/>
              </a:ext>
            </a:extLst>
          </p:cNvPr>
          <p:cNvSpPr/>
          <p:nvPr/>
        </p:nvSpPr>
        <p:spPr bwMode="auto">
          <a:xfrm>
            <a:off x="2895600" y="5181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9</a:t>
            </a:r>
          </a:p>
        </p:txBody>
      </p:sp>
      <p:sp>
        <p:nvSpPr>
          <p:cNvPr id="19" name="Rectangle 18">
            <a:extLst>
              <a:ext uri="{FF2B5EF4-FFF2-40B4-BE49-F238E27FC236}">
                <a16:creationId xmlns:a16="http://schemas.microsoft.com/office/drawing/2014/main" id="{DB02A541-F501-450E-86AF-8971AF94130F}"/>
              </a:ext>
            </a:extLst>
          </p:cNvPr>
          <p:cNvSpPr/>
          <p:nvPr/>
        </p:nvSpPr>
        <p:spPr bwMode="auto">
          <a:xfrm>
            <a:off x="3733800" y="5181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10</a:t>
            </a:r>
          </a:p>
        </p:txBody>
      </p:sp>
      <p:sp>
        <p:nvSpPr>
          <p:cNvPr id="20" name="Rectangle 19">
            <a:extLst>
              <a:ext uri="{FF2B5EF4-FFF2-40B4-BE49-F238E27FC236}">
                <a16:creationId xmlns:a16="http://schemas.microsoft.com/office/drawing/2014/main" id="{41998730-DA7D-46DC-94FD-02BF776C97C3}"/>
              </a:ext>
            </a:extLst>
          </p:cNvPr>
          <p:cNvSpPr/>
          <p:nvPr/>
        </p:nvSpPr>
        <p:spPr bwMode="auto">
          <a:xfrm>
            <a:off x="4572000" y="5181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11</a:t>
            </a:r>
          </a:p>
        </p:txBody>
      </p:sp>
      <p:sp>
        <p:nvSpPr>
          <p:cNvPr id="21" name="Rectangle 20">
            <a:extLst>
              <a:ext uri="{FF2B5EF4-FFF2-40B4-BE49-F238E27FC236}">
                <a16:creationId xmlns:a16="http://schemas.microsoft.com/office/drawing/2014/main" id="{46FE9771-DD6E-476C-A927-E4F8E6DE5837}"/>
              </a:ext>
            </a:extLst>
          </p:cNvPr>
          <p:cNvSpPr/>
          <p:nvPr/>
        </p:nvSpPr>
        <p:spPr bwMode="auto">
          <a:xfrm>
            <a:off x="2057400" y="5562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12</a:t>
            </a:r>
          </a:p>
        </p:txBody>
      </p:sp>
      <p:sp>
        <p:nvSpPr>
          <p:cNvPr id="22" name="Rectangle 21">
            <a:extLst>
              <a:ext uri="{FF2B5EF4-FFF2-40B4-BE49-F238E27FC236}">
                <a16:creationId xmlns:a16="http://schemas.microsoft.com/office/drawing/2014/main" id="{9CF472A1-BE01-48AC-9152-04F854E4DDE3}"/>
              </a:ext>
            </a:extLst>
          </p:cNvPr>
          <p:cNvSpPr/>
          <p:nvPr/>
        </p:nvSpPr>
        <p:spPr bwMode="auto">
          <a:xfrm>
            <a:off x="2895600" y="5562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13</a:t>
            </a:r>
          </a:p>
        </p:txBody>
      </p:sp>
      <p:sp>
        <p:nvSpPr>
          <p:cNvPr id="23" name="Rectangle 22">
            <a:extLst>
              <a:ext uri="{FF2B5EF4-FFF2-40B4-BE49-F238E27FC236}">
                <a16:creationId xmlns:a16="http://schemas.microsoft.com/office/drawing/2014/main" id="{B512A724-BFBE-4628-883F-61FE6E5DCCB1}"/>
              </a:ext>
            </a:extLst>
          </p:cNvPr>
          <p:cNvSpPr/>
          <p:nvPr/>
        </p:nvSpPr>
        <p:spPr bwMode="auto">
          <a:xfrm>
            <a:off x="3733800" y="5562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24" name="Rectangle 23">
            <a:extLst>
              <a:ext uri="{FF2B5EF4-FFF2-40B4-BE49-F238E27FC236}">
                <a16:creationId xmlns:a16="http://schemas.microsoft.com/office/drawing/2014/main" id="{19F1B8FF-5DE3-45B7-B76D-C4AF1B8573F2}"/>
              </a:ext>
            </a:extLst>
          </p:cNvPr>
          <p:cNvSpPr/>
          <p:nvPr/>
        </p:nvSpPr>
        <p:spPr bwMode="auto">
          <a:xfrm>
            <a:off x="4572000" y="556260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15</a:t>
            </a:r>
          </a:p>
        </p:txBody>
      </p:sp>
      <p:cxnSp>
        <p:nvCxnSpPr>
          <p:cNvPr id="25" name="Straight Connector 24">
            <a:extLst>
              <a:ext uri="{FF2B5EF4-FFF2-40B4-BE49-F238E27FC236}">
                <a16:creationId xmlns:a16="http://schemas.microsoft.com/office/drawing/2014/main" id="{12445CA1-E51C-4140-A7B0-EFEB50B69773}"/>
              </a:ext>
            </a:extLst>
          </p:cNvPr>
          <p:cNvCxnSpPr/>
          <p:nvPr/>
        </p:nvCxnSpPr>
        <p:spPr bwMode="auto">
          <a:xfrm>
            <a:off x="2286000" y="6096000"/>
            <a:ext cx="3048000" cy="1477"/>
          </a:xfrm>
          <a:prstGeom prst="line">
            <a:avLst/>
          </a:prstGeom>
          <a:noFill/>
          <a:ln w="88900" cap="rnd" cmpd="sng" algn="ctr">
            <a:solidFill>
              <a:schemeClr val="tx1"/>
            </a:solidFill>
            <a:prstDash val="sysDot"/>
            <a:round/>
            <a:headEnd type="none" w="med" len="med"/>
            <a:tailEnd type="none" w="med" len="med"/>
          </a:ln>
          <a:effectLst/>
        </p:spPr>
      </p:cxnSp>
      <p:sp>
        <p:nvSpPr>
          <p:cNvPr id="26" name="Rectangle 25">
            <a:extLst>
              <a:ext uri="{FF2B5EF4-FFF2-40B4-BE49-F238E27FC236}">
                <a16:creationId xmlns:a16="http://schemas.microsoft.com/office/drawing/2014/main" id="{547AC02A-3D7D-42DB-9384-153C61CD0C9F}"/>
              </a:ext>
            </a:extLst>
          </p:cNvPr>
          <p:cNvSpPr/>
          <p:nvPr/>
        </p:nvSpPr>
        <p:spPr bwMode="auto">
          <a:xfrm>
            <a:off x="2057400" y="2424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8</a:t>
            </a:r>
          </a:p>
        </p:txBody>
      </p:sp>
      <p:sp>
        <p:nvSpPr>
          <p:cNvPr id="27" name="Rectangle 26">
            <a:extLst>
              <a:ext uri="{FF2B5EF4-FFF2-40B4-BE49-F238E27FC236}">
                <a16:creationId xmlns:a16="http://schemas.microsoft.com/office/drawing/2014/main" id="{BF3B007B-FA54-4A31-9E9E-640CD8DA3AF2}"/>
              </a:ext>
            </a:extLst>
          </p:cNvPr>
          <p:cNvSpPr/>
          <p:nvPr/>
        </p:nvSpPr>
        <p:spPr bwMode="auto">
          <a:xfrm>
            <a:off x="2895600" y="2424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9</a:t>
            </a:r>
          </a:p>
        </p:txBody>
      </p:sp>
      <p:sp>
        <p:nvSpPr>
          <p:cNvPr id="28" name="Rectangle 27">
            <a:extLst>
              <a:ext uri="{FF2B5EF4-FFF2-40B4-BE49-F238E27FC236}">
                <a16:creationId xmlns:a16="http://schemas.microsoft.com/office/drawing/2014/main" id="{21C9E445-34F4-40F6-993A-8463CE77D1CC}"/>
              </a:ext>
            </a:extLst>
          </p:cNvPr>
          <p:cNvSpPr/>
          <p:nvPr/>
        </p:nvSpPr>
        <p:spPr bwMode="auto">
          <a:xfrm>
            <a:off x="3733800" y="2424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29" name="Rectangle 28">
            <a:extLst>
              <a:ext uri="{FF2B5EF4-FFF2-40B4-BE49-F238E27FC236}">
                <a16:creationId xmlns:a16="http://schemas.microsoft.com/office/drawing/2014/main" id="{98AEAD88-C49D-483A-9C45-24911B1308DA}"/>
              </a:ext>
            </a:extLst>
          </p:cNvPr>
          <p:cNvSpPr/>
          <p:nvPr/>
        </p:nvSpPr>
        <p:spPr bwMode="auto">
          <a:xfrm>
            <a:off x="4572000" y="2424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3</a:t>
            </a:r>
          </a:p>
        </p:txBody>
      </p:sp>
      <p:sp>
        <p:nvSpPr>
          <p:cNvPr id="30" name="TextBox 29">
            <a:extLst>
              <a:ext uri="{FF2B5EF4-FFF2-40B4-BE49-F238E27FC236}">
                <a16:creationId xmlns:a16="http://schemas.microsoft.com/office/drawing/2014/main" id="{7CB7269A-91AC-4167-B3A0-0C3C975407B6}"/>
              </a:ext>
            </a:extLst>
          </p:cNvPr>
          <p:cNvSpPr txBox="1"/>
          <p:nvPr/>
        </p:nvSpPr>
        <p:spPr>
          <a:xfrm>
            <a:off x="788764" y="2348591"/>
            <a:ext cx="949299" cy="461665"/>
          </a:xfrm>
          <a:prstGeom prst="rect">
            <a:avLst/>
          </a:prstGeom>
          <a:noFill/>
        </p:spPr>
        <p:txBody>
          <a:bodyPr wrap="none" rtlCol="0">
            <a:spAutoFit/>
          </a:bodyPr>
          <a:lstStyle/>
          <a:p>
            <a:r>
              <a:rPr lang="en-US" dirty="0">
                <a:latin typeface="Calibri" pitchFamily="34" charset="0"/>
              </a:rPr>
              <a:t>Cache</a:t>
            </a:r>
          </a:p>
        </p:txBody>
      </p:sp>
      <p:sp>
        <p:nvSpPr>
          <p:cNvPr id="31" name="TextBox 30">
            <a:extLst>
              <a:ext uri="{FF2B5EF4-FFF2-40B4-BE49-F238E27FC236}">
                <a16:creationId xmlns:a16="http://schemas.microsoft.com/office/drawing/2014/main" id="{67F105A5-E2CE-426E-BA48-F5DB62B10151}"/>
              </a:ext>
            </a:extLst>
          </p:cNvPr>
          <p:cNvSpPr txBox="1"/>
          <p:nvPr/>
        </p:nvSpPr>
        <p:spPr>
          <a:xfrm>
            <a:off x="457200" y="4343400"/>
            <a:ext cx="1280863" cy="461665"/>
          </a:xfrm>
          <a:prstGeom prst="rect">
            <a:avLst/>
          </a:prstGeom>
          <a:noFill/>
        </p:spPr>
        <p:txBody>
          <a:bodyPr wrap="none" rtlCol="0">
            <a:spAutoFit/>
          </a:bodyPr>
          <a:lstStyle/>
          <a:p>
            <a:r>
              <a:rPr lang="en-US" dirty="0">
                <a:latin typeface="Calibri" pitchFamily="34" charset="0"/>
              </a:rPr>
              <a:t>Memory</a:t>
            </a:r>
          </a:p>
        </p:txBody>
      </p:sp>
      <p:sp>
        <p:nvSpPr>
          <p:cNvPr id="32" name="Text Box 29">
            <a:extLst>
              <a:ext uri="{FF2B5EF4-FFF2-40B4-BE49-F238E27FC236}">
                <a16:creationId xmlns:a16="http://schemas.microsoft.com/office/drawing/2014/main" id="{9F9465C9-E76B-4F57-838D-9DE4BF1AE7B6}"/>
              </a:ext>
            </a:extLst>
          </p:cNvPr>
          <p:cNvSpPr txBox="1">
            <a:spLocks noChangeArrowheads="1"/>
          </p:cNvSpPr>
          <p:nvPr/>
        </p:nvSpPr>
        <p:spPr bwMode="auto">
          <a:xfrm>
            <a:off x="5919759" y="1580883"/>
            <a:ext cx="2826906" cy="396135"/>
          </a:xfrm>
          <a:prstGeom prst="rect">
            <a:avLst/>
          </a:prstGeom>
          <a:noFill/>
          <a:ln w="9525">
            <a:noFill/>
            <a:round/>
            <a:headEnd/>
            <a:tailEnd/>
          </a:ln>
        </p:spPr>
        <p:txBody>
          <a:bodyPr wrap="none" lIns="90000" tIns="46800" rIns="90000" bIns="46800" anchor="ctr">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i="1" dirty="0">
                <a:latin typeface="Calibri" pitchFamily="34" charset="0"/>
              </a:rPr>
              <a:t>Data in block b is needed</a:t>
            </a:r>
          </a:p>
        </p:txBody>
      </p:sp>
      <p:sp>
        <p:nvSpPr>
          <p:cNvPr id="33" name="Rectangle 32">
            <a:extLst>
              <a:ext uri="{FF2B5EF4-FFF2-40B4-BE49-F238E27FC236}">
                <a16:creationId xmlns:a16="http://schemas.microsoft.com/office/drawing/2014/main" id="{0F8EABC9-54DC-4A41-98C4-B814C3E664D5}"/>
              </a:ext>
            </a:extLst>
          </p:cNvPr>
          <p:cNvSpPr/>
          <p:nvPr/>
        </p:nvSpPr>
        <p:spPr>
          <a:xfrm>
            <a:off x="3997173" y="1619517"/>
            <a:ext cx="1184428" cy="338554"/>
          </a:xfrm>
          <a:prstGeom prst="rect">
            <a:avLst/>
          </a:prstGeom>
        </p:spPr>
        <p:txBody>
          <a:bodyPr wrap="none">
            <a:spAutoFit/>
          </a:bodyPr>
          <a:lstStyle/>
          <a:p>
            <a:pPr algn="ctr"/>
            <a:r>
              <a:rPr lang="en-US" sz="1600" dirty="0">
                <a:latin typeface="Calibri" pitchFamily="34" charset="0"/>
              </a:rPr>
              <a:t>Request: 12</a:t>
            </a:r>
          </a:p>
        </p:txBody>
      </p:sp>
      <p:sp>
        <p:nvSpPr>
          <p:cNvPr id="34" name="Text Box 29">
            <a:extLst>
              <a:ext uri="{FF2B5EF4-FFF2-40B4-BE49-F238E27FC236}">
                <a16:creationId xmlns:a16="http://schemas.microsoft.com/office/drawing/2014/main" id="{E61A9E59-B521-4D96-BCD4-7C0F6B146CD9}"/>
              </a:ext>
            </a:extLst>
          </p:cNvPr>
          <p:cNvSpPr txBox="1">
            <a:spLocks noChangeArrowheads="1"/>
          </p:cNvSpPr>
          <p:nvPr/>
        </p:nvSpPr>
        <p:spPr bwMode="auto">
          <a:xfrm>
            <a:off x="5936094" y="2209800"/>
            <a:ext cx="2569847" cy="697756"/>
          </a:xfrm>
          <a:prstGeom prst="rect">
            <a:avLst/>
          </a:prstGeom>
          <a:noFill/>
          <a:ln w="9525">
            <a:noFill/>
            <a:round/>
            <a:headEnd/>
            <a:tailEnd/>
          </a:ln>
        </p:spPr>
        <p:txBody>
          <a:bodyPr wrap="none" lIns="90000" tIns="46800" rIns="90000" bIns="46800" anchor="ctr">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i="1" dirty="0">
                <a:latin typeface="Calibri" pitchFamily="34" charset="0"/>
              </a:rPr>
              <a:t>Block b is not in cache:</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i="1" dirty="0">
                <a:solidFill>
                  <a:srgbClr val="C00000"/>
                </a:solidFill>
                <a:latin typeface="Calibri" pitchFamily="34" charset="0"/>
              </a:rPr>
              <a:t>Miss!</a:t>
            </a:r>
          </a:p>
        </p:txBody>
      </p:sp>
      <p:sp>
        <p:nvSpPr>
          <p:cNvPr id="35" name="Text Box 29">
            <a:extLst>
              <a:ext uri="{FF2B5EF4-FFF2-40B4-BE49-F238E27FC236}">
                <a16:creationId xmlns:a16="http://schemas.microsoft.com/office/drawing/2014/main" id="{32EA3796-8D51-493D-AF78-09FA8B49718B}"/>
              </a:ext>
            </a:extLst>
          </p:cNvPr>
          <p:cNvSpPr txBox="1">
            <a:spLocks noChangeArrowheads="1"/>
          </p:cNvSpPr>
          <p:nvPr/>
        </p:nvSpPr>
        <p:spPr bwMode="auto">
          <a:xfrm>
            <a:off x="5943600" y="3200400"/>
            <a:ext cx="2585173" cy="697756"/>
          </a:xfrm>
          <a:prstGeom prst="rect">
            <a:avLst/>
          </a:prstGeom>
          <a:noFill/>
          <a:ln w="9525">
            <a:noFill/>
            <a:round/>
            <a:headEnd/>
            <a:tailEnd/>
          </a:ln>
        </p:spPr>
        <p:txBody>
          <a:bodyPr wrap="none" lIns="90000" tIns="46800" rIns="90000" bIns="46800" anchor="ctr">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i="1" dirty="0">
                <a:latin typeface="Calibri" pitchFamily="34" charset="0"/>
              </a:rPr>
              <a:t>Block b is fetched from</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i="1" dirty="0">
                <a:latin typeface="Calibri" pitchFamily="34" charset="0"/>
              </a:rPr>
              <a:t>memory</a:t>
            </a:r>
            <a:endParaRPr lang="en-GB" sz="2000" b="1" i="1" dirty="0">
              <a:latin typeface="Calibri" pitchFamily="34" charset="0"/>
            </a:endParaRPr>
          </a:p>
        </p:txBody>
      </p:sp>
      <p:sp>
        <p:nvSpPr>
          <p:cNvPr id="36" name="Rectangle 35">
            <a:extLst>
              <a:ext uri="{FF2B5EF4-FFF2-40B4-BE49-F238E27FC236}">
                <a16:creationId xmlns:a16="http://schemas.microsoft.com/office/drawing/2014/main" id="{BD63498B-0C12-47CB-9A19-0A945829159A}"/>
              </a:ext>
            </a:extLst>
          </p:cNvPr>
          <p:cNvSpPr/>
          <p:nvPr/>
        </p:nvSpPr>
        <p:spPr>
          <a:xfrm>
            <a:off x="3997172" y="3395246"/>
            <a:ext cx="1184428" cy="338554"/>
          </a:xfrm>
          <a:prstGeom prst="rect">
            <a:avLst/>
          </a:prstGeom>
        </p:spPr>
        <p:txBody>
          <a:bodyPr wrap="none">
            <a:spAutoFit/>
          </a:bodyPr>
          <a:lstStyle/>
          <a:p>
            <a:pPr algn="ctr"/>
            <a:r>
              <a:rPr lang="en-US" sz="1600" dirty="0">
                <a:latin typeface="Calibri" pitchFamily="34" charset="0"/>
              </a:rPr>
              <a:t>Request: 12</a:t>
            </a:r>
          </a:p>
        </p:txBody>
      </p:sp>
      <p:sp>
        <p:nvSpPr>
          <p:cNvPr id="37" name="Rectangle 36">
            <a:extLst>
              <a:ext uri="{FF2B5EF4-FFF2-40B4-BE49-F238E27FC236}">
                <a16:creationId xmlns:a16="http://schemas.microsoft.com/office/drawing/2014/main" id="{1E65847E-E1E1-48CB-BEA3-0AA950C0998B}"/>
              </a:ext>
            </a:extLst>
          </p:cNvPr>
          <p:cNvSpPr/>
          <p:nvPr/>
        </p:nvSpPr>
        <p:spPr bwMode="auto">
          <a:xfrm>
            <a:off x="2057400" y="5562600"/>
            <a:ext cx="762000"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12</a:t>
            </a:r>
          </a:p>
        </p:txBody>
      </p:sp>
      <p:sp>
        <p:nvSpPr>
          <p:cNvPr id="38" name="Rectangle 37">
            <a:extLst>
              <a:ext uri="{FF2B5EF4-FFF2-40B4-BE49-F238E27FC236}">
                <a16:creationId xmlns:a16="http://schemas.microsoft.com/office/drawing/2014/main" id="{A9776973-7DB3-4A3D-A81C-8FF130D639E5}"/>
              </a:ext>
            </a:extLst>
          </p:cNvPr>
          <p:cNvSpPr/>
          <p:nvPr/>
        </p:nvSpPr>
        <p:spPr bwMode="auto">
          <a:xfrm>
            <a:off x="2590800" y="3429000"/>
            <a:ext cx="762000"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12</a:t>
            </a:r>
          </a:p>
        </p:txBody>
      </p:sp>
      <p:sp>
        <p:nvSpPr>
          <p:cNvPr id="39" name="Rectangle 38">
            <a:extLst>
              <a:ext uri="{FF2B5EF4-FFF2-40B4-BE49-F238E27FC236}">
                <a16:creationId xmlns:a16="http://schemas.microsoft.com/office/drawing/2014/main" id="{7EB090B6-FB83-4899-BFAF-26108C8A26F8}"/>
              </a:ext>
            </a:extLst>
          </p:cNvPr>
          <p:cNvSpPr/>
          <p:nvPr/>
        </p:nvSpPr>
        <p:spPr bwMode="auto">
          <a:xfrm>
            <a:off x="2895600" y="2425522"/>
            <a:ext cx="762000"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12</a:t>
            </a:r>
          </a:p>
        </p:txBody>
      </p:sp>
      <p:sp>
        <p:nvSpPr>
          <p:cNvPr id="40" name="Text Box 29">
            <a:extLst>
              <a:ext uri="{FF2B5EF4-FFF2-40B4-BE49-F238E27FC236}">
                <a16:creationId xmlns:a16="http://schemas.microsoft.com/office/drawing/2014/main" id="{FCF95E2E-9074-4A29-927E-B1410C3CA6D7}"/>
              </a:ext>
            </a:extLst>
          </p:cNvPr>
          <p:cNvSpPr txBox="1">
            <a:spLocks noChangeArrowheads="1"/>
          </p:cNvSpPr>
          <p:nvPr/>
        </p:nvSpPr>
        <p:spPr bwMode="auto">
          <a:xfrm>
            <a:off x="5943600" y="4191000"/>
            <a:ext cx="2810939" cy="1753558"/>
          </a:xfrm>
          <a:prstGeom prst="rect">
            <a:avLst/>
          </a:prstGeom>
          <a:noFill/>
          <a:ln w="9525">
            <a:noFill/>
            <a:round/>
            <a:headEnd/>
            <a:tailEnd/>
          </a:ln>
        </p:spPr>
        <p:txBody>
          <a:bodyPr wrap="none" lIns="90000" tIns="46800" rIns="90000" bIns="46800" anchor="ctr">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i="1" dirty="0">
                <a:latin typeface="Calibri" pitchFamily="34" charset="0"/>
              </a:rPr>
              <a:t>Block b is stored in cache</a:t>
            </a:r>
          </a:p>
          <a:p>
            <a:pPr marL="115888" indent="-115888">
              <a:lnSpc>
                <a:spcPct val="98000"/>
              </a:lnSpc>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0" dirty="0">
                <a:solidFill>
                  <a:srgbClr val="C00000"/>
                </a:solidFill>
                <a:latin typeface="Calibri" pitchFamily="34" charset="0"/>
              </a:rPr>
              <a:t>Placement policy:</a:t>
            </a:r>
            <a:br>
              <a:rPr lang="en-GB" sz="1800" b="0" dirty="0">
                <a:latin typeface="Calibri" pitchFamily="34" charset="0"/>
              </a:rPr>
            </a:br>
            <a:r>
              <a:rPr lang="en-GB" sz="1800" b="0" dirty="0">
                <a:latin typeface="Calibri" pitchFamily="34" charset="0"/>
              </a:rPr>
              <a:t>determines where b goes</a:t>
            </a:r>
          </a:p>
          <a:p>
            <a:pPr marL="115888" indent="-115888">
              <a:lnSpc>
                <a:spcPct val="98000"/>
              </a:lnSpc>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0" dirty="0">
                <a:solidFill>
                  <a:srgbClr val="C00000"/>
                </a:solidFill>
                <a:latin typeface="Calibri" pitchFamily="34" charset="0"/>
              </a:rPr>
              <a:t>Replacement policy:</a:t>
            </a:r>
            <a:br>
              <a:rPr lang="en-GB" sz="1800" b="0" dirty="0">
                <a:solidFill>
                  <a:srgbClr val="C00000"/>
                </a:solidFill>
                <a:latin typeface="Calibri" pitchFamily="34" charset="0"/>
              </a:rPr>
            </a:br>
            <a:r>
              <a:rPr lang="en-GB" sz="1800" b="0" dirty="0">
                <a:latin typeface="Calibri" pitchFamily="34" charset="0"/>
              </a:rPr>
              <a:t>determines which block</a:t>
            </a:r>
            <a:br>
              <a:rPr lang="en-GB" sz="1800" b="0" dirty="0">
                <a:latin typeface="Calibri" pitchFamily="34" charset="0"/>
              </a:rPr>
            </a:br>
            <a:r>
              <a:rPr lang="en-GB" sz="1800" b="0" dirty="0">
                <a:latin typeface="Calibri" pitchFamily="34" charset="0"/>
              </a:rPr>
              <a:t>gets evicted (victim)</a:t>
            </a:r>
          </a:p>
        </p:txBody>
      </p:sp>
      <p:sp>
        <p:nvSpPr>
          <p:cNvPr id="42" name="Rectangle 41">
            <a:extLst>
              <a:ext uri="{FF2B5EF4-FFF2-40B4-BE49-F238E27FC236}">
                <a16:creationId xmlns:a16="http://schemas.microsoft.com/office/drawing/2014/main" id="{18936953-0DBE-4F57-A6D1-E51C3F9F82FD}"/>
              </a:ext>
            </a:extLst>
          </p:cNvPr>
          <p:cNvSpPr/>
          <p:nvPr/>
        </p:nvSpPr>
        <p:spPr>
          <a:xfrm>
            <a:off x="251147" y="6492874"/>
            <a:ext cx="10515599" cy="261610"/>
          </a:xfrm>
          <a:prstGeom prst="rect">
            <a:avLst/>
          </a:prstGeom>
        </p:spPr>
        <p:txBody>
          <a:bodyPr wrap="square">
            <a:spAutoFit/>
          </a:bodyPr>
          <a:lstStyle/>
          <a:p>
            <a:r>
              <a:rPr lang="en-US" sz="1100" i="1" dirty="0"/>
              <a:t>Bryant and </a:t>
            </a:r>
            <a:r>
              <a:rPr lang="en-US" sz="1100" i="1" dirty="0" err="1"/>
              <a:t>O’Hallaron</a:t>
            </a:r>
            <a:r>
              <a:rPr lang="en-US" sz="1100" i="1" dirty="0"/>
              <a:t>, Computer Systems: A Programmer’s Perspective; Third Edition</a:t>
            </a:r>
          </a:p>
        </p:txBody>
      </p:sp>
    </p:spTree>
    <p:extLst>
      <p:ext uri="{BB962C8B-B14F-4D97-AF65-F5344CB8AC3E}">
        <p14:creationId xmlns:p14="http://schemas.microsoft.com/office/powerpoint/2010/main" val="31356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3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animBg="1"/>
      <p:bldP spid="38" grpId="0" animBg="1"/>
      <p:bldP spid="38" grpId="1" animBg="1"/>
      <p:bldP spid="39" grpId="0" animBg="1"/>
      <p:bldP spid="40" grpId="0" build="allAtOnce"/>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ADBB8-D62B-41AF-93A3-0062E4306C74}"/>
              </a:ext>
            </a:extLst>
          </p:cNvPr>
          <p:cNvSpPr>
            <a:spLocks noGrp="1"/>
          </p:cNvSpPr>
          <p:nvPr>
            <p:ph type="title"/>
          </p:nvPr>
        </p:nvSpPr>
        <p:spPr/>
        <p:txBody>
          <a:bodyPr/>
          <a:lstStyle/>
          <a:p>
            <a:r>
              <a:rPr lang="en-US" dirty="0"/>
              <a:t>Cache Concepts</a:t>
            </a:r>
          </a:p>
        </p:txBody>
      </p:sp>
      <p:sp>
        <p:nvSpPr>
          <p:cNvPr id="3" name="Content Placeholder 2">
            <a:extLst>
              <a:ext uri="{FF2B5EF4-FFF2-40B4-BE49-F238E27FC236}">
                <a16:creationId xmlns:a16="http://schemas.microsoft.com/office/drawing/2014/main" id="{5DBA09CC-E596-4AEA-95B3-1F85D1CE16DB}"/>
              </a:ext>
            </a:extLst>
          </p:cNvPr>
          <p:cNvSpPr>
            <a:spLocks noGrp="1"/>
          </p:cNvSpPr>
          <p:nvPr>
            <p:ph idx="1"/>
          </p:nvPr>
        </p:nvSpPr>
        <p:spPr/>
        <p:txBody>
          <a:bodyPr/>
          <a:lstStyle/>
          <a:p>
            <a:r>
              <a:rPr lang="en-US" dirty="0">
                <a:solidFill>
                  <a:srgbClr val="FF0000"/>
                </a:solidFill>
              </a:rPr>
              <a:t>Cold (compulsory) miss</a:t>
            </a:r>
          </a:p>
          <a:p>
            <a:pPr lvl="1"/>
            <a:r>
              <a:rPr lang="en-US" dirty="0"/>
              <a:t>Cold misses occur because the cache is empty.</a:t>
            </a:r>
          </a:p>
          <a:p>
            <a:r>
              <a:rPr lang="en-US" dirty="0">
                <a:solidFill>
                  <a:srgbClr val="FF0000"/>
                </a:solidFill>
              </a:rPr>
              <a:t>Conflict miss</a:t>
            </a:r>
          </a:p>
          <a:p>
            <a:pPr lvl="1"/>
            <a:r>
              <a:rPr lang="en-US" dirty="0"/>
              <a:t>Most caches limit blocks at level k+1 to a small subset (sometimes a singleton) of the block positions at level k.</a:t>
            </a:r>
          </a:p>
          <a:p>
            <a:pPr lvl="2"/>
            <a:r>
              <a:rPr lang="en-US" dirty="0"/>
              <a:t>E.g. Block </a:t>
            </a:r>
            <a:r>
              <a:rPr lang="en-US" dirty="0" err="1"/>
              <a:t>i</a:t>
            </a:r>
            <a:r>
              <a:rPr lang="en-US" dirty="0"/>
              <a:t> at level k+1 must be placed in block (</a:t>
            </a:r>
            <a:r>
              <a:rPr lang="en-US" dirty="0" err="1"/>
              <a:t>i</a:t>
            </a:r>
            <a:r>
              <a:rPr lang="en-US" dirty="0"/>
              <a:t> mod 4) at level k.</a:t>
            </a:r>
          </a:p>
          <a:p>
            <a:pPr lvl="1"/>
            <a:r>
              <a:rPr lang="en-US" dirty="0"/>
              <a:t>Conflict misses occur when the level k cache is large enough, but multiple data objects all map to the same level k block.</a:t>
            </a:r>
          </a:p>
          <a:p>
            <a:pPr lvl="2"/>
            <a:r>
              <a:rPr lang="en-US" dirty="0"/>
              <a:t>E.g. Referencing blocks 0, 8, 0, 8, 0, 8, ... would miss every time.</a:t>
            </a:r>
          </a:p>
          <a:p>
            <a:r>
              <a:rPr lang="en-US" dirty="0">
                <a:solidFill>
                  <a:srgbClr val="FF0000"/>
                </a:solidFill>
              </a:rPr>
              <a:t>Capacity miss</a:t>
            </a:r>
          </a:p>
          <a:p>
            <a:pPr lvl="1"/>
            <a:r>
              <a:rPr lang="en-US" dirty="0"/>
              <a:t>Occurs when the set of active cache blocks (</a:t>
            </a:r>
            <a:r>
              <a:rPr lang="en-US" dirty="0">
                <a:solidFill>
                  <a:srgbClr val="FF0000"/>
                </a:solidFill>
              </a:rPr>
              <a:t>working set</a:t>
            </a:r>
            <a:r>
              <a:rPr lang="en-US" dirty="0"/>
              <a:t>) is larger than the cache.</a:t>
            </a:r>
          </a:p>
          <a:p>
            <a:endParaRPr lang="en-US" dirty="0"/>
          </a:p>
        </p:txBody>
      </p:sp>
      <p:sp>
        <p:nvSpPr>
          <p:cNvPr id="4" name="Slide Number Placeholder 3">
            <a:extLst>
              <a:ext uri="{FF2B5EF4-FFF2-40B4-BE49-F238E27FC236}">
                <a16:creationId xmlns:a16="http://schemas.microsoft.com/office/drawing/2014/main" id="{23EDCF4B-7F56-4D9D-835C-C127E73A0F58}"/>
              </a:ext>
            </a:extLst>
          </p:cNvPr>
          <p:cNvSpPr>
            <a:spLocks noGrp="1"/>
          </p:cNvSpPr>
          <p:nvPr>
            <p:ph type="sldNum" sz="quarter" idx="12"/>
          </p:nvPr>
        </p:nvSpPr>
        <p:spPr/>
        <p:txBody>
          <a:bodyPr/>
          <a:lstStyle/>
          <a:p>
            <a:fld id="{57733F94-BD4E-45B7-8984-807B972C88CC}" type="slidenum">
              <a:rPr lang="en-US" smtClean="0"/>
              <a:pPr/>
              <a:t>78</a:t>
            </a:fld>
            <a:endParaRPr lang="en-US"/>
          </a:p>
        </p:txBody>
      </p:sp>
      <p:sp>
        <p:nvSpPr>
          <p:cNvPr id="9" name="Rectangle 8">
            <a:extLst>
              <a:ext uri="{FF2B5EF4-FFF2-40B4-BE49-F238E27FC236}">
                <a16:creationId xmlns:a16="http://schemas.microsoft.com/office/drawing/2014/main" id="{13B64DCB-E49F-4610-BF7E-C9A5B2B57BC5}"/>
              </a:ext>
            </a:extLst>
          </p:cNvPr>
          <p:cNvSpPr/>
          <p:nvPr/>
        </p:nvSpPr>
        <p:spPr>
          <a:xfrm>
            <a:off x="251147" y="6492874"/>
            <a:ext cx="10515599" cy="261610"/>
          </a:xfrm>
          <a:prstGeom prst="rect">
            <a:avLst/>
          </a:prstGeom>
        </p:spPr>
        <p:txBody>
          <a:bodyPr wrap="square">
            <a:spAutoFit/>
          </a:bodyPr>
          <a:lstStyle/>
          <a:p>
            <a:r>
              <a:rPr lang="en-US" sz="1100" i="1" dirty="0"/>
              <a:t>Bryant and </a:t>
            </a:r>
            <a:r>
              <a:rPr lang="en-US" sz="1100" i="1" dirty="0" err="1"/>
              <a:t>O’Hallaron</a:t>
            </a:r>
            <a:r>
              <a:rPr lang="en-US" sz="1100" i="1" dirty="0"/>
              <a:t>, Computer Systems: A Programmer’s Perspective; Third Edition</a:t>
            </a:r>
          </a:p>
        </p:txBody>
      </p:sp>
    </p:spTree>
    <p:extLst>
      <p:ext uri="{BB962C8B-B14F-4D97-AF65-F5344CB8AC3E}">
        <p14:creationId xmlns:p14="http://schemas.microsoft.com/office/powerpoint/2010/main" val="40368015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1C58E-4DA6-4895-9103-390E1EE02CA0}"/>
              </a:ext>
            </a:extLst>
          </p:cNvPr>
          <p:cNvSpPr>
            <a:spLocks noGrp="1"/>
          </p:cNvSpPr>
          <p:nvPr>
            <p:ph type="title"/>
          </p:nvPr>
        </p:nvSpPr>
        <p:spPr/>
        <p:txBody>
          <a:bodyPr/>
          <a:lstStyle/>
          <a:p>
            <a:r>
              <a:rPr lang="en-US" dirty="0"/>
              <a:t>Cache Concept Summary</a:t>
            </a:r>
          </a:p>
        </p:txBody>
      </p:sp>
      <p:sp>
        <p:nvSpPr>
          <p:cNvPr id="3" name="Content Placeholder 2">
            <a:extLst>
              <a:ext uri="{FF2B5EF4-FFF2-40B4-BE49-F238E27FC236}">
                <a16:creationId xmlns:a16="http://schemas.microsoft.com/office/drawing/2014/main" id="{5260AC74-3437-4AD1-9B41-8EF4D8B4FCC9}"/>
              </a:ext>
            </a:extLst>
          </p:cNvPr>
          <p:cNvSpPr>
            <a:spLocks noGrp="1"/>
          </p:cNvSpPr>
          <p:nvPr>
            <p:ph idx="1"/>
          </p:nvPr>
        </p:nvSpPr>
        <p:spPr/>
        <p:txBody>
          <a:bodyPr/>
          <a:lstStyle/>
          <a:p>
            <a:r>
              <a:rPr lang="en-US" dirty="0"/>
              <a:t>The speed gap between CPU, memory and mass storage continues to widen.</a:t>
            </a:r>
          </a:p>
          <a:p>
            <a:endParaRPr lang="en-US" dirty="0"/>
          </a:p>
          <a:p>
            <a:r>
              <a:rPr lang="en-US" dirty="0"/>
              <a:t>Well-written programs exhibit a property called </a:t>
            </a:r>
            <a:r>
              <a:rPr lang="en-US" i="1" dirty="0"/>
              <a:t>locality</a:t>
            </a:r>
            <a:r>
              <a:rPr lang="en-US" dirty="0"/>
              <a:t>.</a:t>
            </a:r>
          </a:p>
          <a:p>
            <a:endParaRPr lang="en-US" dirty="0"/>
          </a:p>
          <a:p>
            <a:r>
              <a:rPr lang="en-US" dirty="0"/>
              <a:t>Memory hierarchies based on </a:t>
            </a:r>
            <a:r>
              <a:rPr lang="en-US" i="1" dirty="0"/>
              <a:t>caching</a:t>
            </a:r>
            <a:r>
              <a:rPr lang="en-US" dirty="0"/>
              <a:t> close the gap by exploiting locality.</a:t>
            </a:r>
          </a:p>
          <a:p>
            <a:endParaRPr lang="en-US" dirty="0"/>
          </a:p>
        </p:txBody>
      </p:sp>
      <p:sp>
        <p:nvSpPr>
          <p:cNvPr id="4" name="Slide Number Placeholder 3">
            <a:extLst>
              <a:ext uri="{FF2B5EF4-FFF2-40B4-BE49-F238E27FC236}">
                <a16:creationId xmlns:a16="http://schemas.microsoft.com/office/drawing/2014/main" id="{FB0748C2-8031-49BD-97FB-4EF4798AC2D6}"/>
              </a:ext>
            </a:extLst>
          </p:cNvPr>
          <p:cNvSpPr>
            <a:spLocks noGrp="1"/>
          </p:cNvSpPr>
          <p:nvPr>
            <p:ph type="sldNum" sz="quarter" idx="12"/>
          </p:nvPr>
        </p:nvSpPr>
        <p:spPr/>
        <p:txBody>
          <a:bodyPr/>
          <a:lstStyle/>
          <a:p>
            <a:fld id="{57733F94-BD4E-45B7-8984-807B972C88CC}" type="slidenum">
              <a:rPr lang="en-US" smtClean="0"/>
              <a:pPr/>
              <a:t>79</a:t>
            </a:fld>
            <a:endParaRPr lang="en-US"/>
          </a:p>
        </p:txBody>
      </p:sp>
      <p:sp>
        <p:nvSpPr>
          <p:cNvPr id="8" name="Rectangle 7">
            <a:extLst>
              <a:ext uri="{FF2B5EF4-FFF2-40B4-BE49-F238E27FC236}">
                <a16:creationId xmlns:a16="http://schemas.microsoft.com/office/drawing/2014/main" id="{55DB3921-6FE7-4D12-A02B-1B7647839564}"/>
              </a:ext>
            </a:extLst>
          </p:cNvPr>
          <p:cNvSpPr/>
          <p:nvPr/>
        </p:nvSpPr>
        <p:spPr>
          <a:xfrm>
            <a:off x="251147" y="6492874"/>
            <a:ext cx="10515599" cy="261610"/>
          </a:xfrm>
          <a:prstGeom prst="rect">
            <a:avLst/>
          </a:prstGeom>
        </p:spPr>
        <p:txBody>
          <a:bodyPr wrap="square">
            <a:spAutoFit/>
          </a:bodyPr>
          <a:lstStyle/>
          <a:p>
            <a:r>
              <a:rPr lang="en-US" sz="1100" i="1" dirty="0"/>
              <a:t>Bryant and </a:t>
            </a:r>
            <a:r>
              <a:rPr lang="en-US" sz="1100" i="1" dirty="0" err="1"/>
              <a:t>O’Hallaron</a:t>
            </a:r>
            <a:r>
              <a:rPr lang="en-US" sz="1100" i="1" dirty="0"/>
              <a:t>, Computer Systems: A Programmer’s Perspective; Third Edition</a:t>
            </a:r>
          </a:p>
        </p:txBody>
      </p:sp>
    </p:spTree>
    <p:extLst>
      <p:ext uri="{BB962C8B-B14F-4D97-AF65-F5344CB8AC3E}">
        <p14:creationId xmlns:p14="http://schemas.microsoft.com/office/powerpoint/2010/main" val="170818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88CA9-6DF4-456A-9DB1-335EF4B51725}"/>
              </a:ext>
            </a:extLst>
          </p:cNvPr>
          <p:cNvSpPr>
            <a:spLocks noGrp="1"/>
          </p:cNvSpPr>
          <p:nvPr>
            <p:ph type="title"/>
          </p:nvPr>
        </p:nvSpPr>
        <p:spPr/>
        <p:txBody>
          <a:bodyPr/>
          <a:lstStyle/>
          <a:p>
            <a:r>
              <a:rPr lang="en-US" dirty="0"/>
              <a:t>Cache</a:t>
            </a:r>
          </a:p>
        </p:txBody>
      </p:sp>
      <p:sp>
        <p:nvSpPr>
          <p:cNvPr id="3" name="Content Placeholder 2">
            <a:extLst>
              <a:ext uri="{FF2B5EF4-FFF2-40B4-BE49-F238E27FC236}">
                <a16:creationId xmlns:a16="http://schemas.microsoft.com/office/drawing/2014/main" id="{7469B827-A048-42B1-BC59-7CF13AF367F8}"/>
              </a:ext>
            </a:extLst>
          </p:cNvPr>
          <p:cNvSpPr>
            <a:spLocks noGrp="1"/>
          </p:cNvSpPr>
          <p:nvPr>
            <p:ph idx="1"/>
          </p:nvPr>
        </p:nvSpPr>
        <p:spPr/>
        <p:txBody>
          <a:bodyPr>
            <a:normAutofit lnSpcReduction="10000"/>
          </a:bodyPr>
          <a:lstStyle/>
          <a:p>
            <a:r>
              <a:rPr lang="en-US" i="1" dirty="0">
                <a:solidFill>
                  <a:srgbClr val="FF0000"/>
                </a:solidFill>
              </a:rPr>
              <a:t>Cache:</a:t>
            </a:r>
            <a:r>
              <a:rPr lang="en-US" i="1" dirty="0"/>
              <a:t> </a:t>
            </a:r>
            <a:r>
              <a:rPr lang="en-US" dirty="0"/>
              <a:t>A smaller, faster storage device that acts as a staging area for a subset of the data in a larger, slower device.</a:t>
            </a:r>
          </a:p>
          <a:p>
            <a:r>
              <a:rPr lang="en-US" dirty="0"/>
              <a:t>Fundamental idea of a memory hierarchy:</a:t>
            </a:r>
          </a:p>
          <a:p>
            <a:pPr lvl="1"/>
            <a:r>
              <a:rPr lang="en-US" dirty="0"/>
              <a:t>For each k, the faster, smaller device at level k serves as a cache for the larger, slower device at level k+1.</a:t>
            </a:r>
          </a:p>
          <a:p>
            <a:r>
              <a:rPr lang="en-US" dirty="0"/>
              <a:t>Why do memory hierarchies work?</a:t>
            </a:r>
          </a:p>
          <a:p>
            <a:pPr lvl="1"/>
            <a:r>
              <a:rPr lang="en-US" dirty="0"/>
              <a:t>Because of locality, programs tend to access the data at level k more often than they access the data at level k+1. </a:t>
            </a:r>
          </a:p>
          <a:p>
            <a:pPr lvl="1"/>
            <a:r>
              <a:rPr lang="en-US" dirty="0"/>
              <a:t>Thus, the storage at level k+1 can be slower, and thus larger and cheaper per bit.</a:t>
            </a:r>
          </a:p>
          <a:p>
            <a:r>
              <a:rPr lang="en-US" i="1" dirty="0">
                <a:solidFill>
                  <a:srgbClr val="FF0000"/>
                </a:solidFill>
              </a:rPr>
              <a:t>Big Idea:  </a:t>
            </a:r>
            <a:r>
              <a:rPr lang="en-US" dirty="0"/>
              <a:t>The memory hierarchy creates a large pool of storage that costs as much as the cheap storage near the bottom, but that serves data to programs at the rate of the fast storage near the top.</a:t>
            </a:r>
          </a:p>
          <a:p>
            <a:pPr lvl="1"/>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D5161C4-067B-427A-9445-DABFE46CEC08}"/>
              </a:ext>
            </a:extLst>
          </p:cNvPr>
          <p:cNvSpPr>
            <a:spLocks noGrp="1"/>
          </p:cNvSpPr>
          <p:nvPr>
            <p:ph type="sldNum" sz="quarter" idx="12"/>
          </p:nvPr>
        </p:nvSpPr>
        <p:spPr/>
        <p:txBody>
          <a:bodyPr/>
          <a:lstStyle/>
          <a:p>
            <a:fld id="{57733F94-BD4E-45B7-8984-807B972C88CC}" type="slidenum">
              <a:rPr lang="en-US" smtClean="0"/>
              <a:pPr/>
              <a:t>8</a:t>
            </a:fld>
            <a:endParaRPr lang="en-US"/>
          </a:p>
        </p:txBody>
      </p:sp>
      <p:sp>
        <p:nvSpPr>
          <p:cNvPr id="5" name="Rectangle 4">
            <a:extLst>
              <a:ext uri="{FF2B5EF4-FFF2-40B4-BE49-F238E27FC236}">
                <a16:creationId xmlns:a16="http://schemas.microsoft.com/office/drawing/2014/main" id="{83D70166-59C3-47C2-B837-B45E6AE24C04}"/>
              </a:ext>
            </a:extLst>
          </p:cNvPr>
          <p:cNvSpPr/>
          <p:nvPr/>
        </p:nvSpPr>
        <p:spPr>
          <a:xfrm>
            <a:off x="251147" y="6492874"/>
            <a:ext cx="10515599" cy="307777"/>
          </a:xfrm>
          <a:prstGeom prst="rect">
            <a:avLst/>
          </a:prstGeom>
        </p:spPr>
        <p:txBody>
          <a:bodyPr wrap="square">
            <a:spAutoFit/>
          </a:bodyPr>
          <a:lstStyle/>
          <a:p>
            <a:r>
              <a:rPr lang="en-US" sz="1400" i="1" dirty="0"/>
              <a:t>Bryant and </a:t>
            </a:r>
            <a:r>
              <a:rPr lang="en-US" sz="1400" i="1" dirty="0" err="1"/>
              <a:t>O’Hallaron</a:t>
            </a:r>
            <a:r>
              <a:rPr lang="en-US" sz="1400" i="1" dirty="0"/>
              <a:t>, Computer Systems: A Programmer’s Perspective; Third Edition</a:t>
            </a:r>
          </a:p>
        </p:txBody>
      </p:sp>
    </p:spTree>
    <p:extLst>
      <p:ext uri="{BB962C8B-B14F-4D97-AF65-F5344CB8AC3E}">
        <p14:creationId xmlns:p14="http://schemas.microsoft.com/office/powerpoint/2010/main" val="27766391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Cache Implementation</a:t>
            </a:r>
          </a:p>
        </p:txBody>
      </p:sp>
      <p:sp>
        <p:nvSpPr>
          <p:cNvPr id="3" name="Content Placeholder 2"/>
          <p:cNvSpPr>
            <a:spLocks noGrp="1"/>
          </p:cNvSpPr>
          <p:nvPr>
            <p:ph idx="1"/>
          </p:nvPr>
        </p:nvSpPr>
        <p:spPr/>
        <p:txBody>
          <a:bodyPr>
            <a:normAutofit lnSpcReduction="10000"/>
          </a:bodyPr>
          <a:lstStyle/>
          <a:p>
            <a:r>
              <a:rPr lang="en-US" dirty="0"/>
              <a:t>Direct mapped cache</a:t>
            </a:r>
          </a:p>
          <a:p>
            <a:pPr lvl="1"/>
            <a:r>
              <a:rPr lang="en-US" dirty="0"/>
              <a:t>Simple but lower spatial efficiency</a:t>
            </a:r>
          </a:p>
          <a:p>
            <a:pPr lvl="1"/>
            <a:r>
              <a:rPr lang="en-US" b="1" u="sng" dirty="0"/>
              <a:t>Fast</a:t>
            </a:r>
          </a:p>
          <a:p>
            <a:r>
              <a:rPr lang="en-US" dirty="0"/>
              <a:t>Fully associative cache</a:t>
            </a:r>
          </a:p>
          <a:p>
            <a:pPr lvl="1"/>
            <a:r>
              <a:rPr lang="en-US" dirty="0"/>
              <a:t>Best spatial efficiency, complicated hardware design </a:t>
            </a:r>
          </a:p>
          <a:p>
            <a:pPr lvl="1"/>
            <a:r>
              <a:rPr lang="en-US" b="1" u="sng" dirty="0"/>
              <a:t>Slow</a:t>
            </a:r>
          </a:p>
          <a:p>
            <a:r>
              <a:rPr lang="en-US" dirty="0"/>
              <a:t>N-way set associative cache</a:t>
            </a:r>
          </a:p>
          <a:p>
            <a:pPr lvl="1"/>
            <a:r>
              <a:rPr lang="en-US" dirty="0"/>
              <a:t>Frequently used in practice to balance </a:t>
            </a:r>
            <a:r>
              <a:rPr lang="en-US" dirty="0">
                <a:solidFill>
                  <a:srgbClr val="0070C0"/>
                </a:solidFill>
              </a:rPr>
              <a:t>trade-off</a:t>
            </a:r>
            <a:r>
              <a:rPr lang="en-US" dirty="0"/>
              <a:t> between performance and complexity</a:t>
            </a:r>
          </a:p>
          <a:p>
            <a:pPr lvl="1"/>
            <a:r>
              <a:rPr lang="en-US" dirty="0"/>
              <a:t>The cache is divided into groups of blocks, called </a:t>
            </a:r>
            <a:r>
              <a:rPr lang="en-US" dirty="0">
                <a:solidFill>
                  <a:srgbClr val="0070C0"/>
                </a:solidFill>
              </a:rPr>
              <a:t>sets.</a:t>
            </a:r>
          </a:p>
          <a:p>
            <a:pPr lvl="1"/>
            <a:r>
              <a:rPr lang="en-US" dirty="0"/>
              <a:t>Each memory address maps to exactly one set in the cache, but data may be placed in any block within that set.</a:t>
            </a:r>
          </a:p>
        </p:txBody>
      </p:sp>
      <p:sp>
        <p:nvSpPr>
          <p:cNvPr id="5" name="Slide Number Placeholder 4"/>
          <p:cNvSpPr>
            <a:spLocks noGrp="1"/>
          </p:cNvSpPr>
          <p:nvPr>
            <p:ph type="sldNum" sz="quarter" idx="12"/>
          </p:nvPr>
        </p:nvSpPr>
        <p:spPr/>
        <p:txBody>
          <a:bodyPr/>
          <a:lstStyle/>
          <a:p>
            <a:fld id="{57733F94-BD4E-45B7-8984-807B972C88CC}" type="slidenum">
              <a:rPr lang="en-US" smtClean="0"/>
              <a:pPr/>
              <a:t>80</a:t>
            </a:fld>
            <a:endParaRPr lang="en-US"/>
          </a:p>
        </p:txBody>
      </p:sp>
    </p:spTree>
    <p:extLst>
      <p:ext uri="{BB962C8B-B14F-4D97-AF65-F5344CB8AC3E}">
        <p14:creationId xmlns:p14="http://schemas.microsoft.com/office/powerpoint/2010/main" val="256259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C116-7F43-4CCF-B38A-7DE9CB9158B5}"/>
              </a:ext>
            </a:extLst>
          </p:cNvPr>
          <p:cNvSpPr>
            <a:spLocks noGrp="1"/>
          </p:cNvSpPr>
          <p:nvPr>
            <p:ph type="title"/>
          </p:nvPr>
        </p:nvSpPr>
        <p:spPr/>
        <p:txBody>
          <a:bodyPr/>
          <a:lstStyle/>
          <a:p>
            <a:r>
              <a:rPr lang="en-US" dirty="0"/>
              <a:t>Cache Abstraction &amp; Metrics</a:t>
            </a:r>
          </a:p>
        </p:txBody>
      </p:sp>
      <p:sp>
        <p:nvSpPr>
          <p:cNvPr id="3" name="Content Placeholder 2">
            <a:extLst>
              <a:ext uri="{FF2B5EF4-FFF2-40B4-BE49-F238E27FC236}">
                <a16:creationId xmlns:a16="http://schemas.microsoft.com/office/drawing/2014/main" id="{D542E464-3986-4830-B747-AA70721F1AEF}"/>
              </a:ext>
            </a:extLst>
          </p:cNvPr>
          <p:cNvSpPr>
            <a:spLocks noGrp="1"/>
          </p:cNvSpPr>
          <p:nvPr>
            <p:ph idx="1"/>
          </p:nvPr>
        </p:nvSpPr>
        <p:spPr>
          <a:xfrm>
            <a:off x="838200" y="5282783"/>
            <a:ext cx="10515600" cy="894180"/>
          </a:xfrm>
        </p:spPr>
        <p:txBody>
          <a:bodyPr>
            <a:normAutofit fontScale="85000" lnSpcReduction="10000"/>
          </a:bodyPr>
          <a:lstStyle/>
          <a:p>
            <a:r>
              <a:rPr lang="en-US" dirty="0"/>
              <a:t>Cache hit rate =  #hits/#accesses</a:t>
            </a:r>
          </a:p>
          <a:p>
            <a:r>
              <a:rPr lang="en-US" dirty="0"/>
              <a:t>Average memory access time =  #hit rate*hit latency +  #miss rate* miss latency</a:t>
            </a:r>
          </a:p>
        </p:txBody>
      </p:sp>
      <p:sp>
        <p:nvSpPr>
          <p:cNvPr id="4" name="Slide Number Placeholder 3">
            <a:extLst>
              <a:ext uri="{FF2B5EF4-FFF2-40B4-BE49-F238E27FC236}">
                <a16:creationId xmlns:a16="http://schemas.microsoft.com/office/drawing/2014/main" id="{1C144CB9-7C94-4A46-A2BD-6B1B0A5EBA7F}"/>
              </a:ext>
            </a:extLst>
          </p:cNvPr>
          <p:cNvSpPr>
            <a:spLocks noGrp="1"/>
          </p:cNvSpPr>
          <p:nvPr>
            <p:ph type="sldNum" sz="quarter" idx="12"/>
          </p:nvPr>
        </p:nvSpPr>
        <p:spPr/>
        <p:txBody>
          <a:bodyPr/>
          <a:lstStyle/>
          <a:p>
            <a:fld id="{57733F94-BD4E-45B7-8984-807B972C88CC}" type="slidenum">
              <a:rPr lang="en-US" smtClean="0"/>
              <a:pPr/>
              <a:t>81</a:t>
            </a:fld>
            <a:endParaRPr lang="en-US"/>
          </a:p>
        </p:txBody>
      </p:sp>
      <p:sp>
        <p:nvSpPr>
          <p:cNvPr id="5" name="Rectangle 4">
            <a:extLst>
              <a:ext uri="{FF2B5EF4-FFF2-40B4-BE49-F238E27FC236}">
                <a16:creationId xmlns:a16="http://schemas.microsoft.com/office/drawing/2014/main" id="{8BE907C0-C106-4C13-B0DB-3BD8B9FCC85D}"/>
              </a:ext>
            </a:extLst>
          </p:cNvPr>
          <p:cNvSpPr/>
          <p:nvPr/>
        </p:nvSpPr>
        <p:spPr>
          <a:xfrm>
            <a:off x="671332" y="1840375"/>
            <a:ext cx="3067291" cy="659757"/>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Address </a:t>
            </a:r>
          </a:p>
        </p:txBody>
      </p:sp>
      <p:sp>
        <p:nvSpPr>
          <p:cNvPr id="6" name="Rectangle 5">
            <a:extLst>
              <a:ext uri="{FF2B5EF4-FFF2-40B4-BE49-F238E27FC236}">
                <a16:creationId xmlns:a16="http://schemas.microsoft.com/office/drawing/2014/main" id="{37790764-271D-4232-ACFB-F9ECC02E8B02}"/>
              </a:ext>
            </a:extLst>
          </p:cNvPr>
          <p:cNvSpPr/>
          <p:nvPr/>
        </p:nvSpPr>
        <p:spPr>
          <a:xfrm>
            <a:off x="4782275" y="1840374"/>
            <a:ext cx="3067291" cy="2201583"/>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Tag Store</a:t>
            </a:r>
          </a:p>
          <a:p>
            <a:pPr algn="ctr"/>
            <a:r>
              <a:rPr lang="en-US" sz="3200" dirty="0">
                <a:solidFill>
                  <a:schemeClr val="tx1"/>
                </a:solidFill>
              </a:rPr>
              <a:t>(Is this address in the cache? + bookkeeping)  </a:t>
            </a:r>
          </a:p>
        </p:txBody>
      </p:sp>
      <p:sp>
        <p:nvSpPr>
          <p:cNvPr id="7" name="Rectangle 6">
            <a:extLst>
              <a:ext uri="{FF2B5EF4-FFF2-40B4-BE49-F238E27FC236}">
                <a16:creationId xmlns:a16="http://schemas.microsoft.com/office/drawing/2014/main" id="{995AD594-7BB4-4BA5-B5B5-A0DA9FBB9B9D}"/>
              </a:ext>
            </a:extLst>
          </p:cNvPr>
          <p:cNvSpPr/>
          <p:nvPr/>
        </p:nvSpPr>
        <p:spPr>
          <a:xfrm>
            <a:off x="8893218" y="1840373"/>
            <a:ext cx="3067291" cy="2201583"/>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Data Store (Stores memory blocks)</a:t>
            </a:r>
          </a:p>
        </p:txBody>
      </p:sp>
      <p:cxnSp>
        <p:nvCxnSpPr>
          <p:cNvPr id="9" name="Connector: Elbow 8">
            <a:extLst>
              <a:ext uri="{FF2B5EF4-FFF2-40B4-BE49-F238E27FC236}">
                <a16:creationId xmlns:a16="http://schemas.microsoft.com/office/drawing/2014/main" id="{35427577-CAB6-405C-8B85-3A59003FE99F}"/>
              </a:ext>
            </a:extLst>
          </p:cNvPr>
          <p:cNvCxnSpPr>
            <a:cxnSpLocks/>
            <a:stCxn id="5" idx="3"/>
            <a:endCxn id="6" idx="1"/>
          </p:cNvCxnSpPr>
          <p:nvPr/>
        </p:nvCxnSpPr>
        <p:spPr>
          <a:xfrm>
            <a:off x="3738623" y="2170254"/>
            <a:ext cx="1043652" cy="77091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A9EC7FCB-05F0-4C6D-BAD7-CB271482B709}"/>
              </a:ext>
            </a:extLst>
          </p:cNvPr>
          <p:cNvCxnSpPr>
            <a:cxnSpLocks/>
            <a:stCxn id="5" idx="3"/>
            <a:endCxn id="7" idx="0"/>
          </p:cNvCxnSpPr>
          <p:nvPr/>
        </p:nvCxnSpPr>
        <p:spPr>
          <a:xfrm flipV="1">
            <a:off x="3738623" y="1840373"/>
            <a:ext cx="6688241" cy="329881"/>
          </a:xfrm>
          <a:prstGeom prst="bentConnector4">
            <a:avLst>
              <a:gd name="adj1" fmla="val 3750"/>
              <a:gd name="adj2" fmla="val 169298"/>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C6ED63D-31F4-4292-AB27-CAE611448405}"/>
              </a:ext>
            </a:extLst>
          </p:cNvPr>
          <p:cNvSpPr txBox="1"/>
          <p:nvPr/>
        </p:nvSpPr>
        <p:spPr>
          <a:xfrm>
            <a:off x="5833255" y="4583573"/>
            <a:ext cx="965329" cy="369332"/>
          </a:xfrm>
          <a:prstGeom prst="rect">
            <a:avLst/>
          </a:prstGeom>
          <a:noFill/>
        </p:spPr>
        <p:txBody>
          <a:bodyPr wrap="none" rtlCol="0">
            <a:spAutoFit/>
          </a:bodyPr>
          <a:lstStyle/>
          <a:p>
            <a:r>
              <a:rPr lang="en-US" dirty="0"/>
              <a:t>Hit/miss</a:t>
            </a:r>
          </a:p>
        </p:txBody>
      </p:sp>
      <p:sp>
        <p:nvSpPr>
          <p:cNvPr id="24" name="TextBox 23">
            <a:extLst>
              <a:ext uri="{FF2B5EF4-FFF2-40B4-BE49-F238E27FC236}">
                <a16:creationId xmlns:a16="http://schemas.microsoft.com/office/drawing/2014/main" id="{F82CF8FA-6707-4669-BBAB-89BFE78EE75E}"/>
              </a:ext>
            </a:extLst>
          </p:cNvPr>
          <p:cNvSpPr txBox="1"/>
          <p:nvPr/>
        </p:nvSpPr>
        <p:spPr>
          <a:xfrm>
            <a:off x="10116586" y="4511871"/>
            <a:ext cx="620554" cy="369332"/>
          </a:xfrm>
          <a:prstGeom prst="rect">
            <a:avLst/>
          </a:prstGeom>
          <a:noFill/>
        </p:spPr>
        <p:txBody>
          <a:bodyPr wrap="none" rtlCol="0">
            <a:spAutoFit/>
          </a:bodyPr>
          <a:lstStyle/>
          <a:p>
            <a:r>
              <a:rPr lang="en-US" dirty="0"/>
              <a:t>Data</a:t>
            </a:r>
          </a:p>
        </p:txBody>
      </p:sp>
      <p:cxnSp>
        <p:nvCxnSpPr>
          <p:cNvPr id="26" name="Straight Arrow Connector 25">
            <a:extLst>
              <a:ext uri="{FF2B5EF4-FFF2-40B4-BE49-F238E27FC236}">
                <a16:creationId xmlns:a16="http://schemas.microsoft.com/office/drawing/2014/main" id="{AF49F24B-C30E-4D78-B38D-70205009FEB9}"/>
              </a:ext>
            </a:extLst>
          </p:cNvPr>
          <p:cNvCxnSpPr>
            <a:stCxn id="6" idx="2"/>
            <a:endCxn id="23" idx="0"/>
          </p:cNvCxnSpPr>
          <p:nvPr/>
        </p:nvCxnSpPr>
        <p:spPr>
          <a:xfrm flipH="1">
            <a:off x="6315920" y="4041957"/>
            <a:ext cx="1" cy="541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9F81A91-39D8-47FB-8E6D-C6712150F46A}"/>
              </a:ext>
            </a:extLst>
          </p:cNvPr>
          <p:cNvCxnSpPr>
            <a:cxnSpLocks/>
            <a:stCxn id="7" idx="2"/>
            <a:endCxn id="24" idx="0"/>
          </p:cNvCxnSpPr>
          <p:nvPr/>
        </p:nvCxnSpPr>
        <p:spPr>
          <a:xfrm flipH="1">
            <a:off x="10426863" y="4041956"/>
            <a:ext cx="1" cy="469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06561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8D465-3509-4944-BEED-75E7EDEEC691}"/>
              </a:ext>
            </a:extLst>
          </p:cNvPr>
          <p:cNvSpPr>
            <a:spLocks noGrp="1"/>
          </p:cNvSpPr>
          <p:nvPr>
            <p:ph type="title"/>
          </p:nvPr>
        </p:nvSpPr>
        <p:spPr/>
        <p:txBody>
          <a:bodyPr/>
          <a:lstStyle/>
          <a:p>
            <a:r>
              <a:rPr lang="en-US" dirty="0"/>
              <a:t>Blocks and Addressing the Cache</a:t>
            </a:r>
          </a:p>
        </p:txBody>
      </p:sp>
      <p:sp>
        <p:nvSpPr>
          <p:cNvPr id="3" name="Content Placeholder 2">
            <a:extLst>
              <a:ext uri="{FF2B5EF4-FFF2-40B4-BE49-F238E27FC236}">
                <a16:creationId xmlns:a16="http://schemas.microsoft.com/office/drawing/2014/main" id="{974A8C42-2CBC-44A2-BF28-66669CB9116E}"/>
              </a:ext>
            </a:extLst>
          </p:cNvPr>
          <p:cNvSpPr>
            <a:spLocks noGrp="1"/>
          </p:cNvSpPr>
          <p:nvPr>
            <p:ph idx="1"/>
          </p:nvPr>
        </p:nvSpPr>
        <p:spPr>
          <a:xfrm>
            <a:off x="838200" y="1355558"/>
            <a:ext cx="8016433" cy="4821405"/>
          </a:xfrm>
        </p:spPr>
        <p:txBody>
          <a:bodyPr>
            <a:normAutofit/>
          </a:bodyPr>
          <a:lstStyle/>
          <a:p>
            <a:r>
              <a:rPr lang="en-US" dirty="0"/>
              <a:t>Memory is logically divided into fixed size blocks </a:t>
            </a:r>
          </a:p>
          <a:p>
            <a:r>
              <a:rPr lang="en-US" dirty="0"/>
              <a:t>Each block maps to a location into the cache</a:t>
            </a:r>
          </a:p>
          <a:p>
            <a:pPr lvl="1"/>
            <a:r>
              <a:rPr lang="en-US" dirty="0"/>
              <a:t>Determined by the </a:t>
            </a:r>
            <a:r>
              <a:rPr lang="en-US" b="1" dirty="0">
                <a:solidFill>
                  <a:srgbClr val="0070C0"/>
                </a:solidFill>
              </a:rPr>
              <a:t>index bits </a:t>
            </a:r>
            <a:r>
              <a:rPr lang="en-US" dirty="0"/>
              <a:t>in the address</a:t>
            </a:r>
          </a:p>
          <a:p>
            <a:pPr marL="0" indent="0">
              <a:buNone/>
            </a:pPr>
            <a:endParaRPr lang="en-US" dirty="0"/>
          </a:p>
          <a:p>
            <a:r>
              <a:rPr lang="en-US" dirty="0"/>
              <a:t>Cache access</a:t>
            </a:r>
          </a:p>
          <a:p>
            <a:pPr lvl="1"/>
            <a:r>
              <a:rPr lang="en-US" dirty="0"/>
              <a:t>Use index bits to index to cache line</a:t>
            </a:r>
          </a:p>
          <a:p>
            <a:pPr lvl="1"/>
            <a:r>
              <a:rPr lang="en-US" dirty="0"/>
              <a:t>Check valid stored in the stored tag</a:t>
            </a:r>
          </a:p>
          <a:p>
            <a:pPr lvl="1"/>
            <a:r>
              <a:rPr lang="en-US" dirty="0"/>
              <a:t>Check tag bits against the tag stored in the tag store</a:t>
            </a:r>
          </a:p>
          <a:p>
            <a:r>
              <a:rPr lang="en-US" dirty="0"/>
              <a:t>If valid bit is true, and tag matches </a:t>
            </a:r>
            <a:r>
              <a:rPr lang="en-US" dirty="0">
                <a:sym typeface="Wingdings" panose="05000000000000000000" pitchFamily="2" charset="2"/>
              </a:rPr>
              <a:t> cache hit</a:t>
            </a:r>
            <a:endParaRPr lang="en-US" dirty="0"/>
          </a:p>
        </p:txBody>
      </p:sp>
      <p:sp>
        <p:nvSpPr>
          <p:cNvPr id="4" name="Slide Number Placeholder 3">
            <a:extLst>
              <a:ext uri="{FF2B5EF4-FFF2-40B4-BE49-F238E27FC236}">
                <a16:creationId xmlns:a16="http://schemas.microsoft.com/office/drawing/2014/main" id="{32C01A3D-5869-49C2-86F0-E14B7B662328}"/>
              </a:ext>
            </a:extLst>
          </p:cNvPr>
          <p:cNvSpPr>
            <a:spLocks noGrp="1"/>
          </p:cNvSpPr>
          <p:nvPr>
            <p:ph type="sldNum" sz="quarter" idx="12"/>
          </p:nvPr>
        </p:nvSpPr>
        <p:spPr/>
        <p:txBody>
          <a:bodyPr/>
          <a:lstStyle/>
          <a:p>
            <a:fld id="{57733F94-BD4E-45B7-8984-807B972C88CC}" type="slidenum">
              <a:rPr lang="en-US" smtClean="0"/>
              <a:pPr/>
              <a:t>82</a:t>
            </a:fld>
            <a:endParaRPr lang="en-US"/>
          </a:p>
        </p:txBody>
      </p:sp>
      <p:sp>
        <p:nvSpPr>
          <p:cNvPr id="5" name="Rectangle 4">
            <a:extLst>
              <a:ext uri="{FF2B5EF4-FFF2-40B4-BE49-F238E27FC236}">
                <a16:creationId xmlns:a16="http://schemas.microsoft.com/office/drawing/2014/main" id="{09E92A5B-17C4-4935-ABC0-8A50F80E3051}"/>
              </a:ext>
            </a:extLst>
          </p:cNvPr>
          <p:cNvSpPr/>
          <p:nvPr/>
        </p:nvSpPr>
        <p:spPr>
          <a:xfrm>
            <a:off x="9098665" y="2349661"/>
            <a:ext cx="670367" cy="381964"/>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2b</a:t>
            </a:r>
          </a:p>
        </p:txBody>
      </p:sp>
      <p:sp>
        <p:nvSpPr>
          <p:cNvPr id="6" name="Rectangle 5">
            <a:extLst>
              <a:ext uri="{FF2B5EF4-FFF2-40B4-BE49-F238E27FC236}">
                <a16:creationId xmlns:a16="http://schemas.microsoft.com/office/drawing/2014/main" id="{1F04DF1A-EC8D-4E5A-BB42-C5E755BD8115}"/>
              </a:ext>
            </a:extLst>
          </p:cNvPr>
          <p:cNvSpPr/>
          <p:nvPr/>
        </p:nvSpPr>
        <p:spPr>
          <a:xfrm>
            <a:off x="9769033" y="2349661"/>
            <a:ext cx="914400" cy="381964"/>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3b</a:t>
            </a:r>
          </a:p>
        </p:txBody>
      </p:sp>
      <p:sp>
        <p:nvSpPr>
          <p:cNvPr id="7" name="Rectangle 6">
            <a:extLst>
              <a:ext uri="{FF2B5EF4-FFF2-40B4-BE49-F238E27FC236}">
                <a16:creationId xmlns:a16="http://schemas.microsoft.com/office/drawing/2014/main" id="{4A9BD2F1-BEE5-4990-AFD1-BB04B2D955C0}"/>
              </a:ext>
            </a:extLst>
          </p:cNvPr>
          <p:cNvSpPr/>
          <p:nvPr/>
        </p:nvSpPr>
        <p:spPr>
          <a:xfrm>
            <a:off x="10683433" y="2349661"/>
            <a:ext cx="914400" cy="381964"/>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3b</a:t>
            </a:r>
          </a:p>
        </p:txBody>
      </p:sp>
      <p:sp>
        <p:nvSpPr>
          <p:cNvPr id="8" name="TextBox 7">
            <a:extLst>
              <a:ext uri="{FF2B5EF4-FFF2-40B4-BE49-F238E27FC236}">
                <a16:creationId xmlns:a16="http://schemas.microsoft.com/office/drawing/2014/main" id="{DE6072B4-8EEE-491C-BB58-90B673941AD9}"/>
              </a:ext>
            </a:extLst>
          </p:cNvPr>
          <p:cNvSpPr txBox="1"/>
          <p:nvPr/>
        </p:nvSpPr>
        <p:spPr>
          <a:xfrm>
            <a:off x="9177976" y="1949551"/>
            <a:ext cx="511743" cy="400110"/>
          </a:xfrm>
          <a:prstGeom prst="rect">
            <a:avLst/>
          </a:prstGeom>
          <a:noFill/>
        </p:spPr>
        <p:txBody>
          <a:bodyPr wrap="none" rtlCol="0">
            <a:spAutoFit/>
          </a:bodyPr>
          <a:lstStyle/>
          <a:p>
            <a:r>
              <a:rPr lang="en-US" sz="2000" dirty="0"/>
              <a:t>tag</a:t>
            </a:r>
          </a:p>
        </p:txBody>
      </p:sp>
      <p:sp>
        <p:nvSpPr>
          <p:cNvPr id="9" name="TextBox 8">
            <a:extLst>
              <a:ext uri="{FF2B5EF4-FFF2-40B4-BE49-F238E27FC236}">
                <a16:creationId xmlns:a16="http://schemas.microsoft.com/office/drawing/2014/main" id="{29025B5A-B57D-4D67-B6E1-A8FE79418D69}"/>
              </a:ext>
            </a:extLst>
          </p:cNvPr>
          <p:cNvSpPr txBox="1"/>
          <p:nvPr/>
        </p:nvSpPr>
        <p:spPr>
          <a:xfrm>
            <a:off x="9970360" y="1949551"/>
            <a:ext cx="748218" cy="400110"/>
          </a:xfrm>
          <a:prstGeom prst="rect">
            <a:avLst/>
          </a:prstGeom>
          <a:noFill/>
        </p:spPr>
        <p:txBody>
          <a:bodyPr wrap="none" rtlCol="0">
            <a:spAutoFit/>
          </a:bodyPr>
          <a:lstStyle/>
          <a:p>
            <a:r>
              <a:rPr lang="en-US" sz="2000" dirty="0"/>
              <a:t>index</a:t>
            </a:r>
          </a:p>
        </p:txBody>
      </p:sp>
      <p:sp>
        <p:nvSpPr>
          <p:cNvPr id="10" name="TextBox 9">
            <a:extLst>
              <a:ext uri="{FF2B5EF4-FFF2-40B4-BE49-F238E27FC236}">
                <a16:creationId xmlns:a16="http://schemas.microsoft.com/office/drawing/2014/main" id="{E9C9B9C4-381D-4075-BB87-9FDF80BEBDE4}"/>
              </a:ext>
            </a:extLst>
          </p:cNvPr>
          <p:cNvSpPr txBox="1"/>
          <p:nvPr/>
        </p:nvSpPr>
        <p:spPr>
          <a:xfrm>
            <a:off x="10833811" y="1949551"/>
            <a:ext cx="784958" cy="400110"/>
          </a:xfrm>
          <a:prstGeom prst="rect">
            <a:avLst/>
          </a:prstGeom>
          <a:noFill/>
        </p:spPr>
        <p:txBody>
          <a:bodyPr wrap="none" rtlCol="0">
            <a:spAutoFit/>
          </a:bodyPr>
          <a:lstStyle/>
          <a:p>
            <a:r>
              <a:rPr lang="en-US" sz="2000" dirty="0"/>
              <a:t>offset</a:t>
            </a:r>
          </a:p>
        </p:txBody>
      </p:sp>
    </p:spTree>
    <p:extLst>
      <p:ext uri="{BB962C8B-B14F-4D97-AF65-F5344CB8AC3E}">
        <p14:creationId xmlns:p14="http://schemas.microsoft.com/office/powerpoint/2010/main" val="28755639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E372-C1A8-4870-A604-DA20DAE6AFC7}"/>
              </a:ext>
            </a:extLst>
          </p:cNvPr>
          <p:cNvSpPr>
            <a:spLocks noGrp="1"/>
          </p:cNvSpPr>
          <p:nvPr>
            <p:ph type="title"/>
          </p:nvPr>
        </p:nvSpPr>
        <p:spPr/>
        <p:txBody>
          <a:bodyPr/>
          <a:lstStyle/>
          <a:p>
            <a:r>
              <a:rPr lang="en-US" dirty="0"/>
              <a:t>Direct Mapped Cache</a:t>
            </a:r>
          </a:p>
        </p:txBody>
      </p:sp>
      <p:graphicFrame>
        <p:nvGraphicFramePr>
          <p:cNvPr id="9" name="Table 8">
            <a:extLst>
              <a:ext uri="{FF2B5EF4-FFF2-40B4-BE49-F238E27FC236}">
                <a16:creationId xmlns:a16="http://schemas.microsoft.com/office/drawing/2014/main" id="{64ABB49D-83CF-4710-9E42-BCD80F0F0765}"/>
              </a:ext>
            </a:extLst>
          </p:cNvPr>
          <p:cNvGraphicFramePr>
            <a:graphicFrameLocks noGrp="1"/>
          </p:cNvGraphicFramePr>
          <p:nvPr>
            <p:extLst/>
          </p:nvPr>
        </p:nvGraphicFramePr>
        <p:xfrm>
          <a:off x="355278" y="1523574"/>
          <a:ext cx="1313083" cy="4389120"/>
        </p:xfrm>
        <a:graphic>
          <a:graphicData uri="http://schemas.openxmlformats.org/drawingml/2006/table">
            <a:tbl>
              <a:tblPr firstRow="1" bandRow="1">
                <a:tableStyleId>{5940675A-B579-460E-94D1-54222C63F5DA}</a:tableStyleId>
              </a:tblPr>
              <a:tblGrid>
                <a:gridCol w="1313083">
                  <a:extLst>
                    <a:ext uri="{9D8B030D-6E8A-4147-A177-3AD203B41FA5}">
                      <a16:colId xmlns:a16="http://schemas.microsoft.com/office/drawing/2014/main" val="492375476"/>
                    </a:ext>
                  </a:extLst>
                </a:gridCol>
              </a:tblGrid>
              <a:tr h="0">
                <a:tc>
                  <a:txBody>
                    <a:bodyPr/>
                    <a:lstStyle/>
                    <a:p>
                      <a:endParaRPr lang="en-US" sz="300" dirty="0"/>
                    </a:p>
                  </a:txBody>
                  <a:tcPr>
                    <a:solidFill>
                      <a:srgbClr val="C00000"/>
                    </a:solidFill>
                  </a:tcPr>
                </a:tc>
                <a:extLst>
                  <a:ext uri="{0D108BD9-81ED-4DB2-BD59-A6C34878D82A}">
                    <a16:rowId xmlns:a16="http://schemas.microsoft.com/office/drawing/2014/main" val="1187619232"/>
                  </a:ext>
                </a:extLst>
              </a:tr>
              <a:tr h="0">
                <a:tc>
                  <a:txBody>
                    <a:bodyPr/>
                    <a:lstStyle/>
                    <a:p>
                      <a:endParaRPr lang="en-US" sz="300" dirty="0"/>
                    </a:p>
                  </a:txBody>
                  <a:tcPr/>
                </a:tc>
                <a:extLst>
                  <a:ext uri="{0D108BD9-81ED-4DB2-BD59-A6C34878D82A}">
                    <a16:rowId xmlns:a16="http://schemas.microsoft.com/office/drawing/2014/main" val="852261860"/>
                  </a:ext>
                </a:extLst>
              </a:tr>
              <a:tr h="0">
                <a:tc>
                  <a:txBody>
                    <a:bodyPr/>
                    <a:lstStyle/>
                    <a:p>
                      <a:endParaRPr lang="en-US" sz="300" dirty="0"/>
                    </a:p>
                  </a:txBody>
                  <a:tcPr/>
                </a:tc>
                <a:extLst>
                  <a:ext uri="{0D108BD9-81ED-4DB2-BD59-A6C34878D82A}">
                    <a16:rowId xmlns:a16="http://schemas.microsoft.com/office/drawing/2014/main" val="1772565147"/>
                  </a:ext>
                </a:extLst>
              </a:tr>
              <a:tr h="0">
                <a:tc>
                  <a:txBody>
                    <a:bodyPr/>
                    <a:lstStyle/>
                    <a:p>
                      <a:endParaRPr lang="en-US" sz="300" dirty="0"/>
                    </a:p>
                  </a:txBody>
                  <a:tcPr/>
                </a:tc>
                <a:extLst>
                  <a:ext uri="{0D108BD9-81ED-4DB2-BD59-A6C34878D82A}">
                    <a16:rowId xmlns:a16="http://schemas.microsoft.com/office/drawing/2014/main" val="1790094293"/>
                  </a:ext>
                </a:extLst>
              </a:tr>
              <a:tr h="0">
                <a:tc>
                  <a:txBody>
                    <a:bodyPr/>
                    <a:lstStyle/>
                    <a:p>
                      <a:endParaRPr lang="en-US" sz="300" dirty="0"/>
                    </a:p>
                  </a:txBody>
                  <a:tcPr/>
                </a:tc>
                <a:extLst>
                  <a:ext uri="{0D108BD9-81ED-4DB2-BD59-A6C34878D82A}">
                    <a16:rowId xmlns:a16="http://schemas.microsoft.com/office/drawing/2014/main" val="4021633968"/>
                  </a:ext>
                </a:extLst>
              </a:tr>
              <a:tr h="0">
                <a:tc>
                  <a:txBody>
                    <a:bodyPr/>
                    <a:lstStyle/>
                    <a:p>
                      <a:endParaRPr lang="en-US" sz="300" dirty="0"/>
                    </a:p>
                  </a:txBody>
                  <a:tcPr/>
                </a:tc>
                <a:extLst>
                  <a:ext uri="{0D108BD9-81ED-4DB2-BD59-A6C34878D82A}">
                    <a16:rowId xmlns:a16="http://schemas.microsoft.com/office/drawing/2014/main" val="4231801774"/>
                  </a:ext>
                </a:extLst>
              </a:tr>
              <a:tr h="0">
                <a:tc>
                  <a:txBody>
                    <a:bodyPr/>
                    <a:lstStyle/>
                    <a:p>
                      <a:endParaRPr lang="en-US" sz="300" dirty="0"/>
                    </a:p>
                  </a:txBody>
                  <a:tcPr/>
                </a:tc>
                <a:extLst>
                  <a:ext uri="{0D108BD9-81ED-4DB2-BD59-A6C34878D82A}">
                    <a16:rowId xmlns:a16="http://schemas.microsoft.com/office/drawing/2014/main" val="3378833102"/>
                  </a:ext>
                </a:extLst>
              </a:tr>
              <a:tr h="0">
                <a:tc>
                  <a:txBody>
                    <a:bodyPr/>
                    <a:lstStyle/>
                    <a:p>
                      <a:endParaRPr lang="en-US" sz="300" dirty="0"/>
                    </a:p>
                  </a:txBody>
                  <a:tcPr/>
                </a:tc>
                <a:extLst>
                  <a:ext uri="{0D108BD9-81ED-4DB2-BD59-A6C34878D82A}">
                    <a16:rowId xmlns:a16="http://schemas.microsoft.com/office/drawing/2014/main" val="1376849881"/>
                  </a:ext>
                </a:extLst>
              </a:tr>
              <a:tr h="0">
                <a:tc>
                  <a:txBody>
                    <a:bodyPr/>
                    <a:lstStyle/>
                    <a:p>
                      <a:endParaRPr lang="en-US" sz="300" dirty="0"/>
                    </a:p>
                  </a:txBody>
                  <a:tcPr>
                    <a:solidFill>
                      <a:srgbClr val="C00000"/>
                    </a:solidFill>
                  </a:tcPr>
                </a:tc>
                <a:extLst>
                  <a:ext uri="{0D108BD9-81ED-4DB2-BD59-A6C34878D82A}">
                    <a16:rowId xmlns:a16="http://schemas.microsoft.com/office/drawing/2014/main" val="3886196335"/>
                  </a:ext>
                </a:extLst>
              </a:tr>
              <a:tr h="0">
                <a:tc>
                  <a:txBody>
                    <a:bodyPr/>
                    <a:lstStyle/>
                    <a:p>
                      <a:endParaRPr lang="en-US" sz="300" dirty="0"/>
                    </a:p>
                  </a:txBody>
                  <a:tcPr/>
                </a:tc>
                <a:extLst>
                  <a:ext uri="{0D108BD9-81ED-4DB2-BD59-A6C34878D82A}">
                    <a16:rowId xmlns:a16="http://schemas.microsoft.com/office/drawing/2014/main" val="2416839024"/>
                  </a:ext>
                </a:extLst>
              </a:tr>
              <a:tr h="0">
                <a:tc>
                  <a:txBody>
                    <a:bodyPr/>
                    <a:lstStyle/>
                    <a:p>
                      <a:endParaRPr lang="en-US" sz="300" dirty="0"/>
                    </a:p>
                  </a:txBody>
                  <a:tcPr/>
                </a:tc>
                <a:extLst>
                  <a:ext uri="{0D108BD9-81ED-4DB2-BD59-A6C34878D82A}">
                    <a16:rowId xmlns:a16="http://schemas.microsoft.com/office/drawing/2014/main" val="346405279"/>
                  </a:ext>
                </a:extLst>
              </a:tr>
              <a:tr h="0">
                <a:tc>
                  <a:txBody>
                    <a:bodyPr/>
                    <a:lstStyle/>
                    <a:p>
                      <a:endParaRPr lang="en-US" sz="300" dirty="0"/>
                    </a:p>
                  </a:txBody>
                  <a:tcPr/>
                </a:tc>
                <a:extLst>
                  <a:ext uri="{0D108BD9-81ED-4DB2-BD59-A6C34878D82A}">
                    <a16:rowId xmlns:a16="http://schemas.microsoft.com/office/drawing/2014/main" val="906514923"/>
                  </a:ext>
                </a:extLst>
              </a:tr>
              <a:tr h="0">
                <a:tc>
                  <a:txBody>
                    <a:bodyPr/>
                    <a:lstStyle/>
                    <a:p>
                      <a:endParaRPr lang="en-US" sz="300" dirty="0"/>
                    </a:p>
                  </a:txBody>
                  <a:tcPr/>
                </a:tc>
                <a:extLst>
                  <a:ext uri="{0D108BD9-81ED-4DB2-BD59-A6C34878D82A}">
                    <a16:rowId xmlns:a16="http://schemas.microsoft.com/office/drawing/2014/main" val="2218921134"/>
                  </a:ext>
                </a:extLst>
              </a:tr>
              <a:tr h="0">
                <a:tc>
                  <a:txBody>
                    <a:bodyPr/>
                    <a:lstStyle/>
                    <a:p>
                      <a:endParaRPr lang="en-US" sz="300" dirty="0"/>
                    </a:p>
                  </a:txBody>
                  <a:tcPr/>
                </a:tc>
                <a:extLst>
                  <a:ext uri="{0D108BD9-81ED-4DB2-BD59-A6C34878D82A}">
                    <a16:rowId xmlns:a16="http://schemas.microsoft.com/office/drawing/2014/main" val="909843965"/>
                  </a:ext>
                </a:extLst>
              </a:tr>
              <a:tr h="0">
                <a:tc>
                  <a:txBody>
                    <a:bodyPr/>
                    <a:lstStyle/>
                    <a:p>
                      <a:endParaRPr lang="en-US" sz="300" dirty="0"/>
                    </a:p>
                  </a:txBody>
                  <a:tcPr/>
                </a:tc>
                <a:extLst>
                  <a:ext uri="{0D108BD9-81ED-4DB2-BD59-A6C34878D82A}">
                    <a16:rowId xmlns:a16="http://schemas.microsoft.com/office/drawing/2014/main" val="230431289"/>
                  </a:ext>
                </a:extLst>
              </a:tr>
              <a:tr h="0">
                <a:tc>
                  <a:txBody>
                    <a:bodyPr/>
                    <a:lstStyle/>
                    <a:p>
                      <a:endParaRPr lang="en-US" sz="300" dirty="0"/>
                    </a:p>
                  </a:txBody>
                  <a:tcPr>
                    <a:noFill/>
                  </a:tcPr>
                </a:tc>
                <a:extLst>
                  <a:ext uri="{0D108BD9-81ED-4DB2-BD59-A6C34878D82A}">
                    <a16:rowId xmlns:a16="http://schemas.microsoft.com/office/drawing/2014/main" val="2118274553"/>
                  </a:ext>
                </a:extLst>
              </a:tr>
              <a:tr h="0">
                <a:tc>
                  <a:txBody>
                    <a:bodyPr/>
                    <a:lstStyle/>
                    <a:p>
                      <a:endParaRPr lang="en-US" sz="300" dirty="0"/>
                    </a:p>
                  </a:txBody>
                  <a:tcPr>
                    <a:solidFill>
                      <a:srgbClr val="C00000"/>
                    </a:solidFill>
                  </a:tcPr>
                </a:tc>
                <a:extLst>
                  <a:ext uri="{0D108BD9-81ED-4DB2-BD59-A6C34878D82A}">
                    <a16:rowId xmlns:a16="http://schemas.microsoft.com/office/drawing/2014/main" val="2562632747"/>
                  </a:ext>
                </a:extLst>
              </a:tr>
              <a:tr h="0">
                <a:tc>
                  <a:txBody>
                    <a:bodyPr/>
                    <a:lstStyle/>
                    <a:p>
                      <a:endParaRPr lang="en-US" sz="300" dirty="0"/>
                    </a:p>
                  </a:txBody>
                  <a:tcPr/>
                </a:tc>
                <a:extLst>
                  <a:ext uri="{0D108BD9-81ED-4DB2-BD59-A6C34878D82A}">
                    <a16:rowId xmlns:a16="http://schemas.microsoft.com/office/drawing/2014/main" val="1242036511"/>
                  </a:ext>
                </a:extLst>
              </a:tr>
              <a:tr h="0">
                <a:tc>
                  <a:txBody>
                    <a:bodyPr/>
                    <a:lstStyle/>
                    <a:p>
                      <a:endParaRPr lang="en-US" sz="300" dirty="0"/>
                    </a:p>
                  </a:txBody>
                  <a:tcPr/>
                </a:tc>
                <a:extLst>
                  <a:ext uri="{0D108BD9-81ED-4DB2-BD59-A6C34878D82A}">
                    <a16:rowId xmlns:a16="http://schemas.microsoft.com/office/drawing/2014/main" val="3323859747"/>
                  </a:ext>
                </a:extLst>
              </a:tr>
              <a:tr h="0">
                <a:tc>
                  <a:txBody>
                    <a:bodyPr/>
                    <a:lstStyle/>
                    <a:p>
                      <a:endParaRPr lang="en-US" sz="300" dirty="0"/>
                    </a:p>
                  </a:txBody>
                  <a:tcPr/>
                </a:tc>
                <a:extLst>
                  <a:ext uri="{0D108BD9-81ED-4DB2-BD59-A6C34878D82A}">
                    <a16:rowId xmlns:a16="http://schemas.microsoft.com/office/drawing/2014/main" val="3193107354"/>
                  </a:ext>
                </a:extLst>
              </a:tr>
              <a:tr h="0">
                <a:tc>
                  <a:txBody>
                    <a:bodyPr/>
                    <a:lstStyle/>
                    <a:p>
                      <a:endParaRPr lang="en-US" sz="300" dirty="0"/>
                    </a:p>
                  </a:txBody>
                  <a:tcPr/>
                </a:tc>
                <a:extLst>
                  <a:ext uri="{0D108BD9-81ED-4DB2-BD59-A6C34878D82A}">
                    <a16:rowId xmlns:a16="http://schemas.microsoft.com/office/drawing/2014/main" val="1782114139"/>
                  </a:ext>
                </a:extLst>
              </a:tr>
              <a:tr h="0">
                <a:tc>
                  <a:txBody>
                    <a:bodyPr/>
                    <a:lstStyle/>
                    <a:p>
                      <a:endParaRPr lang="en-US" sz="300" dirty="0"/>
                    </a:p>
                  </a:txBody>
                  <a:tcPr/>
                </a:tc>
                <a:extLst>
                  <a:ext uri="{0D108BD9-81ED-4DB2-BD59-A6C34878D82A}">
                    <a16:rowId xmlns:a16="http://schemas.microsoft.com/office/drawing/2014/main" val="1536304781"/>
                  </a:ext>
                </a:extLst>
              </a:tr>
              <a:tr h="0">
                <a:tc>
                  <a:txBody>
                    <a:bodyPr/>
                    <a:lstStyle/>
                    <a:p>
                      <a:endParaRPr lang="en-US" sz="300" dirty="0"/>
                    </a:p>
                  </a:txBody>
                  <a:tcPr/>
                </a:tc>
                <a:extLst>
                  <a:ext uri="{0D108BD9-81ED-4DB2-BD59-A6C34878D82A}">
                    <a16:rowId xmlns:a16="http://schemas.microsoft.com/office/drawing/2014/main" val="3118574188"/>
                  </a:ext>
                </a:extLst>
              </a:tr>
              <a:tr h="0">
                <a:tc>
                  <a:txBody>
                    <a:bodyPr/>
                    <a:lstStyle/>
                    <a:p>
                      <a:endParaRPr lang="en-US" sz="300" dirty="0"/>
                    </a:p>
                  </a:txBody>
                  <a:tcPr/>
                </a:tc>
                <a:extLst>
                  <a:ext uri="{0D108BD9-81ED-4DB2-BD59-A6C34878D82A}">
                    <a16:rowId xmlns:a16="http://schemas.microsoft.com/office/drawing/2014/main" val="2290708606"/>
                  </a:ext>
                </a:extLst>
              </a:tr>
              <a:tr h="0">
                <a:tc>
                  <a:txBody>
                    <a:bodyPr/>
                    <a:lstStyle/>
                    <a:p>
                      <a:endParaRPr lang="en-US" sz="300" dirty="0"/>
                    </a:p>
                  </a:txBody>
                  <a:tcPr>
                    <a:solidFill>
                      <a:srgbClr val="C00000"/>
                    </a:solidFill>
                  </a:tcPr>
                </a:tc>
                <a:extLst>
                  <a:ext uri="{0D108BD9-81ED-4DB2-BD59-A6C34878D82A}">
                    <a16:rowId xmlns:a16="http://schemas.microsoft.com/office/drawing/2014/main" val="103286470"/>
                  </a:ext>
                </a:extLst>
              </a:tr>
              <a:tr h="0">
                <a:tc>
                  <a:txBody>
                    <a:bodyPr/>
                    <a:lstStyle/>
                    <a:p>
                      <a:endParaRPr lang="en-US" sz="300" dirty="0"/>
                    </a:p>
                  </a:txBody>
                  <a:tcPr/>
                </a:tc>
                <a:extLst>
                  <a:ext uri="{0D108BD9-81ED-4DB2-BD59-A6C34878D82A}">
                    <a16:rowId xmlns:a16="http://schemas.microsoft.com/office/drawing/2014/main" val="144487176"/>
                  </a:ext>
                </a:extLst>
              </a:tr>
              <a:tr h="0">
                <a:tc>
                  <a:txBody>
                    <a:bodyPr/>
                    <a:lstStyle/>
                    <a:p>
                      <a:endParaRPr lang="en-US" sz="300" dirty="0"/>
                    </a:p>
                  </a:txBody>
                  <a:tcPr/>
                </a:tc>
                <a:extLst>
                  <a:ext uri="{0D108BD9-81ED-4DB2-BD59-A6C34878D82A}">
                    <a16:rowId xmlns:a16="http://schemas.microsoft.com/office/drawing/2014/main" val="2267147390"/>
                  </a:ext>
                </a:extLst>
              </a:tr>
              <a:tr h="0">
                <a:tc>
                  <a:txBody>
                    <a:bodyPr/>
                    <a:lstStyle/>
                    <a:p>
                      <a:endParaRPr lang="en-US" sz="300" dirty="0"/>
                    </a:p>
                  </a:txBody>
                  <a:tcPr/>
                </a:tc>
                <a:extLst>
                  <a:ext uri="{0D108BD9-81ED-4DB2-BD59-A6C34878D82A}">
                    <a16:rowId xmlns:a16="http://schemas.microsoft.com/office/drawing/2014/main" val="3058408296"/>
                  </a:ext>
                </a:extLst>
              </a:tr>
              <a:tr h="0">
                <a:tc>
                  <a:txBody>
                    <a:bodyPr/>
                    <a:lstStyle/>
                    <a:p>
                      <a:endParaRPr lang="en-US" sz="300" dirty="0"/>
                    </a:p>
                  </a:txBody>
                  <a:tcPr/>
                </a:tc>
                <a:extLst>
                  <a:ext uri="{0D108BD9-81ED-4DB2-BD59-A6C34878D82A}">
                    <a16:rowId xmlns:a16="http://schemas.microsoft.com/office/drawing/2014/main" val="2314476949"/>
                  </a:ext>
                </a:extLst>
              </a:tr>
              <a:tr h="0">
                <a:tc>
                  <a:txBody>
                    <a:bodyPr/>
                    <a:lstStyle/>
                    <a:p>
                      <a:endParaRPr lang="en-US" sz="300" dirty="0"/>
                    </a:p>
                  </a:txBody>
                  <a:tcPr/>
                </a:tc>
                <a:extLst>
                  <a:ext uri="{0D108BD9-81ED-4DB2-BD59-A6C34878D82A}">
                    <a16:rowId xmlns:a16="http://schemas.microsoft.com/office/drawing/2014/main" val="1175300445"/>
                  </a:ext>
                </a:extLst>
              </a:tr>
              <a:tr h="0">
                <a:tc>
                  <a:txBody>
                    <a:bodyPr/>
                    <a:lstStyle/>
                    <a:p>
                      <a:endParaRPr lang="en-US" sz="300" dirty="0"/>
                    </a:p>
                  </a:txBody>
                  <a:tcPr/>
                </a:tc>
                <a:extLst>
                  <a:ext uri="{0D108BD9-81ED-4DB2-BD59-A6C34878D82A}">
                    <a16:rowId xmlns:a16="http://schemas.microsoft.com/office/drawing/2014/main" val="802394130"/>
                  </a:ext>
                </a:extLst>
              </a:tr>
              <a:tr h="0">
                <a:tc>
                  <a:txBody>
                    <a:bodyPr/>
                    <a:lstStyle/>
                    <a:p>
                      <a:endParaRPr lang="en-US" sz="300" dirty="0"/>
                    </a:p>
                  </a:txBody>
                  <a:tcPr/>
                </a:tc>
                <a:extLst>
                  <a:ext uri="{0D108BD9-81ED-4DB2-BD59-A6C34878D82A}">
                    <a16:rowId xmlns:a16="http://schemas.microsoft.com/office/drawing/2014/main" val="3877030220"/>
                  </a:ext>
                </a:extLst>
              </a:tr>
            </a:tbl>
          </a:graphicData>
        </a:graphic>
      </p:graphicFrame>
      <p:sp>
        <p:nvSpPr>
          <p:cNvPr id="10" name="Content Placeholder 2">
            <a:extLst>
              <a:ext uri="{FF2B5EF4-FFF2-40B4-BE49-F238E27FC236}">
                <a16:creationId xmlns:a16="http://schemas.microsoft.com/office/drawing/2014/main" id="{0DEE3A51-343F-47E2-95DE-89886B7F1754}"/>
              </a:ext>
            </a:extLst>
          </p:cNvPr>
          <p:cNvSpPr>
            <a:spLocks noGrp="1"/>
          </p:cNvSpPr>
          <p:nvPr>
            <p:ph idx="1"/>
          </p:nvPr>
        </p:nvSpPr>
        <p:spPr>
          <a:xfrm>
            <a:off x="2339051" y="1308466"/>
            <a:ext cx="9574836" cy="1136699"/>
          </a:xfrm>
        </p:spPr>
        <p:txBody>
          <a:bodyPr>
            <a:normAutofit fontScale="92500" lnSpcReduction="20000"/>
          </a:bodyPr>
          <a:lstStyle/>
          <a:p>
            <a:r>
              <a:rPr lang="en-US" sz="2400" dirty="0"/>
              <a:t>Assume byte addressable memory, 256 bytes size of memory </a:t>
            </a:r>
          </a:p>
          <a:p>
            <a:r>
              <a:rPr lang="en-US" sz="2400" dirty="0"/>
              <a:t>8 byte blocks (block contains 8 bytes) </a:t>
            </a:r>
            <a:r>
              <a:rPr lang="en-US" sz="2400" dirty="0">
                <a:sym typeface="Wingdings" panose="05000000000000000000" pitchFamily="2" charset="2"/>
              </a:rPr>
              <a:t> 32 blocks</a:t>
            </a:r>
          </a:p>
          <a:p>
            <a:r>
              <a:rPr lang="en-US" sz="2400" dirty="0">
                <a:sym typeface="Wingdings" panose="05000000000000000000" pitchFamily="2" charset="2"/>
              </a:rPr>
              <a:t>Assume cache 64 bytes;  8 blocks</a:t>
            </a:r>
            <a:endParaRPr lang="en-US" sz="2400" dirty="0"/>
          </a:p>
        </p:txBody>
      </p:sp>
      <p:grpSp>
        <p:nvGrpSpPr>
          <p:cNvPr id="3" name="Group 2">
            <a:extLst>
              <a:ext uri="{FF2B5EF4-FFF2-40B4-BE49-F238E27FC236}">
                <a16:creationId xmlns:a16="http://schemas.microsoft.com/office/drawing/2014/main" id="{36C3D59C-1BED-41AD-8FFE-ABD50BAACA4E}"/>
              </a:ext>
            </a:extLst>
          </p:cNvPr>
          <p:cNvGrpSpPr/>
          <p:nvPr/>
        </p:nvGrpSpPr>
        <p:grpSpPr>
          <a:xfrm>
            <a:off x="2234603" y="2927151"/>
            <a:ext cx="2520104" cy="782074"/>
            <a:chOff x="2234603" y="2927151"/>
            <a:chExt cx="2520104" cy="782074"/>
          </a:xfrm>
        </p:grpSpPr>
        <p:sp>
          <p:nvSpPr>
            <p:cNvPr id="11" name="Rectangle 10">
              <a:extLst>
                <a:ext uri="{FF2B5EF4-FFF2-40B4-BE49-F238E27FC236}">
                  <a16:creationId xmlns:a16="http://schemas.microsoft.com/office/drawing/2014/main" id="{21CE407E-BDF1-4FF9-88DB-117894598973}"/>
                </a:ext>
              </a:extLst>
            </p:cNvPr>
            <p:cNvSpPr/>
            <p:nvPr/>
          </p:nvSpPr>
          <p:spPr>
            <a:xfrm>
              <a:off x="2234603" y="3327261"/>
              <a:ext cx="670367" cy="381964"/>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2b</a:t>
              </a:r>
            </a:p>
          </p:txBody>
        </p:sp>
        <p:sp>
          <p:nvSpPr>
            <p:cNvPr id="12" name="Rectangle 11">
              <a:extLst>
                <a:ext uri="{FF2B5EF4-FFF2-40B4-BE49-F238E27FC236}">
                  <a16:creationId xmlns:a16="http://schemas.microsoft.com/office/drawing/2014/main" id="{A5545E81-5939-4119-A8EB-8C499906ED47}"/>
                </a:ext>
              </a:extLst>
            </p:cNvPr>
            <p:cNvSpPr/>
            <p:nvPr/>
          </p:nvSpPr>
          <p:spPr>
            <a:xfrm>
              <a:off x="2904971" y="3327261"/>
              <a:ext cx="914400" cy="381964"/>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3b</a:t>
              </a:r>
            </a:p>
          </p:txBody>
        </p:sp>
        <p:sp>
          <p:nvSpPr>
            <p:cNvPr id="13" name="Rectangle 12">
              <a:extLst>
                <a:ext uri="{FF2B5EF4-FFF2-40B4-BE49-F238E27FC236}">
                  <a16:creationId xmlns:a16="http://schemas.microsoft.com/office/drawing/2014/main" id="{4E585BF9-1D6D-4BF5-B577-AE6EFB1E73F2}"/>
                </a:ext>
              </a:extLst>
            </p:cNvPr>
            <p:cNvSpPr/>
            <p:nvPr/>
          </p:nvSpPr>
          <p:spPr>
            <a:xfrm>
              <a:off x="3819371" y="3327261"/>
              <a:ext cx="914400" cy="381964"/>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3b</a:t>
              </a:r>
            </a:p>
          </p:txBody>
        </p:sp>
        <p:sp>
          <p:nvSpPr>
            <p:cNvPr id="14" name="TextBox 13">
              <a:extLst>
                <a:ext uri="{FF2B5EF4-FFF2-40B4-BE49-F238E27FC236}">
                  <a16:creationId xmlns:a16="http://schemas.microsoft.com/office/drawing/2014/main" id="{3CA1D12E-90AF-4CC9-9EA3-BB9DEED9F3BA}"/>
                </a:ext>
              </a:extLst>
            </p:cNvPr>
            <p:cNvSpPr txBox="1"/>
            <p:nvPr/>
          </p:nvSpPr>
          <p:spPr>
            <a:xfrm>
              <a:off x="2313914" y="2927151"/>
              <a:ext cx="511743" cy="400110"/>
            </a:xfrm>
            <a:prstGeom prst="rect">
              <a:avLst/>
            </a:prstGeom>
            <a:noFill/>
          </p:spPr>
          <p:txBody>
            <a:bodyPr wrap="none" rtlCol="0">
              <a:spAutoFit/>
            </a:bodyPr>
            <a:lstStyle/>
            <a:p>
              <a:r>
                <a:rPr lang="en-US" sz="2000" dirty="0"/>
                <a:t>tag</a:t>
              </a:r>
            </a:p>
          </p:txBody>
        </p:sp>
        <p:sp>
          <p:nvSpPr>
            <p:cNvPr id="15" name="TextBox 14">
              <a:extLst>
                <a:ext uri="{FF2B5EF4-FFF2-40B4-BE49-F238E27FC236}">
                  <a16:creationId xmlns:a16="http://schemas.microsoft.com/office/drawing/2014/main" id="{7C4E31A6-34E3-4DD4-9D32-15D33A9F7AE6}"/>
                </a:ext>
              </a:extLst>
            </p:cNvPr>
            <p:cNvSpPr txBox="1"/>
            <p:nvPr/>
          </p:nvSpPr>
          <p:spPr>
            <a:xfrm>
              <a:off x="3106298" y="2927151"/>
              <a:ext cx="748218" cy="400110"/>
            </a:xfrm>
            <a:prstGeom prst="rect">
              <a:avLst/>
            </a:prstGeom>
            <a:noFill/>
          </p:spPr>
          <p:txBody>
            <a:bodyPr wrap="none" rtlCol="0">
              <a:spAutoFit/>
            </a:bodyPr>
            <a:lstStyle/>
            <a:p>
              <a:r>
                <a:rPr lang="en-US" sz="2000" dirty="0"/>
                <a:t>index</a:t>
              </a:r>
            </a:p>
          </p:txBody>
        </p:sp>
        <p:sp>
          <p:nvSpPr>
            <p:cNvPr id="16" name="TextBox 15">
              <a:extLst>
                <a:ext uri="{FF2B5EF4-FFF2-40B4-BE49-F238E27FC236}">
                  <a16:creationId xmlns:a16="http://schemas.microsoft.com/office/drawing/2014/main" id="{E7983A9C-A8C9-45E9-A0EA-572DE8CD4177}"/>
                </a:ext>
              </a:extLst>
            </p:cNvPr>
            <p:cNvSpPr txBox="1"/>
            <p:nvPr/>
          </p:nvSpPr>
          <p:spPr>
            <a:xfrm>
              <a:off x="3969749" y="2927151"/>
              <a:ext cx="784958" cy="400110"/>
            </a:xfrm>
            <a:prstGeom prst="rect">
              <a:avLst/>
            </a:prstGeom>
            <a:noFill/>
          </p:spPr>
          <p:txBody>
            <a:bodyPr wrap="none" rtlCol="0">
              <a:spAutoFit/>
            </a:bodyPr>
            <a:lstStyle/>
            <a:p>
              <a:r>
                <a:rPr lang="en-US" sz="2000" dirty="0"/>
                <a:t>offset</a:t>
              </a:r>
            </a:p>
          </p:txBody>
        </p:sp>
      </p:grpSp>
      <p:graphicFrame>
        <p:nvGraphicFramePr>
          <p:cNvPr id="17" name="Table 16">
            <a:extLst>
              <a:ext uri="{FF2B5EF4-FFF2-40B4-BE49-F238E27FC236}">
                <a16:creationId xmlns:a16="http://schemas.microsoft.com/office/drawing/2014/main" id="{90818207-1B20-48B3-A408-FF53635C9EAE}"/>
              </a:ext>
            </a:extLst>
          </p:cNvPr>
          <p:cNvGraphicFramePr>
            <a:graphicFrameLocks noGrp="1"/>
          </p:cNvGraphicFramePr>
          <p:nvPr>
            <p:extLst/>
          </p:nvPr>
        </p:nvGraphicFramePr>
        <p:xfrm>
          <a:off x="5222641" y="2847041"/>
          <a:ext cx="2601148" cy="2966720"/>
        </p:xfrm>
        <a:graphic>
          <a:graphicData uri="http://schemas.openxmlformats.org/drawingml/2006/table">
            <a:tbl>
              <a:tblPr firstRow="1" bandRow="1">
                <a:tableStyleId>{5940675A-B579-460E-94D1-54222C63F5DA}</a:tableStyleId>
              </a:tblPr>
              <a:tblGrid>
                <a:gridCol w="1300574">
                  <a:extLst>
                    <a:ext uri="{9D8B030D-6E8A-4147-A177-3AD203B41FA5}">
                      <a16:colId xmlns:a16="http://schemas.microsoft.com/office/drawing/2014/main" val="3357868085"/>
                    </a:ext>
                  </a:extLst>
                </a:gridCol>
                <a:gridCol w="1300574">
                  <a:extLst>
                    <a:ext uri="{9D8B030D-6E8A-4147-A177-3AD203B41FA5}">
                      <a16:colId xmlns:a16="http://schemas.microsoft.com/office/drawing/2014/main" val="3226730584"/>
                    </a:ext>
                  </a:extLst>
                </a:gridCol>
              </a:tblGrid>
              <a:tr h="370840">
                <a:tc>
                  <a:txBody>
                    <a:bodyPr/>
                    <a:lstStyle/>
                    <a:p>
                      <a:endParaRPr lang="en-US" sz="800" dirty="0"/>
                    </a:p>
                  </a:txBody>
                  <a:tcPr/>
                </a:tc>
                <a:tc>
                  <a:txBody>
                    <a:bodyPr/>
                    <a:lstStyle/>
                    <a:p>
                      <a:endParaRPr lang="en-US" sz="800" dirty="0"/>
                    </a:p>
                  </a:txBody>
                  <a:tcPr/>
                </a:tc>
                <a:extLst>
                  <a:ext uri="{0D108BD9-81ED-4DB2-BD59-A6C34878D82A}">
                    <a16:rowId xmlns:a16="http://schemas.microsoft.com/office/drawing/2014/main" val="397485738"/>
                  </a:ext>
                </a:extLst>
              </a:tr>
              <a:tr h="370840">
                <a:tc>
                  <a:txBody>
                    <a:bodyPr/>
                    <a:lstStyle/>
                    <a:p>
                      <a:endParaRPr lang="en-US" sz="800" dirty="0"/>
                    </a:p>
                  </a:txBody>
                  <a:tcPr/>
                </a:tc>
                <a:tc>
                  <a:txBody>
                    <a:bodyPr/>
                    <a:lstStyle/>
                    <a:p>
                      <a:endParaRPr lang="en-US" sz="800" dirty="0"/>
                    </a:p>
                  </a:txBody>
                  <a:tcPr/>
                </a:tc>
                <a:extLst>
                  <a:ext uri="{0D108BD9-81ED-4DB2-BD59-A6C34878D82A}">
                    <a16:rowId xmlns:a16="http://schemas.microsoft.com/office/drawing/2014/main" val="3452179519"/>
                  </a:ext>
                </a:extLst>
              </a:tr>
              <a:tr h="370840">
                <a:tc>
                  <a:txBody>
                    <a:bodyPr/>
                    <a:lstStyle/>
                    <a:p>
                      <a:endParaRPr lang="en-US" sz="800"/>
                    </a:p>
                  </a:txBody>
                  <a:tcPr/>
                </a:tc>
                <a:tc>
                  <a:txBody>
                    <a:bodyPr/>
                    <a:lstStyle/>
                    <a:p>
                      <a:endParaRPr lang="en-US" sz="800" dirty="0"/>
                    </a:p>
                  </a:txBody>
                  <a:tcPr/>
                </a:tc>
                <a:extLst>
                  <a:ext uri="{0D108BD9-81ED-4DB2-BD59-A6C34878D82A}">
                    <a16:rowId xmlns:a16="http://schemas.microsoft.com/office/drawing/2014/main" val="4218767406"/>
                  </a:ext>
                </a:extLst>
              </a:tr>
              <a:tr h="370840">
                <a:tc>
                  <a:txBody>
                    <a:bodyPr/>
                    <a:lstStyle/>
                    <a:p>
                      <a:endParaRPr lang="en-US" sz="800" dirty="0"/>
                    </a:p>
                  </a:txBody>
                  <a:tcPr/>
                </a:tc>
                <a:tc>
                  <a:txBody>
                    <a:bodyPr/>
                    <a:lstStyle/>
                    <a:p>
                      <a:endParaRPr lang="en-US" sz="800" dirty="0"/>
                    </a:p>
                  </a:txBody>
                  <a:tcPr/>
                </a:tc>
                <a:extLst>
                  <a:ext uri="{0D108BD9-81ED-4DB2-BD59-A6C34878D82A}">
                    <a16:rowId xmlns:a16="http://schemas.microsoft.com/office/drawing/2014/main" val="2810415244"/>
                  </a:ext>
                </a:extLst>
              </a:tr>
              <a:tr h="370840">
                <a:tc>
                  <a:txBody>
                    <a:bodyPr/>
                    <a:lstStyle/>
                    <a:p>
                      <a:endParaRPr lang="en-US" sz="800" dirty="0"/>
                    </a:p>
                  </a:txBody>
                  <a:tcPr/>
                </a:tc>
                <a:tc>
                  <a:txBody>
                    <a:bodyPr/>
                    <a:lstStyle/>
                    <a:p>
                      <a:endParaRPr lang="en-US" sz="800" dirty="0"/>
                    </a:p>
                  </a:txBody>
                  <a:tcPr/>
                </a:tc>
                <a:extLst>
                  <a:ext uri="{0D108BD9-81ED-4DB2-BD59-A6C34878D82A}">
                    <a16:rowId xmlns:a16="http://schemas.microsoft.com/office/drawing/2014/main" val="195501338"/>
                  </a:ext>
                </a:extLst>
              </a:tr>
              <a:tr h="370840">
                <a:tc>
                  <a:txBody>
                    <a:bodyPr/>
                    <a:lstStyle/>
                    <a:p>
                      <a:endParaRPr lang="en-US" sz="1800" dirty="0"/>
                    </a:p>
                  </a:txBody>
                  <a:tcPr/>
                </a:tc>
                <a:tc>
                  <a:txBody>
                    <a:bodyPr/>
                    <a:lstStyle/>
                    <a:p>
                      <a:endParaRPr lang="en-US" sz="1800" dirty="0"/>
                    </a:p>
                  </a:txBody>
                  <a:tcPr/>
                </a:tc>
                <a:extLst>
                  <a:ext uri="{0D108BD9-81ED-4DB2-BD59-A6C34878D82A}">
                    <a16:rowId xmlns:a16="http://schemas.microsoft.com/office/drawing/2014/main" val="2881003588"/>
                  </a:ext>
                </a:extLst>
              </a:tr>
              <a:tr h="370840">
                <a:tc>
                  <a:txBody>
                    <a:bodyPr/>
                    <a:lstStyle/>
                    <a:p>
                      <a:endParaRPr lang="en-US" sz="1800" dirty="0"/>
                    </a:p>
                  </a:txBody>
                  <a:tcPr/>
                </a:tc>
                <a:tc>
                  <a:txBody>
                    <a:bodyPr/>
                    <a:lstStyle/>
                    <a:p>
                      <a:endParaRPr lang="en-US" sz="1800" dirty="0"/>
                    </a:p>
                  </a:txBody>
                  <a:tcPr/>
                </a:tc>
                <a:extLst>
                  <a:ext uri="{0D108BD9-81ED-4DB2-BD59-A6C34878D82A}">
                    <a16:rowId xmlns:a16="http://schemas.microsoft.com/office/drawing/2014/main" val="2530906644"/>
                  </a:ext>
                </a:extLst>
              </a:tr>
              <a:tr h="370840">
                <a:tc>
                  <a:txBody>
                    <a:bodyPr/>
                    <a:lstStyle/>
                    <a:p>
                      <a:r>
                        <a:rPr lang="en-US" sz="1800" dirty="0"/>
                        <a:t>V</a:t>
                      </a:r>
                    </a:p>
                  </a:txBody>
                  <a:tcPr/>
                </a:tc>
                <a:tc>
                  <a:txBody>
                    <a:bodyPr/>
                    <a:lstStyle/>
                    <a:p>
                      <a:r>
                        <a:rPr lang="en-US" sz="1800" dirty="0"/>
                        <a:t>Tag</a:t>
                      </a:r>
                    </a:p>
                  </a:txBody>
                  <a:tcPr/>
                </a:tc>
                <a:extLst>
                  <a:ext uri="{0D108BD9-81ED-4DB2-BD59-A6C34878D82A}">
                    <a16:rowId xmlns:a16="http://schemas.microsoft.com/office/drawing/2014/main" val="1982289715"/>
                  </a:ext>
                </a:extLst>
              </a:tr>
            </a:tbl>
          </a:graphicData>
        </a:graphic>
      </p:graphicFrame>
      <p:graphicFrame>
        <p:nvGraphicFramePr>
          <p:cNvPr id="18" name="Table 17">
            <a:extLst>
              <a:ext uri="{FF2B5EF4-FFF2-40B4-BE49-F238E27FC236}">
                <a16:creationId xmlns:a16="http://schemas.microsoft.com/office/drawing/2014/main" id="{E4756F03-FF49-486D-BFD8-365E5D93232B}"/>
              </a:ext>
            </a:extLst>
          </p:cNvPr>
          <p:cNvGraphicFramePr>
            <a:graphicFrameLocks noGrp="1"/>
          </p:cNvGraphicFramePr>
          <p:nvPr>
            <p:extLst/>
          </p:nvPr>
        </p:nvGraphicFramePr>
        <p:xfrm>
          <a:off x="8752652" y="2847041"/>
          <a:ext cx="2601148" cy="2966720"/>
        </p:xfrm>
        <a:graphic>
          <a:graphicData uri="http://schemas.openxmlformats.org/drawingml/2006/table">
            <a:tbl>
              <a:tblPr firstRow="1" bandRow="1">
                <a:tableStyleId>{5940675A-B579-460E-94D1-54222C63F5DA}</a:tableStyleId>
              </a:tblPr>
              <a:tblGrid>
                <a:gridCol w="1300574">
                  <a:extLst>
                    <a:ext uri="{9D8B030D-6E8A-4147-A177-3AD203B41FA5}">
                      <a16:colId xmlns:a16="http://schemas.microsoft.com/office/drawing/2014/main" val="3357868085"/>
                    </a:ext>
                  </a:extLst>
                </a:gridCol>
                <a:gridCol w="1300574">
                  <a:extLst>
                    <a:ext uri="{9D8B030D-6E8A-4147-A177-3AD203B41FA5}">
                      <a16:colId xmlns:a16="http://schemas.microsoft.com/office/drawing/2014/main" val="3226730584"/>
                    </a:ext>
                  </a:extLst>
                </a:gridCol>
              </a:tblGrid>
              <a:tr h="370840">
                <a:tc>
                  <a:txBody>
                    <a:bodyPr/>
                    <a:lstStyle/>
                    <a:p>
                      <a:endParaRPr lang="en-US" sz="800" dirty="0"/>
                    </a:p>
                  </a:txBody>
                  <a:tcPr/>
                </a:tc>
                <a:tc>
                  <a:txBody>
                    <a:bodyPr/>
                    <a:lstStyle/>
                    <a:p>
                      <a:endParaRPr lang="en-US" sz="800" dirty="0"/>
                    </a:p>
                  </a:txBody>
                  <a:tcPr/>
                </a:tc>
                <a:extLst>
                  <a:ext uri="{0D108BD9-81ED-4DB2-BD59-A6C34878D82A}">
                    <a16:rowId xmlns:a16="http://schemas.microsoft.com/office/drawing/2014/main" val="397485738"/>
                  </a:ext>
                </a:extLst>
              </a:tr>
              <a:tr h="370840">
                <a:tc>
                  <a:txBody>
                    <a:bodyPr/>
                    <a:lstStyle/>
                    <a:p>
                      <a:endParaRPr lang="en-US" sz="800" dirty="0"/>
                    </a:p>
                  </a:txBody>
                  <a:tcPr/>
                </a:tc>
                <a:tc>
                  <a:txBody>
                    <a:bodyPr/>
                    <a:lstStyle/>
                    <a:p>
                      <a:endParaRPr lang="en-US" sz="800" dirty="0"/>
                    </a:p>
                  </a:txBody>
                  <a:tcPr/>
                </a:tc>
                <a:extLst>
                  <a:ext uri="{0D108BD9-81ED-4DB2-BD59-A6C34878D82A}">
                    <a16:rowId xmlns:a16="http://schemas.microsoft.com/office/drawing/2014/main" val="3452179519"/>
                  </a:ext>
                </a:extLst>
              </a:tr>
              <a:tr h="370840">
                <a:tc>
                  <a:txBody>
                    <a:bodyPr/>
                    <a:lstStyle/>
                    <a:p>
                      <a:endParaRPr lang="en-US" sz="800"/>
                    </a:p>
                  </a:txBody>
                  <a:tcPr/>
                </a:tc>
                <a:tc>
                  <a:txBody>
                    <a:bodyPr/>
                    <a:lstStyle/>
                    <a:p>
                      <a:endParaRPr lang="en-US" sz="800"/>
                    </a:p>
                  </a:txBody>
                  <a:tcPr/>
                </a:tc>
                <a:extLst>
                  <a:ext uri="{0D108BD9-81ED-4DB2-BD59-A6C34878D82A}">
                    <a16:rowId xmlns:a16="http://schemas.microsoft.com/office/drawing/2014/main" val="4218767406"/>
                  </a:ext>
                </a:extLst>
              </a:tr>
              <a:tr h="370840">
                <a:tc>
                  <a:txBody>
                    <a:bodyPr/>
                    <a:lstStyle/>
                    <a:p>
                      <a:endParaRPr lang="en-US" sz="800" dirty="0"/>
                    </a:p>
                  </a:txBody>
                  <a:tcPr/>
                </a:tc>
                <a:tc>
                  <a:txBody>
                    <a:bodyPr/>
                    <a:lstStyle/>
                    <a:p>
                      <a:endParaRPr lang="en-US" sz="800" dirty="0"/>
                    </a:p>
                  </a:txBody>
                  <a:tcPr/>
                </a:tc>
                <a:extLst>
                  <a:ext uri="{0D108BD9-81ED-4DB2-BD59-A6C34878D82A}">
                    <a16:rowId xmlns:a16="http://schemas.microsoft.com/office/drawing/2014/main" val="2810415244"/>
                  </a:ext>
                </a:extLst>
              </a:tr>
              <a:tr h="370840">
                <a:tc>
                  <a:txBody>
                    <a:bodyPr/>
                    <a:lstStyle/>
                    <a:p>
                      <a:endParaRPr lang="en-US" sz="800" dirty="0"/>
                    </a:p>
                  </a:txBody>
                  <a:tcPr/>
                </a:tc>
                <a:tc>
                  <a:txBody>
                    <a:bodyPr/>
                    <a:lstStyle/>
                    <a:p>
                      <a:endParaRPr lang="en-US" sz="800" dirty="0"/>
                    </a:p>
                  </a:txBody>
                  <a:tcPr/>
                </a:tc>
                <a:extLst>
                  <a:ext uri="{0D108BD9-81ED-4DB2-BD59-A6C34878D82A}">
                    <a16:rowId xmlns:a16="http://schemas.microsoft.com/office/drawing/2014/main" val="195501338"/>
                  </a:ext>
                </a:extLst>
              </a:tr>
              <a:tr h="370840">
                <a:tc>
                  <a:txBody>
                    <a:bodyPr/>
                    <a:lstStyle/>
                    <a:p>
                      <a:endParaRPr lang="en-US" sz="800" dirty="0"/>
                    </a:p>
                  </a:txBody>
                  <a:tcPr/>
                </a:tc>
                <a:tc>
                  <a:txBody>
                    <a:bodyPr/>
                    <a:lstStyle/>
                    <a:p>
                      <a:endParaRPr lang="en-US" sz="800" dirty="0"/>
                    </a:p>
                  </a:txBody>
                  <a:tcPr/>
                </a:tc>
                <a:extLst>
                  <a:ext uri="{0D108BD9-81ED-4DB2-BD59-A6C34878D82A}">
                    <a16:rowId xmlns:a16="http://schemas.microsoft.com/office/drawing/2014/main" val="2881003588"/>
                  </a:ext>
                </a:extLst>
              </a:tr>
              <a:tr h="370840">
                <a:tc>
                  <a:txBody>
                    <a:bodyPr/>
                    <a:lstStyle/>
                    <a:p>
                      <a:endParaRPr lang="en-US" sz="800" dirty="0"/>
                    </a:p>
                  </a:txBody>
                  <a:tcPr/>
                </a:tc>
                <a:tc>
                  <a:txBody>
                    <a:bodyPr/>
                    <a:lstStyle/>
                    <a:p>
                      <a:endParaRPr lang="en-US" sz="800" dirty="0"/>
                    </a:p>
                  </a:txBody>
                  <a:tcPr/>
                </a:tc>
                <a:extLst>
                  <a:ext uri="{0D108BD9-81ED-4DB2-BD59-A6C34878D82A}">
                    <a16:rowId xmlns:a16="http://schemas.microsoft.com/office/drawing/2014/main" val="2530906644"/>
                  </a:ext>
                </a:extLst>
              </a:tr>
              <a:tr h="370840">
                <a:tc>
                  <a:txBody>
                    <a:bodyPr/>
                    <a:lstStyle/>
                    <a:p>
                      <a:r>
                        <a:rPr lang="en-US" sz="1200" dirty="0"/>
                        <a:t>V</a:t>
                      </a:r>
                    </a:p>
                  </a:txBody>
                  <a:tcPr/>
                </a:tc>
                <a:tc>
                  <a:txBody>
                    <a:bodyPr/>
                    <a:lstStyle/>
                    <a:p>
                      <a:endParaRPr lang="en-US" sz="800" dirty="0"/>
                    </a:p>
                  </a:txBody>
                  <a:tcPr/>
                </a:tc>
                <a:extLst>
                  <a:ext uri="{0D108BD9-81ED-4DB2-BD59-A6C34878D82A}">
                    <a16:rowId xmlns:a16="http://schemas.microsoft.com/office/drawing/2014/main" val="1982289715"/>
                  </a:ext>
                </a:extLst>
              </a:tr>
            </a:tbl>
          </a:graphicData>
        </a:graphic>
      </p:graphicFrame>
      <p:cxnSp>
        <p:nvCxnSpPr>
          <p:cNvPr id="20" name="Straight Arrow Connector 19">
            <a:extLst>
              <a:ext uri="{FF2B5EF4-FFF2-40B4-BE49-F238E27FC236}">
                <a16:creationId xmlns:a16="http://schemas.microsoft.com/office/drawing/2014/main" id="{D6F8B30F-A789-4BA6-B613-1A70A9666C65}"/>
              </a:ext>
            </a:extLst>
          </p:cNvPr>
          <p:cNvCxnSpPr>
            <a:cxnSpLocks/>
            <a:endCxn id="18" idx="1"/>
          </p:cNvCxnSpPr>
          <p:nvPr/>
        </p:nvCxnSpPr>
        <p:spPr>
          <a:xfrm>
            <a:off x="7873397" y="4330401"/>
            <a:ext cx="879255"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522EEBF4-25B1-4E0C-9B6D-CC77E3C30637}"/>
              </a:ext>
            </a:extLst>
          </p:cNvPr>
          <p:cNvCxnSpPr>
            <a:cxnSpLocks/>
            <a:stCxn id="12" idx="2"/>
            <a:endCxn id="17" idx="1"/>
          </p:cNvCxnSpPr>
          <p:nvPr/>
        </p:nvCxnSpPr>
        <p:spPr>
          <a:xfrm rot="16200000" flipH="1">
            <a:off x="3981818" y="3089578"/>
            <a:ext cx="621176" cy="1860470"/>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A4EFA122-B312-477E-9D06-2BB9D2777086}"/>
              </a:ext>
            </a:extLst>
          </p:cNvPr>
          <p:cNvCxnSpPr>
            <a:cxnSpLocks/>
            <a:stCxn id="11" idx="2"/>
            <a:endCxn id="31" idx="1"/>
          </p:cNvCxnSpPr>
          <p:nvPr/>
        </p:nvCxnSpPr>
        <p:spPr>
          <a:xfrm rot="16200000" flipH="1">
            <a:off x="2949924" y="3329088"/>
            <a:ext cx="2539337" cy="3299610"/>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BB8B9013-5FA9-48C9-B3A5-1E8AF8C1BA17}"/>
              </a:ext>
            </a:extLst>
          </p:cNvPr>
          <p:cNvSpPr/>
          <p:nvPr/>
        </p:nvSpPr>
        <p:spPr>
          <a:xfrm>
            <a:off x="5869397" y="6057580"/>
            <a:ext cx="914400" cy="381964"/>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cxnSp>
        <p:nvCxnSpPr>
          <p:cNvPr id="32" name="Straight Arrow Connector 31">
            <a:extLst>
              <a:ext uri="{FF2B5EF4-FFF2-40B4-BE49-F238E27FC236}">
                <a16:creationId xmlns:a16="http://schemas.microsoft.com/office/drawing/2014/main" id="{BEF070EC-6F50-452F-BF05-3FC434243C17}"/>
              </a:ext>
            </a:extLst>
          </p:cNvPr>
          <p:cNvCxnSpPr>
            <a:cxnSpLocks/>
            <a:endCxn id="31" idx="0"/>
          </p:cNvCxnSpPr>
          <p:nvPr/>
        </p:nvCxnSpPr>
        <p:spPr>
          <a:xfrm>
            <a:off x="5701127" y="5813761"/>
            <a:ext cx="625470" cy="24381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AB5DEE6-79DE-4345-84D5-40D561C06A45}"/>
              </a:ext>
            </a:extLst>
          </p:cNvPr>
          <p:cNvCxnSpPr>
            <a:cxnSpLocks/>
            <a:endCxn id="31" idx="0"/>
          </p:cNvCxnSpPr>
          <p:nvPr/>
        </p:nvCxnSpPr>
        <p:spPr>
          <a:xfrm flipH="1">
            <a:off x="6326597" y="5813761"/>
            <a:ext cx="457200" cy="24381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FC6A87A-226A-4969-8D50-FF7972E3E7ED}"/>
              </a:ext>
            </a:extLst>
          </p:cNvPr>
          <p:cNvCxnSpPr>
            <a:cxnSpLocks/>
            <a:stCxn id="31" idx="2"/>
          </p:cNvCxnSpPr>
          <p:nvPr/>
        </p:nvCxnSpPr>
        <p:spPr>
          <a:xfrm>
            <a:off x="6326597" y="6439544"/>
            <a:ext cx="0" cy="23656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80F033A-7552-43F0-9C26-5BA7C4C356F8}"/>
              </a:ext>
            </a:extLst>
          </p:cNvPr>
          <p:cNvSpPr txBox="1"/>
          <p:nvPr/>
        </p:nvSpPr>
        <p:spPr>
          <a:xfrm>
            <a:off x="6081177" y="6552626"/>
            <a:ext cx="609462" cy="400110"/>
          </a:xfrm>
          <a:prstGeom prst="rect">
            <a:avLst/>
          </a:prstGeom>
          <a:noFill/>
        </p:spPr>
        <p:txBody>
          <a:bodyPr wrap="none" rtlCol="0">
            <a:spAutoFit/>
          </a:bodyPr>
          <a:lstStyle/>
          <a:p>
            <a:r>
              <a:rPr lang="en-US" sz="2000" dirty="0"/>
              <a:t>Hit?</a:t>
            </a:r>
          </a:p>
        </p:txBody>
      </p:sp>
      <p:cxnSp>
        <p:nvCxnSpPr>
          <p:cNvPr id="46" name="Straight Arrow Connector 45">
            <a:extLst>
              <a:ext uri="{FF2B5EF4-FFF2-40B4-BE49-F238E27FC236}">
                <a16:creationId xmlns:a16="http://schemas.microsoft.com/office/drawing/2014/main" id="{9894D694-CEB3-4F26-94DD-E71BBE4FE153}"/>
              </a:ext>
            </a:extLst>
          </p:cNvPr>
          <p:cNvCxnSpPr>
            <a:cxnSpLocks/>
            <a:stCxn id="18" idx="2"/>
          </p:cNvCxnSpPr>
          <p:nvPr/>
        </p:nvCxnSpPr>
        <p:spPr>
          <a:xfrm>
            <a:off x="10053226" y="5813761"/>
            <a:ext cx="0" cy="62578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0A6F390-65A1-4D07-AE44-5A5DD84C507C}"/>
              </a:ext>
            </a:extLst>
          </p:cNvPr>
          <p:cNvSpPr txBox="1"/>
          <p:nvPr/>
        </p:nvSpPr>
        <p:spPr>
          <a:xfrm>
            <a:off x="9748495" y="6462619"/>
            <a:ext cx="669671" cy="400110"/>
          </a:xfrm>
          <a:prstGeom prst="rect">
            <a:avLst/>
          </a:prstGeom>
          <a:noFill/>
        </p:spPr>
        <p:txBody>
          <a:bodyPr wrap="none" rtlCol="0">
            <a:spAutoFit/>
          </a:bodyPr>
          <a:lstStyle/>
          <a:p>
            <a:r>
              <a:rPr lang="en-US" sz="2000" dirty="0"/>
              <a:t>Data</a:t>
            </a:r>
          </a:p>
        </p:txBody>
      </p:sp>
      <p:sp>
        <p:nvSpPr>
          <p:cNvPr id="53" name="TextBox 52">
            <a:extLst>
              <a:ext uri="{FF2B5EF4-FFF2-40B4-BE49-F238E27FC236}">
                <a16:creationId xmlns:a16="http://schemas.microsoft.com/office/drawing/2014/main" id="{2A5E8F3C-7F1F-43A6-A5B3-A50686E92A88}"/>
              </a:ext>
            </a:extLst>
          </p:cNvPr>
          <p:cNvSpPr txBox="1"/>
          <p:nvPr/>
        </p:nvSpPr>
        <p:spPr>
          <a:xfrm>
            <a:off x="6081177" y="2540466"/>
            <a:ext cx="1027654" cy="369332"/>
          </a:xfrm>
          <a:prstGeom prst="rect">
            <a:avLst/>
          </a:prstGeom>
          <a:noFill/>
        </p:spPr>
        <p:txBody>
          <a:bodyPr wrap="none" rtlCol="0">
            <a:spAutoFit/>
          </a:bodyPr>
          <a:lstStyle/>
          <a:p>
            <a:r>
              <a:rPr lang="en-US" dirty="0"/>
              <a:t>Tag store</a:t>
            </a:r>
          </a:p>
        </p:txBody>
      </p:sp>
      <p:sp>
        <p:nvSpPr>
          <p:cNvPr id="54" name="TextBox 53">
            <a:extLst>
              <a:ext uri="{FF2B5EF4-FFF2-40B4-BE49-F238E27FC236}">
                <a16:creationId xmlns:a16="http://schemas.microsoft.com/office/drawing/2014/main" id="{624EE56F-78FE-4D82-9603-FD1D8A0B631B}"/>
              </a:ext>
            </a:extLst>
          </p:cNvPr>
          <p:cNvSpPr txBox="1"/>
          <p:nvPr/>
        </p:nvSpPr>
        <p:spPr>
          <a:xfrm>
            <a:off x="9569503" y="2509088"/>
            <a:ext cx="1149738" cy="369332"/>
          </a:xfrm>
          <a:prstGeom prst="rect">
            <a:avLst/>
          </a:prstGeom>
          <a:noFill/>
        </p:spPr>
        <p:txBody>
          <a:bodyPr wrap="none" rtlCol="0">
            <a:spAutoFit/>
          </a:bodyPr>
          <a:lstStyle/>
          <a:p>
            <a:r>
              <a:rPr lang="en-US" dirty="0"/>
              <a:t>Data store</a:t>
            </a:r>
          </a:p>
        </p:txBody>
      </p:sp>
    </p:spTree>
    <p:extLst>
      <p:ext uri="{BB962C8B-B14F-4D97-AF65-F5344CB8AC3E}">
        <p14:creationId xmlns:p14="http://schemas.microsoft.com/office/powerpoint/2010/main" val="224120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31" grpId="0" animBg="1"/>
      <p:bldP spid="49" grpId="0"/>
      <p:bldP spid="53" grpId="0"/>
      <p:bldP spid="5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Mapped Cache Example</a:t>
            </a:r>
          </a:p>
        </p:txBody>
      </p:sp>
      <p:sp>
        <p:nvSpPr>
          <p:cNvPr id="7" name="Content Placeholder 2"/>
          <p:cNvSpPr>
            <a:spLocks noGrp="1"/>
          </p:cNvSpPr>
          <p:nvPr>
            <p:ph idx="1"/>
          </p:nvPr>
        </p:nvSpPr>
        <p:spPr>
          <a:xfrm>
            <a:off x="838200" y="1355558"/>
            <a:ext cx="9422081" cy="2313617"/>
          </a:xfrm>
        </p:spPr>
        <p:txBody>
          <a:bodyPr>
            <a:normAutofit fontScale="92500"/>
          </a:bodyPr>
          <a:lstStyle/>
          <a:p>
            <a:r>
              <a:rPr lang="en-US" dirty="0"/>
              <a:t>Let us assume memory is 64 bytes (assume it byte addressable). </a:t>
            </a:r>
          </a:p>
          <a:p>
            <a:r>
              <a:rPr lang="en-US" dirty="0"/>
              <a:t>How many address bits do we need? </a:t>
            </a:r>
          </a:p>
          <a:p>
            <a:r>
              <a:rPr lang="en-US" dirty="0"/>
              <a:t>Address bits of 6 (m=6) bits</a:t>
            </a:r>
          </a:p>
          <a:p>
            <a:r>
              <a:rPr lang="en-US" dirty="0"/>
              <a:t>Each block contains 4 bytes. What is the number of unique locations we can address ?</a:t>
            </a:r>
          </a:p>
        </p:txBody>
      </p:sp>
      <p:sp>
        <p:nvSpPr>
          <p:cNvPr id="4" name="Slide Number Placeholder 3"/>
          <p:cNvSpPr>
            <a:spLocks noGrp="1"/>
          </p:cNvSpPr>
          <p:nvPr>
            <p:ph type="sldNum" sz="quarter" idx="12"/>
          </p:nvPr>
        </p:nvSpPr>
        <p:spPr/>
        <p:txBody>
          <a:bodyPr/>
          <a:lstStyle/>
          <a:p>
            <a:fld id="{57733F94-BD4E-45B7-8984-807B972C88CC}" type="slidenum">
              <a:rPr lang="en-US" smtClean="0"/>
              <a:pPr/>
              <a:t>84</a:t>
            </a:fld>
            <a:endParaRPr lang="en-US"/>
          </a:p>
        </p:txBody>
      </p:sp>
    </p:spTree>
    <p:extLst>
      <p:ext uri="{BB962C8B-B14F-4D97-AF65-F5344CB8AC3E}">
        <p14:creationId xmlns:p14="http://schemas.microsoft.com/office/powerpoint/2010/main" val="209027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Mapped Cache Example</a:t>
            </a:r>
          </a:p>
        </p:txBody>
      </p:sp>
      <p:sp>
        <p:nvSpPr>
          <p:cNvPr id="7" name="Content Placeholder 2"/>
          <p:cNvSpPr>
            <a:spLocks noGrp="1"/>
          </p:cNvSpPr>
          <p:nvPr>
            <p:ph idx="1"/>
          </p:nvPr>
        </p:nvSpPr>
        <p:spPr>
          <a:xfrm>
            <a:off x="838200" y="1355559"/>
            <a:ext cx="9422081" cy="1589522"/>
          </a:xfrm>
        </p:spPr>
        <p:txBody>
          <a:bodyPr>
            <a:normAutofit/>
          </a:bodyPr>
          <a:lstStyle/>
          <a:p>
            <a:r>
              <a:rPr lang="en-US" dirty="0"/>
              <a:t>m = 6 &amp; each block contains 4 bytes</a:t>
            </a:r>
          </a:p>
          <a:p>
            <a:r>
              <a:rPr lang="en-US" dirty="0"/>
              <a:t>What is the number of blocks ?</a:t>
            </a:r>
          </a:p>
          <a:p>
            <a:r>
              <a:rPr lang="en-US" dirty="0"/>
              <a:t>Number of blocks  = 16</a:t>
            </a:r>
          </a:p>
        </p:txBody>
      </p:sp>
      <p:graphicFrame>
        <p:nvGraphicFramePr>
          <p:cNvPr id="9" name="Table 8"/>
          <p:cNvGraphicFramePr>
            <a:graphicFrameLocks noGrp="1"/>
          </p:cNvGraphicFramePr>
          <p:nvPr/>
        </p:nvGraphicFramePr>
        <p:xfrm>
          <a:off x="8397172" y="2667218"/>
          <a:ext cx="2440512" cy="2966720"/>
        </p:xfrm>
        <a:graphic>
          <a:graphicData uri="http://schemas.openxmlformats.org/drawingml/2006/table">
            <a:tbl>
              <a:tblPr firstRow="1" bandRow="1">
                <a:tableStyleId>{5940675A-B579-460E-94D1-54222C63F5DA}</a:tableStyleId>
              </a:tblPr>
              <a:tblGrid>
                <a:gridCol w="610128">
                  <a:extLst>
                    <a:ext uri="{9D8B030D-6E8A-4147-A177-3AD203B41FA5}">
                      <a16:colId xmlns:a16="http://schemas.microsoft.com/office/drawing/2014/main" val="20000"/>
                    </a:ext>
                  </a:extLst>
                </a:gridCol>
                <a:gridCol w="610128">
                  <a:extLst>
                    <a:ext uri="{9D8B030D-6E8A-4147-A177-3AD203B41FA5}">
                      <a16:colId xmlns:a16="http://schemas.microsoft.com/office/drawing/2014/main" val="20001"/>
                    </a:ext>
                  </a:extLst>
                </a:gridCol>
                <a:gridCol w="610128">
                  <a:extLst>
                    <a:ext uri="{9D8B030D-6E8A-4147-A177-3AD203B41FA5}">
                      <a16:colId xmlns:a16="http://schemas.microsoft.com/office/drawing/2014/main" val="20002"/>
                    </a:ext>
                  </a:extLst>
                </a:gridCol>
                <a:gridCol w="610128">
                  <a:extLst>
                    <a:ext uri="{9D8B030D-6E8A-4147-A177-3AD203B41FA5}">
                      <a16:colId xmlns:a16="http://schemas.microsoft.com/office/drawing/2014/main" val="20003"/>
                    </a:ext>
                  </a:extLst>
                </a:gridCol>
              </a:tblGrid>
              <a:tr h="370840">
                <a:tc>
                  <a:txBody>
                    <a:bodyPr/>
                    <a:lstStyle/>
                    <a:p>
                      <a:r>
                        <a:rPr lang="en-US" dirty="0"/>
                        <a:t>0</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370840">
                <a:tc>
                  <a:txBody>
                    <a:bodyPr/>
                    <a:lstStyle/>
                    <a:p>
                      <a:r>
                        <a:rPr lang="en-US" dirty="0"/>
                        <a:t>4</a:t>
                      </a:r>
                    </a:p>
                  </a:txBody>
                  <a:tcPr/>
                </a:tc>
                <a:tc>
                  <a:txBody>
                    <a:bodyPr/>
                    <a:lstStyle/>
                    <a:p>
                      <a:r>
                        <a:rPr lang="en-US" dirty="0"/>
                        <a:t>5</a:t>
                      </a:r>
                    </a:p>
                  </a:txBody>
                  <a:tcPr/>
                </a:tc>
                <a:tc>
                  <a:txBody>
                    <a:bodyPr/>
                    <a:lstStyle/>
                    <a:p>
                      <a:r>
                        <a:rPr lang="en-US" dirty="0"/>
                        <a:t>6</a:t>
                      </a:r>
                    </a:p>
                  </a:txBody>
                  <a:tcPr/>
                </a:tc>
                <a:tc>
                  <a:txBody>
                    <a:bodyPr/>
                    <a:lstStyle/>
                    <a:p>
                      <a:r>
                        <a:rPr lang="en-US" dirty="0"/>
                        <a:t>7</a:t>
                      </a:r>
                    </a:p>
                  </a:txBody>
                  <a:tcPr/>
                </a:tc>
                <a:extLst>
                  <a:ext uri="{0D108BD9-81ED-4DB2-BD59-A6C34878D82A}">
                    <a16:rowId xmlns:a16="http://schemas.microsoft.com/office/drawing/2014/main" val="10001"/>
                  </a:ext>
                </a:extLst>
              </a:tr>
              <a:tr h="370840">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t>11</a:t>
                      </a:r>
                    </a:p>
                  </a:txBody>
                  <a:tcPr/>
                </a:tc>
                <a:extLst>
                  <a:ext uri="{0D108BD9-81ED-4DB2-BD59-A6C34878D82A}">
                    <a16:rowId xmlns:a16="http://schemas.microsoft.com/office/drawing/2014/main" val="10002"/>
                  </a:ext>
                </a:extLst>
              </a:tr>
              <a:tr h="370840">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extLst>
                  <a:ext uri="{0D108BD9-81ED-4DB2-BD59-A6C34878D82A}">
                    <a16:rowId xmlns:a16="http://schemas.microsoft.com/office/drawing/2014/main" val="10003"/>
                  </a:ext>
                </a:extLst>
              </a:tr>
              <a:tr h="370840">
                <a:tc>
                  <a:txBody>
                    <a:bodyPr/>
                    <a:lstStyle/>
                    <a:p>
                      <a:r>
                        <a:rPr lang="en-US" dirty="0"/>
                        <a:t>16</a:t>
                      </a:r>
                    </a:p>
                  </a:txBody>
                  <a:tcPr/>
                </a:tc>
                <a:tc>
                  <a:txBody>
                    <a:bodyPr/>
                    <a:lstStyle/>
                    <a:p>
                      <a:r>
                        <a:rPr lang="en-US" dirty="0"/>
                        <a:t>17</a:t>
                      </a:r>
                    </a:p>
                  </a:txBody>
                  <a:tcPr/>
                </a:tc>
                <a:tc>
                  <a:txBody>
                    <a:bodyPr/>
                    <a:lstStyle/>
                    <a:p>
                      <a:r>
                        <a:rPr lang="en-US" dirty="0"/>
                        <a:t>18</a:t>
                      </a:r>
                    </a:p>
                  </a:txBody>
                  <a:tcPr/>
                </a:tc>
                <a:tc>
                  <a:txBody>
                    <a:bodyPr/>
                    <a:lstStyle/>
                    <a:p>
                      <a:r>
                        <a:rPr lang="en-US" dirty="0"/>
                        <a:t>19</a:t>
                      </a:r>
                    </a:p>
                  </a:txBody>
                  <a:tcPr/>
                </a:tc>
                <a:extLst>
                  <a:ext uri="{0D108BD9-81ED-4DB2-BD59-A6C34878D82A}">
                    <a16:rowId xmlns:a16="http://schemas.microsoft.com/office/drawing/2014/main" val="1000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r h="370840">
                <a:tc>
                  <a:txBody>
                    <a:bodyPr/>
                    <a:lstStyle/>
                    <a:p>
                      <a:r>
                        <a:rPr lang="en-US" dirty="0"/>
                        <a:t>60</a:t>
                      </a:r>
                    </a:p>
                  </a:txBody>
                  <a:tcPr/>
                </a:tc>
                <a:tc>
                  <a:txBody>
                    <a:bodyPr/>
                    <a:lstStyle/>
                    <a:p>
                      <a:r>
                        <a:rPr lang="en-US" dirty="0"/>
                        <a:t>61</a:t>
                      </a:r>
                    </a:p>
                  </a:txBody>
                  <a:tcPr/>
                </a:tc>
                <a:tc>
                  <a:txBody>
                    <a:bodyPr/>
                    <a:lstStyle/>
                    <a:p>
                      <a:r>
                        <a:rPr lang="en-US" dirty="0"/>
                        <a:t>62</a:t>
                      </a:r>
                    </a:p>
                  </a:txBody>
                  <a:tcPr/>
                </a:tc>
                <a:tc>
                  <a:txBody>
                    <a:bodyPr/>
                    <a:lstStyle/>
                    <a:p>
                      <a:r>
                        <a:rPr lang="en-US" dirty="0"/>
                        <a:t>63</a:t>
                      </a:r>
                    </a:p>
                  </a:txBody>
                  <a:tcPr/>
                </a:tc>
                <a:extLst>
                  <a:ext uri="{0D108BD9-81ED-4DB2-BD59-A6C34878D82A}">
                    <a16:rowId xmlns:a16="http://schemas.microsoft.com/office/drawing/2014/main" val="10007"/>
                  </a:ext>
                </a:extLst>
              </a:tr>
            </a:tbl>
          </a:graphicData>
        </a:graphic>
      </p:graphicFrame>
      <p:sp>
        <p:nvSpPr>
          <p:cNvPr id="5" name="Slide Number Placeholder 4"/>
          <p:cNvSpPr>
            <a:spLocks noGrp="1"/>
          </p:cNvSpPr>
          <p:nvPr>
            <p:ph type="sldNum" sz="quarter" idx="12"/>
          </p:nvPr>
        </p:nvSpPr>
        <p:spPr/>
        <p:txBody>
          <a:bodyPr/>
          <a:lstStyle/>
          <a:p>
            <a:fld id="{57733F94-BD4E-45B7-8984-807B972C88CC}" type="slidenum">
              <a:rPr lang="en-US" smtClean="0"/>
              <a:pPr/>
              <a:t>85</a:t>
            </a:fld>
            <a:endParaRPr lang="en-US"/>
          </a:p>
        </p:txBody>
      </p:sp>
    </p:spTree>
    <p:extLst>
      <p:ext uri="{BB962C8B-B14F-4D97-AF65-F5344CB8AC3E}">
        <p14:creationId xmlns:p14="http://schemas.microsoft.com/office/powerpoint/2010/main" val="282789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Mapped Cache Example</a:t>
            </a:r>
          </a:p>
        </p:txBody>
      </p:sp>
      <p:sp>
        <p:nvSpPr>
          <p:cNvPr id="7" name="Content Placeholder 2"/>
          <p:cNvSpPr>
            <a:spLocks noGrp="1"/>
          </p:cNvSpPr>
          <p:nvPr>
            <p:ph idx="1"/>
          </p:nvPr>
        </p:nvSpPr>
        <p:spPr>
          <a:xfrm>
            <a:off x="838200" y="1355558"/>
            <a:ext cx="9422081" cy="1768641"/>
          </a:xfrm>
        </p:spPr>
        <p:txBody>
          <a:bodyPr>
            <a:normAutofit fontScale="92500" lnSpcReduction="10000"/>
          </a:bodyPr>
          <a:lstStyle/>
          <a:p>
            <a:r>
              <a:rPr lang="en-US" dirty="0"/>
              <a:t>m = 6 &amp; each block contains 4 bytes</a:t>
            </a:r>
          </a:p>
          <a:p>
            <a:r>
              <a:rPr lang="en-US" dirty="0"/>
              <a:t>What is the number of blocks ?</a:t>
            </a:r>
          </a:p>
          <a:p>
            <a:r>
              <a:rPr lang="en-US" dirty="0"/>
              <a:t>Number of blocks  = 16</a:t>
            </a:r>
          </a:p>
          <a:p>
            <a:r>
              <a:rPr lang="en-US" dirty="0"/>
              <a:t>What is the b (block offset)?</a:t>
            </a:r>
          </a:p>
        </p:txBody>
      </p:sp>
      <p:graphicFrame>
        <p:nvGraphicFramePr>
          <p:cNvPr id="9" name="Table 8"/>
          <p:cNvGraphicFramePr>
            <a:graphicFrameLocks noGrp="1"/>
          </p:cNvGraphicFramePr>
          <p:nvPr/>
        </p:nvGraphicFramePr>
        <p:xfrm>
          <a:off x="8397172" y="2667218"/>
          <a:ext cx="3050640" cy="2966720"/>
        </p:xfrm>
        <a:graphic>
          <a:graphicData uri="http://schemas.openxmlformats.org/drawingml/2006/table">
            <a:tbl>
              <a:tblPr firstRow="1" bandRow="1">
                <a:tableStyleId>{5940675A-B579-460E-94D1-54222C63F5DA}</a:tableStyleId>
              </a:tblPr>
              <a:tblGrid>
                <a:gridCol w="610128">
                  <a:extLst>
                    <a:ext uri="{9D8B030D-6E8A-4147-A177-3AD203B41FA5}">
                      <a16:colId xmlns:a16="http://schemas.microsoft.com/office/drawing/2014/main" val="20000"/>
                    </a:ext>
                  </a:extLst>
                </a:gridCol>
                <a:gridCol w="610128">
                  <a:extLst>
                    <a:ext uri="{9D8B030D-6E8A-4147-A177-3AD203B41FA5}">
                      <a16:colId xmlns:a16="http://schemas.microsoft.com/office/drawing/2014/main" val="20001"/>
                    </a:ext>
                  </a:extLst>
                </a:gridCol>
                <a:gridCol w="610128">
                  <a:extLst>
                    <a:ext uri="{9D8B030D-6E8A-4147-A177-3AD203B41FA5}">
                      <a16:colId xmlns:a16="http://schemas.microsoft.com/office/drawing/2014/main" val="20002"/>
                    </a:ext>
                  </a:extLst>
                </a:gridCol>
                <a:gridCol w="610128">
                  <a:extLst>
                    <a:ext uri="{9D8B030D-6E8A-4147-A177-3AD203B41FA5}">
                      <a16:colId xmlns:a16="http://schemas.microsoft.com/office/drawing/2014/main" val="20003"/>
                    </a:ext>
                  </a:extLst>
                </a:gridCol>
                <a:gridCol w="610128">
                  <a:extLst>
                    <a:ext uri="{9D8B030D-6E8A-4147-A177-3AD203B41FA5}">
                      <a16:colId xmlns:a16="http://schemas.microsoft.com/office/drawing/2014/main" val="20004"/>
                    </a:ext>
                  </a:extLst>
                </a:gridCol>
              </a:tblGrid>
              <a:tr h="370840">
                <a:tc>
                  <a:txBody>
                    <a:bodyPr/>
                    <a:lstStyle/>
                    <a:p>
                      <a:r>
                        <a:rPr lang="en-US" dirty="0"/>
                        <a:t>0</a:t>
                      </a:r>
                    </a:p>
                  </a:txBody>
                  <a:tcPr>
                    <a:solidFill>
                      <a:schemeClr val="bg1">
                        <a:lumMod val="75000"/>
                      </a:schemeClr>
                    </a:solidFill>
                  </a:tcPr>
                </a:tc>
                <a:tc>
                  <a:txBody>
                    <a:bodyPr/>
                    <a:lstStyle/>
                    <a:p>
                      <a:r>
                        <a:rPr lang="en-US" dirty="0"/>
                        <a:t>0</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370840">
                <a:tc>
                  <a:txBody>
                    <a:bodyPr/>
                    <a:lstStyle/>
                    <a:p>
                      <a:r>
                        <a:rPr lang="en-US" dirty="0"/>
                        <a:t>1</a:t>
                      </a:r>
                    </a:p>
                  </a:txBody>
                  <a:tcPr>
                    <a:solidFill>
                      <a:schemeClr val="bg1">
                        <a:lumMod val="75000"/>
                      </a:schemeClr>
                    </a:solidFill>
                  </a:tcPr>
                </a:tc>
                <a:tc>
                  <a:txBody>
                    <a:bodyPr/>
                    <a:lstStyle/>
                    <a:p>
                      <a:r>
                        <a:rPr lang="en-US" dirty="0"/>
                        <a:t>4</a:t>
                      </a:r>
                    </a:p>
                  </a:txBody>
                  <a:tcPr/>
                </a:tc>
                <a:tc>
                  <a:txBody>
                    <a:bodyPr/>
                    <a:lstStyle/>
                    <a:p>
                      <a:r>
                        <a:rPr lang="en-US" dirty="0"/>
                        <a:t>5</a:t>
                      </a:r>
                    </a:p>
                  </a:txBody>
                  <a:tcPr/>
                </a:tc>
                <a:tc>
                  <a:txBody>
                    <a:bodyPr/>
                    <a:lstStyle/>
                    <a:p>
                      <a:r>
                        <a:rPr lang="en-US" dirty="0"/>
                        <a:t>6</a:t>
                      </a:r>
                    </a:p>
                  </a:txBody>
                  <a:tcPr/>
                </a:tc>
                <a:tc>
                  <a:txBody>
                    <a:bodyPr/>
                    <a:lstStyle/>
                    <a:p>
                      <a:r>
                        <a:rPr lang="en-US" dirty="0"/>
                        <a:t>7</a:t>
                      </a:r>
                    </a:p>
                  </a:txBody>
                  <a:tcPr/>
                </a:tc>
                <a:extLst>
                  <a:ext uri="{0D108BD9-81ED-4DB2-BD59-A6C34878D82A}">
                    <a16:rowId xmlns:a16="http://schemas.microsoft.com/office/drawing/2014/main" val="10001"/>
                  </a:ext>
                </a:extLst>
              </a:tr>
              <a:tr h="370840">
                <a:tc>
                  <a:txBody>
                    <a:bodyPr/>
                    <a:lstStyle/>
                    <a:p>
                      <a:r>
                        <a:rPr lang="en-US" dirty="0"/>
                        <a:t>2</a:t>
                      </a:r>
                    </a:p>
                  </a:txBody>
                  <a:tcPr>
                    <a:solidFill>
                      <a:schemeClr val="bg1">
                        <a:lumMod val="75000"/>
                      </a:schemeClr>
                    </a:solidFill>
                  </a:tcPr>
                </a:tc>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t>11</a:t>
                      </a:r>
                    </a:p>
                  </a:txBody>
                  <a:tcPr/>
                </a:tc>
                <a:extLst>
                  <a:ext uri="{0D108BD9-81ED-4DB2-BD59-A6C34878D82A}">
                    <a16:rowId xmlns:a16="http://schemas.microsoft.com/office/drawing/2014/main" val="10002"/>
                  </a:ext>
                </a:extLst>
              </a:tr>
              <a:tr h="370840">
                <a:tc>
                  <a:txBody>
                    <a:bodyPr/>
                    <a:lstStyle/>
                    <a:p>
                      <a:r>
                        <a:rPr lang="en-US" dirty="0"/>
                        <a:t>3</a:t>
                      </a:r>
                    </a:p>
                  </a:txBody>
                  <a:tcPr>
                    <a:solidFill>
                      <a:schemeClr val="bg1">
                        <a:lumMod val="75000"/>
                      </a:schemeClr>
                    </a:solidFill>
                  </a:tcPr>
                </a:tc>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extLst>
                  <a:ext uri="{0D108BD9-81ED-4DB2-BD59-A6C34878D82A}">
                    <a16:rowId xmlns:a16="http://schemas.microsoft.com/office/drawing/2014/main" val="10003"/>
                  </a:ext>
                </a:extLst>
              </a:tr>
              <a:tr h="370840">
                <a:tc>
                  <a:txBody>
                    <a:bodyPr/>
                    <a:lstStyle/>
                    <a:p>
                      <a:r>
                        <a:rPr lang="en-US" dirty="0"/>
                        <a:t>4</a:t>
                      </a:r>
                    </a:p>
                  </a:txBody>
                  <a:tcPr>
                    <a:solidFill>
                      <a:schemeClr val="bg1">
                        <a:lumMod val="75000"/>
                      </a:schemeClr>
                    </a:solidFill>
                  </a:tcPr>
                </a:tc>
                <a:tc>
                  <a:txBody>
                    <a:bodyPr/>
                    <a:lstStyle/>
                    <a:p>
                      <a:r>
                        <a:rPr lang="en-US" dirty="0"/>
                        <a:t>16</a:t>
                      </a:r>
                    </a:p>
                  </a:txBody>
                  <a:tcPr/>
                </a:tc>
                <a:tc>
                  <a:txBody>
                    <a:bodyPr/>
                    <a:lstStyle/>
                    <a:p>
                      <a:r>
                        <a:rPr lang="en-US" dirty="0"/>
                        <a:t>17</a:t>
                      </a:r>
                    </a:p>
                  </a:txBody>
                  <a:tcPr/>
                </a:tc>
                <a:tc>
                  <a:txBody>
                    <a:bodyPr/>
                    <a:lstStyle/>
                    <a:p>
                      <a:r>
                        <a:rPr lang="en-US" dirty="0"/>
                        <a:t>18</a:t>
                      </a:r>
                    </a:p>
                  </a:txBody>
                  <a:tcPr/>
                </a:tc>
                <a:tc>
                  <a:txBody>
                    <a:bodyPr/>
                    <a:lstStyle/>
                    <a:p>
                      <a:r>
                        <a:rPr lang="en-US" dirty="0"/>
                        <a:t>19</a:t>
                      </a:r>
                    </a:p>
                  </a:txBody>
                  <a:tcPr/>
                </a:tc>
                <a:extLst>
                  <a:ext uri="{0D108BD9-81ED-4DB2-BD59-A6C34878D82A}">
                    <a16:rowId xmlns:a16="http://schemas.microsoft.com/office/drawing/2014/main" val="10004"/>
                  </a:ext>
                </a:extLst>
              </a:tr>
              <a:tr h="370840">
                <a:tc>
                  <a:txBody>
                    <a:bodyPr/>
                    <a:lstStyle/>
                    <a:p>
                      <a:endParaRPr lang="en-US"/>
                    </a:p>
                  </a:txBody>
                  <a:tcPr>
                    <a:solidFill>
                      <a:schemeClr val="bg1">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endParaRPr lang="en-US"/>
                    </a:p>
                  </a:txBody>
                  <a:tcPr>
                    <a:solidFill>
                      <a:schemeClr val="bg1">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r h="370840">
                <a:tc>
                  <a:txBody>
                    <a:bodyPr/>
                    <a:lstStyle/>
                    <a:p>
                      <a:r>
                        <a:rPr lang="en-US" dirty="0"/>
                        <a:t>15</a:t>
                      </a:r>
                    </a:p>
                  </a:txBody>
                  <a:tcPr>
                    <a:solidFill>
                      <a:schemeClr val="bg1">
                        <a:lumMod val="75000"/>
                      </a:schemeClr>
                    </a:solidFill>
                  </a:tcPr>
                </a:tc>
                <a:tc>
                  <a:txBody>
                    <a:bodyPr/>
                    <a:lstStyle/>
                    <a:p>
                      <a:r>
                        <a:rPr lang="en-US" dirty="0"/>
                        <a:t>60</a:t>
                      </a:r>
                    </a:p>
                  </a:txBody>
                  <a:tcPr/>
                </a:tc>
                <a:tc>
                  <a:txBody>
                    <a:bodyPr/>
                    <a:lstStyle/>
                    <a:p>
                      <a:r>
                        <a:rPr lang="en-US" dirty="0"/>
                        <a:t>61</a:t>
                      </a:r>
                    </a:p>
                  </a:txBody>
                  <a:tcPr/>
                </a:tc>
                <a:tc>
                  <a:txBody>
                    <a:bodyPr/>
                    <a:lstStyle/>
                    <a:p>
                      <a:r>
                        <a:rPr lang="en-US" dirty="0"/>
                        <a:t>62</a:t>
                      </a:r>
                    </a:p>
                  </a:txBody>
                  <a:tcPr/>
                </a:tc>
                <a:tc>
                  <a:txBody>
                    <a:bodyPr/>
                    <a:lstStyle/>
                    <a:p>
                      <a:r>
                        <a:rPr lang="en-US" dirty="0"/>
                        <a:t>63</a:t>
                      </a:r>
                    </a:p>
                  </a:txBody>
                  <a:tcPr/>
                </a:tc>
                <a:extLst>
                  <a:ext uri="{0D108BD9-81ED-4DB2-BD59-A6C34878D82A}">
                    <a16:rowId xmlns:a16="http://schemas.microsoft.com/office/drawing/2014/main" val="10007"/>
                  </a:ext>
                </a:extLst>
              </a:tr>
            </a:tbl>
          </a:graphicData>
        </a:graphic>
      </p:graphicFrame>
      <p:sp>
        <p:nvSpPr>
          <p:cNvPr id="5" name="Slide Number Placeholder 4"/>
          <p:cNvSpPr>
            <a:spLocks noGrp="1"/>
          </p:cNvSpPr>
          <p:nvPr>
            <p:ph type="sldNum" sz="quarter" idx="12"/>
          </p:nvPr>
        </p:nvSpPr>
        <p:spPr/>
        <p:txBody>
          <a:bodyPr/>
          <a:lstStyle/>
          <a:p>
            <a:fld id="{57733F94-BD4E-45B7-8984-807B972C88CC}" type="slidenum">
              <a:rPr lang="en-US" smtClean="0"/>
              <a:pPr/>
              <a:t>86</a:t>
            </a:fld>
            <a:endParaRPr lang="en-US"/>
          </a:p>
        </p:txBody>
      </p:sp>
    </p:spTree>
    <p:extLst>
      <p:ext uri="{BB962C8B-B14F-4D97-AF65-F5344CB8AC3E}">
        <p14:creationId xmlns:p14="http://schemas.microsoft.com/office/powerpoint/2010/main" val="18753926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Mapped Cache Example</a:t>
            </a:r>
          </a:p>
        </p:txBody>
      </p:sp>
      <p:sp>
        <p:nvSpPr>
          <p:cNvPr id="7" name="Content Placeholder 2"/>
          <p:cNvSpPr>
            <a:spLocks noGrp="1"/>
          </p:cNvSpPr>
          <p:nvPr>
            <p:ph idx="1"/>
          </p:nvPr>
        </p:nvSpPr>
        <p:spPr>
          <a:xfrm>
            <a:off x="838200" y="1355559"/>
            <a:ext cx="9422081" cy="1589522"/>
          </a:xfrm>
        </p:spPr>
        <p:txBody>
          <a:bodyPr>
            <a:normAutofit fontScale="85000" lnSpcReduction="20000"/>
          </a:bodyPr>
          <a:lstStyle/>
          <a:p>
            <a:r>
              <a:rPr lang="en-US" dirty="0"/>
              <a:t>m = 6 &amp; each block contains 4 bytes</a:t>
            </a:r>
          </a:p>
          <a:p>
            <a:r>
              <a:rPr lang="en-US" dirty="0"/>
              <a:t>What is the number of blocks ?</a:t>
            </a:r>
          </a:p>
          <a:p>
            <a:r>
              <a:rPr lang="en-US" dirty="0"/>
              <a:t>Number of blocks  = 16</a:t>
            </a:r>
          </a:p>
          <a:p>
            <a:r>
              <a:rPr lang="en-US" dirty="0"/>
              <a:t>What is the b (block offset)?</a:t>
            </a:r>
          </a:p>
        </p:txBody>
      </p:sp>
      <p:graphicFrame>
        <p:nvGraphicFramePr>
          <p:cNvPr id="9" name="Table 8"/>
          <p:cNvGraphicFramePr>
            <a:graphicFrameLocks noGrp="1"/>
          </p:cNvGraphicFramePr>
          <p:nvPr/>
        </p:nvGraphicFramePr>
        <p:xfrm>
          <a:off x="8397172" y="2667218"/>
          <a:ext cx="3050640" cy="2966720"/>
        </p:xfrm>
        <a:graphic>
          <a:graphicData uri="http://schemas.openxmlformats.org/drawingml/2006/table">
            <a:tbl>
              <a:tblPr firstRow="1" bandRow="1">
                <a:tableStyleId>{5940675A-B579-460E-94D1-54222C63F5DA}</a:tableStyleId>
              </a:tblPr>
              <a:tblGrid>
                <a:gridCol w="610128">
                  <a:extLst>
                    <a:ext uri="{9D8B030D-6E8A-4147-A177-3AD203B41FA5}">
                      <a16:colId xmlns:a16="http://schemas.microsoft.com/office/drawing/2014/main" val="20000"/>
                    </a:ext>
                  </a:extLst>
                </a:gridCol>
                <a:gridCol w="610128">
                  <a:extLst>
                    <a:ext uri="{9D8B030D-6E8A-4147-A177-3AD203B41FA5}">
                      <a16:colId xmlns:a16="http://schemas.microsoft.com/office/drawing/2014/main" val="20001"/>
                    </a:ext>
                  </a:extLst>
                </a:gridCol>
                <a:gridCol w="610128">
                  <a:extLst>
                    <a:ext uri="{9D8B030D-6E8A-4147-A177-3AD203B41FA5}">
                      <a16:colId xmlns:a16="http://schemas.microsoft.com/office/drawing/2014/main" val="20002"/>
                    </a:ext>
                  </a:extLst>
                </a:gridCol>
                <a:gridCol w="610128">
                  <a:extLst>
                    <a:ext uri="{9D8B030D-6E8A-4147-A177-3AD203B41FA5}">
                      <a16:colId xmlns:a16="http://schemas.microsoft.com/office/drawing/2014/main" val="20003"/>
                    </a:ext>
                  </a:extLst>
                </a:gridCol>
                <a:gridCol w="610128">
                  <a:extLst>
                    <a:ext uri="{9D8B030D-6E8A-4147-A177-3AD203B41FA5}">
                      <a16:colId xmlns:a16="http://schemas.microsoft.com/office/drawing/2014/main" val="20004"/>
                    </a:ext>
                  </a:extLst>
                </a:gridCol>
              </a:tblGrid>
              <a:tr h="370840">
                <a:tc>
                  <a:txBody>
                    <a:bodyPr/>
                    <a:lstStyle/>
                    <a:p>
                      <a:r>
                        <a:rPr lang="en-US" dirty="0"/>
                        <a:t>0</a:t>
                      </a:r>
                    </a:p>
                  </a:txBody>
                  <a:tcPr>
                    <a:solidFill>
                      <a:schemeClr val="bg1">
                        <a:lumMod val="75000"/>
                      </a:schemeClr>
                    </a:solidFill>
                  </a:tcPr>
                </a:tc>
                <a:tc>
                  <a:txBody>
                    <a:bodyPr/>
                    <a:lstStyle/>
                    <a:p>
                      <a:r>
                        <a:rPr lang="en-US" dirty="0"/>
                        <a:t>0</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370840">
                <a:tc>
                  <a:txBody>
                    <a:bodyPr/>
                    <a:lstStyle/>
                    <a:p>
                      <a:r>
                        <a:rPr lang="en-US" dirty="0"/>
                        <a:t>1</a:t>
                      </a:r>
                    </a:p>
                  </a:txBody>
                  <a:tcPr>
                    <a:solidFill>
                      <a:schemeClr val="bg1">
                        <a:lumMod val="75000"/>
                      </a:schemeClr>
                    </a:solidFill>
                  </a:tcPr>
                </a:tc>
                <a:tc>
                  <a:txBody>
                    <a:bodyPr/>
                    <a:lstStyle/>
                    <a:p>
                      <a:r>
                        <a:rPr lang="en-US" dirty="0"/>
                        <a:t>4</a:t>
                      </a:r>
                    </a:p>
                  </a:txBody>
                  <a:tcPr/>
                </a:tc>
                <a:tc>
                  <a:txBody>
                    <a:bodyPr/>
                    <a:lstStyle/>
                    <a:p>
                      <a:r>
                        <a:rPr lang="en-US" dirty="0"/>
                        <a:t>5</a:t>
                      </a:r>
                    </a:p>
                  </a:txBody>
                  <a:tcPr/>
                </a:tc>
                <a:tc>
                  <a:txBody>
                    <a:bodyPr/>
                    <a:lstStyle/>
                    <a:p>
                      <a:r>
                        <a:rPr lang="en-US" dirty="0"/>
                        <a:t>6</a:t>
                      </a:r>
                    </a:p>
                  </a:txBody>
                  <a:tcPr/>
                </a:tc>
                <a:tc>
                  <a:txBody>
                    <a:bodyPr/>
                    <a:lstStyle/>
                    <a:p>
                      <a:r>
                        <a:rPr lang="en-US" dirty="0"/>
                        <a:t>7</a:t>
                      </a:r>
                    </a:p>
                  </a:txBody>
                  <a:tcPr/>
                </a:tc>
                <a:extLst>
                  <a:ext uri="{0D108BD9-81ED-4DB2-BD59-A6C34878D82A}">
                    <a16:rowId xmlns:a16="http://schemas.microsoft.com/office/drawing/2014/main" val="10001"/>
                  </a:ext>
                </a:extLst>
              </a:tr>
              <a:tr h="370840">
                <a:tc>
                  <a:txBody>
                    <a:bodyPr/>
                    <a:lstStyle/>
                    <a:p>
                      <a:r>
                        <a:rPr lang="en-US" dirty="0"/>
                        <a:t>2</a:t>
                      </a:r>
                    </a:p>
                  </a:txBody>
                  <a:tcPr>
                    <a:solidFill>
                      <a:schemeClr val="bg1">
                        <a:lumMod val="75000"/>
                      </a:schemeClr>
                    </a:solidFill>
                  </a:tcPr>
                </a:tc>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t>11</a:t>
                      </a:r>
                    </a:p>
                  </a:txBody>
                  <a:tcPr/>
                </a:tc>
                <a:extLst>
                  <a:ext uri="{0D108BD9-81ED-4DB2-BD59-A6C34878D82A}">
                    <a16:rowId xmlns:a16="http://schemas.microsoft.com/office/drawing/2014/main" val="10002"/>
                  </a:ext>
                </a:extLst>
              </a:tr>
              <a:tr h="370840">
                <a:tc>
                  <a:txBody>
                    <a:bodyPr/>
                    <a:lstStyle/>
                    <a:p>
                      <a:r>
                        <a:rPr lang="en-US" dirty="0"/>
                        <a:t>3</a:t>
                      </a:r>
                    </a:p>
                  </a:txBody>
                  <a:tcPr>
                    <a:solidFill>
                      <a:schemeClr val="bg1">
                        <a:lumMod val="75000"/>
                      </a:schemeClr>
                    </a:solidFill>
                  </a:tcPr>
                </a:tc>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extLst>
                  <a:ext uri="{0D108BD9-81ED-4DB2-BD59-A6C34878D82A}">
                    <a16:rowId xmlns:a16="http://schemas.microsoft.com/office/drawing/2014/main" val="10003"/>
                  </a:ext>
                </a:extLst>
              </a:tr>
              <a:tr h="370840">
                <a:tc>
                  <a:txBody>
                    <a:bodyPr/>
                    <a:lstStyle/>
                    <a:p>
                      <a:r>
                        <a:rPr lang="en-US" dirty="0"/>
                        <a:t>4</a:t>
                      </a:r>
                    </a:p>
                  </a:txBody>
                  <a:tcPr>
                    <a:solidFill>
                      <a:schemeClr val="bg1">
                        <a:lumMod val="75000"/>
                      </a:schemeClr>
                    </a:solidFill>
                  </a:tcPr>
                </a:tc>
                <a:tc>
                  <a:txBody>
                    <a:bodyPr/>
                    <a:lstStyle/>
                    <a:p>
                      <a:r>
                        <a:rPr lang="en-US" dirty="0"/>
                        <a:t>16</a:t>
                      </a:r>
                    </a:p>
                  </a:txBody>
                  <a:tcPr/>
                </a:tc>
                <a:tc>
                  <a:txBody>
                    <a:bodyPr/>
                    <a:lstStyle/>
                    <a:p>
                      <a:r>
                        <a:rPr lang="en-US" dirty="0"/>
                        <a:t>17</a:t>
                      </a:r>
                    </a:p>
                  </a:txBody>
                  <a:tcPr/>
                </a:tc>
                <a:tc>
                  <a:txBody>
                    <a:bodyPr/>
                    <a:lstStyle/>
                    <a:p>
                      <a:r>
                        <a:rPr lang="en-US" dirty="0"/>
                        <a:t>18</a:t>
                      </a:r>
                    </a:p>
                  </a:txBody>
                  <a:tcPr/>
                </a:tc>
                <a:tc>
                  <a:txBody>
                    <a:bodyPr/>
                    <a:lstStyle/>
                    <a:p>
                      <a:r>
                        <a:rPr lang="en-US" dirty="0"/>
                        <a:t>19</a:t>
                      </a:r>
                    </a:p>
                  </a:txBody>
                  <a:tcPr/>
                </a:tc>
                <a:extLst>
                  <a:ext uri="{0D108BD9-81ED-4DB2-BD59-A6C34878D82A}">
                    <a16:rowId xmlns:a16="http://schemas.microsoft.com/office/drawing/2014/main" val="10004"/>
                  </a:ext>
                </a:extLst>
              </a:tr>
              <a:tr h="370840">
                <a:tc>
                  <a:txBody>
                    <a:bodyPr/>
                    <a:lstStyle/>
                    <a:p>
                      <a:endParaRPr lang="en-US"/>
                    </a:p>
                  </a:txBody>
                  <a:tcPr>
                    <a:solidFill>
                      <a:schemeClr val="bg1">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endParaRPr lang="en-US"/>
                    </a:p>
                  </a:txBody>
                  <a:tcPr>
                    <a:solidFill>
                      <a:schemeClr val="bg1">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r h="370840">
                <a:tc>
                  <a:txBody>
                    <a:bodyPr/>
                    <a:lstStyle/>
                    <a:p>
                      <a:r>
                        <a:rPr lang="en-US" dirty="0"/>
                        <a:t>15</a:t>
                      </a:r>
                    </a:p>
                  </a:txBody>
                  <a:tcPr>
                    <a:solidFill>
                      <a:schemeClr val="bg1">
                        <a:lumMod val="75000"/>
                      </a:schemeClr>
                    </a:solidFill>
                  </a:tcPr>
                </a:tc>
                <a:tc>
                  <a:txBody>
                    <a:bodyPr/>
                    <a:lstStyle/>
                    <a:p>
                      <a:r>
                        <a:rPr lang="en-US" dirty="0"/>
                        <a:t>60</a:t>
                      </a:r>
                    </a:p>
                  </a:txBody>
                  <a:tcPr/>
                </a:tc>
                <a:tc>
                  <a:txBody>
                    <a:bodyPr/>
                    <a:lstStyle/>
                    <a:p>
                      <a:r>
                        <a:rPr lang="en-US" dirty="0"/>
                        <a:t>61</a:t>
                      </a:r>
                    </a:p>
                  </a:txBody>
                  <a:tcPr/>
                </a:tc>
                <a:tc>
                  <a:txBody>
                    <a:bodyPr/>
                    <a:lstStyle/>
                    <a:p>
                      <a:r>
                        <a:rPr lang="en-US" dirty="0"/>
                        <a:t>62</a:t>
                      </a:r>
                    </a:p>
                  </a:txBody>
                  <a:tcPr/>
                </a:tc>
                <a:tc>
                  <a:txBody>
                    <a:bodyPr/>
                    <a:lstStyle/>
                    <a:p>
                      <a:r>
                        <a:rPr lang="en-US" dirty="0"/>
                        <a:t>63</a:t>
                      </a:r>
                    </a:p>
                  </a:txBody>
                  <a:tcPr/>
                </a:tc>
                <a:extLst>
                  <a:ext uri="{0D108BD9-81ED-4DB2-BD59-A6C34878D82A}">
                    <a16:rowId xmlns:a16="http://schemas.microsoft.com/office/drawing/2014/main" val="10007"/>
                  </a:ext>
                </a:extLst>
              </a:tr>
            </a:tbl>
          </a:graphicData>
        </a:graphic>
      </p:graphicFrame>
      <p:sp>
        <p:nvSpPr>
          <p:cNvPr id="10" name="TextBox 9"/>
          <p:cNvSpPr txBox="1"/>
          <p:nvPr/>
        </p:nvSpPr>
        <p:spPr>
          <a:xfrm>
            <a:off x="6947064" y="5913912"/>
            <a:ext cx="4807342" cy="369332"/>
          </a:xfrm>
          <a:prstGeom prst="rect">
            <a:avLst/>
          </a:prstGeom>
          <a:noFill/>
        </p:spPr>
        <p:txBody>
          <a:bodyPr wrap="none" rtlCol="0">
            <a:spAutoFit/>
          </a:bodyPr>
          <a:lstStyle/>
          <a:p>
            <a:r>
              <a:rPr lang="en-US" dirty="0"/>
              <a:t>Block Size = 4 = 2</a:t>
            </a:r>
            <a:r>
              <a:rPr lang="en-US" baseline="30000" dirty="0"/>
              <a:t>2</a:t>
            </a:r>
            <a:r>
              <a:rPr lang="en-US" dirty="0"/>
              <a:t> </a:t>
            </a:r>
            <a:r>
              <a:rPr lang="en-US" dirty="0">
                <a:sym typeface="Wingdings" pitchFamily="2" charset="2"/>
              </a:rPr>
              <a:t> </a:t>
            </a:r>
            <a:r>
              <a:rPr lang="en-US" dirty="0"/>
              <a:t>b = 2 </a:t>
            </a:r>
            <a:r>
              <a:rPr lang="en-US" dirty="0">
                <a:sym typeface="Wingdings" pitchFamily="2" charset="2"/>
              </a:rPr>
              <a:t> The number of bits</a:t>
            </a:r>
            <a:endParaRPr lang="en-US" dirty="0"/>
          </a:p>
        </p:txBody>
      </p:sp>
      <p:sp>
        <p:nvSpPr>
          <p:cNvPr id="6" name="Slide Number Placeholder 5"/>
          <p:cNvSpPr>
            <a:spLocks noGrp="1"/>
          </p:cNvSpPr>
          <p:nvPr>
            <p:ph type="sldNum" sz="quarter" idx="12"/>
          </p:nvPr>
        </p:nvSpPr>
        <p:spPr/>
        <p:txBody>
          <a:bodyPr/>
          <a:lstStyle/>
          <a:p>
            <a:fld id="{57733F94-BD4E-45B7-8984-807B972C88CC}" type="slidenum">
              <a:rPr lang="en-US" smtClean="0"/>
              <a:pPr/>
              <a:t>87</a:t>
            </a:fld>
            <a:endParaRPr lang="en-US"/>
          </a:p>
        </p:txBody>
      </p:sp>
    </p:spTree>
    <p:extLst>
      <p:ext uri="{BB962C8B-B14F-4D97-AF65-F5344CB8AC3E}">
        <p14:creationId xmlns:p14="http://schemas.microsoft.com/office/powerpoint/2010/main" val="18023034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Mapped Cache Example</a:t>
            </a:r>
          </a:p>
        </p:txBody>
      </p:sp>
      <p:sp>
        <p:nvSpPr>
          <p:cNvPr id="7" name="Content Placeholder 2"/>
          <p:cNvSpPr>
            <a:spLocks noGrp="1"/>
          </p:cNvSpPr>
          <p:nvPr>
            <p:ph idx="1"/>
          </p:nvPr>
        </p:nvSpPr>
        <p:spPr>
          <a:xfrm>
            <a:off x="838200" y="1355558"/>
            <a:ext cx="9422081" cy="1945781"/>
          </a:xfrm>
        </p:spPr>
        <p:txBody>
          <a:bodyPr>
            <a:normAutofit fontScale="85000" lnSpcReduction="20000"/>
          </a:bodyPr>
          <a:lstStyle/>
          <a:p>
            <a:r>
              <a:rPr lang="en-US" dirty="0"/>
              <a:t>m = 6 &amp; each block contains 4 bytes</a:t>
            </a:r>
          </a:p>
          <a:p>
            <a:r>
              <a:rPr lang="en-US" dirty="0"/>
              <a:t>What is the number of blocks ?</a:t>
            </a:r>
          </a:p>
          <a:p>
            <a:r>
              <a:rPr lang="en-US" dirty="0"/>
              <a:t>Number of blocks  = 16</a:t>
            </a:r>
          </a:p>
          <a:p>
            <a:r>
              <a:rPr lang="en-US" dirty="0"/>
              <a:t>What is the b (block offset)?</a:t>
            </a:r>
          </a:p>
          <a:p>
            <a:r>
              <a:rPr lang="en-US" dirty="0"/>
              <a:t>What is the value of l ?</a:t>
            </a:r>
          </a:p>
          <a:p>
            <a:endParaRPr lang="en-US" dirty="0"/>
          </a:p>
        </p:txBody>
      </p:sp>
      <p:graphicFrame>
        <p:nvGraphicFramePr>
          <p:cNvPr id="9" name="Table 8"/>
          <p:cNvGraphicFramePr>
            <a:graphicFrameLocks noGrp="1"/>
          </p:cNvGraphicFramePr>
          <p:nvPr/>
        </p:nvGraphicFramePr>
        <p:xfrm>
          <a:off x="8397172" y="2667218"/>
          <a:ext cx="3050640" cy="2966720"/>
        </p:xfrm>
        <a:graphic>
          <a:graphicData uri="http://schemas.openxmlformats.org/drawingml/2006/table">
            <a:tbl>
              <a:tblPr firstRow="1" bandRow="1">
                <a:tableStyleId>{5940675A-B579-460E-94D1-54222C63F5DA}</a:tableStyleId>
              </a:tblPr>
              <a:tblGrid>
                <a:gridCol w="610128">
                  <a:extLst>
                    <a:ext uri="{9D8B030D-6E8A-4147-A177-3AD203B41FA5}">
                      <a16:colId xmlns:a16="http://schemas.microsoft.com/office/drawing/2014/main" val="20000"/>
                    </a:ext>
                  </a:extLst>
                </a:gridCol>
                <a:gridCol w="610128">
                  <a:extLst>
                    <a:ext uri="{9D8B030D-6E8A-4147-A177-3AD203B41FA5}">
                      <a16:colId xmlns:a16="http://schemas.microsoft.com/office/drawing/2014/main" val="20001"/>
                    </a:ext>
                  </a:extLst>
                </a:gridCol>
                <a:gridCol w="610128">
                  <a:extLst>
                    <a:ext uri="{9D8B030D-6E8A-4147-A177-3AD203B41FA5}">
                      <a16:colId xmlns:a16="http://schemas.microsoft.com/office/drawing/2014/main" val="20002"/>
                    </a:ext>
                  </a:extLst>
                </a:gridCol>
                <a:gridCol w="610128">
                  <a:extLst>
                    <a:ext uri="{9D8B030D-6E8A-4147-A177-3AD203B41FA5}">
                      <a16:colId xmlns:a16="http://schemas.microsoft.com/office/drawing/2014/main" val="20003"/>
                    </a:ext>
                  </a:extLst>
                </a:gridCol>
                <a:gridCol w="610128">
                  <a:extLst>
                    <a:ext uri="{9D8B030D-6E8A-4147-A177-3AD203B41FA5}">
                      <a16:colId xmlns:a16="http://schemas.microsoft.com/office/drawing/2014/main" val="20004"/>
                    </a:ext>
                  </a:extLst>
                </a:gridCol>
              </a:tblGrid>
              <a:tr h="370840">
                <a:tc>
                  <a:txBody>
                    <a:bodyPr/>
                    <a:lstStyle/>
                    <a:p>
                      <a:r>
                        <a:rPr lang="en-US" dirty="0"/>
                        <a:t>0</a:t>
                      </a:r>
                    </a:p>
                  </a:txBody>
                  <a:tcPr>
                    <a:solidFill>
                      <a:schemeClr val="bg1">
                        <a:lumMod val="75000"/>
                      </a:schemeClr>
                    </a:solidFill>
                  </a:tcPr>
                </a:tc>
                <a:tc>
                  <a:txBody>
                    <a:bodyPr/>
                    <a:lstStyle/>
                    <a:p>
                      <a:r>
                        <a:rPr lang="en-US" dirty="0"/>
                        <a:t>0</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370840">
                <a:tc>
                  <a:txBody>
                    <a:bodyPr/>
                    <a:lstStyle/>
                    <a:p>
                      <a:r>
                        <a:rPr lang="en-US" dirty="0"/>
                        <a:t>1</a:t>
                      </a:r>
                    </a:p>
                  </a:txBody>
                  <a:tcPr>
                    <a:solidFill>
                      <a:schemeClr val="bg1">
                        <a:lumMod val="75000"/>
                      </a:schemeClr>
                    </a:solidFill>
                  </a:tcPr>
                </a:tc>
                <a:tc>
                  <a:txBody>
                    <a:bodyPr/>
                    <a:lstStyle/>
                    <a:p>
                      <a:r>
                        <a:rPr lang="en-US" dirty="0"/>
                        <a:t>4</a:t>
                      </a:r>
                    </a:p>
                  </a:txBody>
                  <a:tcPr/>
                </a:tc>
                <a:tc>
                  <a:txBody>
                    <a:bodyPr/>
                    <a:lstStyle/>
                    <a:p>
                      <a:r>
                        <a:rPr lang="en-US" dirty="0"/>
                        <a:t>5</a:t>
                      </a:r>
                    </a:p>
                  </a:txBody>
                  <a:tcPr/>
                </a:tc>
                <a:tc>
                  <a:txBody>
                    <a:bodyPr/>
                    <a:lstStyle/>
                    <a:p>
                      <a:r>
                        <a:rPr lang="en-US" dirty="0"/>
                        <a:t>6</a:t>
                      </a:r>
                    </a:p>
                  </a:txBody>
                  <a:tcPr/>
                </a:tc>
                <a:tc>
                  <a:txBody>
                    <a:bodyPr/>
                    <a:lstStyle/>
                    <a:p>
                      <a:r>
                        <a:rPr lang="en-US" dirty="0"/>
                        <a:t>7</a:t>
                      </a:r>
                    </a:p>
                  </a:txBody>
                  <a:tcPr/>
                </a:tc>
                <a:extLst>
                  <a:ext uri="{0D108BD9-81ED-4DB2-BD59-A6C34878D82A}">
                    <a16:rowId xmlns:a16="http://schemas.microsoft.com/office/drawing/2014/main" val="10001"/>
                  </a:ext>
                </a:extLst>
              </a:tr>
              <a:tr h="370840">
                <a:tc>
                  <a:txBody>
                    <a:bodyPr/>
                    <a:lstStyle/>
                    <a:p>
                      <a:r>
                        <a:rPr lang="en-US" dirty="0"/>
                        <a:t>2</a:t>
                      </a:r>
                    </a:p>
                  </a:txBody>
                  <a:tcPr>
                    <a:solidFill>
                      <a:schemeClr val="bg1">
                        <a:lumMod val="75000"/>
                      </a:schemeClr>
                    </a:solidFill>
                  </a:tcPr>
                </a:tc>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t>11</a:t>
                      </a:r>
                    </a:p>
                  </a:txBody>
                  <a:tcPr/>
                </a:tc>
                <a:extLst>
                  <a:ext uri="{0D108BD9-81ED-4DB2-BD59-A6C34878D82A}">
                    <a16:rowId xmlns:a16="http://schemas.microsoft.com/office/drawing/2014/main" val="10002"/>
                  </a:ext>
                </a:extLst>
              </a:tr>
              <a:tr h="370840">
                <a:tc>
                  <a:txBody>
                    <a:bodyPr/>
                    <a:lstStyle/>
                    <a:p>
                      <a:r>
                        <a:rPr lang="en-US" dirty="0"/>
                        <a:t>3</a:t>
                      </a:r>
                    </a:p>
                  </a:txBody>
                  <a:tcPr>
                    <a:solidFill>
                      <a:schemeClr val="bg1">
                        <a:lumMod val="75000"/>
                      </a:schemeClr>
                    </a:solidFill>
                  </a:tcPr>
                </a:tc>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extLst>
                  <a:ext uri="{0D108BD9-81ED-4DB2-BD59-A6C34878D82A}">
                    <a16:rowId xmlns:a16="http://schemas.microsoft.com/office/drawing/2014/main" val="10003"/>
                  </a:ext>
                </a:extLst>
              </a:tr>
              <a:tr h="370840">
                <a:tc>
                  <a:txBody>
                    <a:bodyPr/>
                    <a:lstStyle/>
                    <a:p>
                      <a:r>
                        <a:rPr lang="en-US" dirty="0"/>
                        <a:t>4</a:t>
                      </a:r>
                    </a:p>
                  </a:txBody>
                  <a:tcPr>
                    <a:solidFill>
                      <a:schemeClr val="bg1">
                        <a:lumMod val="75000"/>
                      </a:schemeClr>
                    </a:solidFill>
                  </a:tcPr>
                </a:tc>
                <a:tc>
                  <a:txBody>
                    <a:bodyPr/>
                    <a:lstStyle/>
                    <a:p>
                      <a:r>
                        <a:rPr lang="en-US" dirty="0"/>
                        <a:t>16</a:t>
                      </a:r>
                    </a:p>
                  </a:txBody>
                  <a:tcPr/>
                </a:tc>
                <a:tc>
                  <a:txBody>
                    <a:bodyPr/>
                    <a:lstStyle/>
                    <a:p>
                      <a:r>
                        <a:rPr lang="en-US" dirty="0"/>
                        <a:t>17</a:t>
                      </a:r>
                    </a:p>
                  </a:txBody>
                  <a:tcPr/>
                </a:tc>
                <a:tc>
                  <a:txBody>
                    <a:bodyPr/>
                    <a:lstStyle/>
                    <a:p>
                      <a:r>
                        <a:rPr lang="en-US" dirty="0"/>
                        <a:t>18</a:t>
                      </a:r>
                    </a:p>
                  </a:txBody>
                  <a:tcPr/>
                </a:tc>
                <a:tc>
                  <a:txBody>
                    <a:bodyPr/>
                    <a:lstStyle/>
                    <a:p>
                      <a:r>
                        <a:rPr lang="en-US" dirty="0"/>
                        <a:t>19</a:t>
                      </a:r>
                    </a:p>
                  </a:txBody>
                  <a:tcPr/>
                </a:tc>
                <a:extLst>
                  <a:ext uri="{0D108BD9-81ED-4DB2-BD59-A6C34878D82A}">
                    <a16:rowId xmlns:a16="http://schemas.microsoft.com/office/drawing/2014/main" val="10004"/>
                  </a:ext>
                </a:extLst>
              </a:tr>
              <a:tr h="370840">
                <a:tc>
                  <a:txBody>
                    <a:bodyPr/>
                    <a:lstStyle/>
                    <a:p>
                      <a:endParaRPr lang="en-US"/>
                    </a:p>
                  </a:txBody>
                  <a:tcPr>
                    <a:solidFill>
                      <a:schemeClr val="bg1">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endParaRPr lang="en-US"/>
                    </a:p>
                  </a:txBody>
                  <a:tcPr>
                    <a:solidFill>
                      <a:schemeClr val="bg1">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r h="370840">
                <a:tc>
                  <a:txBody>
                    <a:bodyPr/>
                    <a:lstStyle/>
                    <a:p>
                      <a:r>
                        <a:rPr lang="en-US" dirty="0"/>
                        <a:t>15</a:t>
                      </a:r>
                    </a:p>
                  </a:txBody>
                  <a:tcPr>
                    <a:solidFill>
                      <a:schemeClr val="bg1">
                        <a:lumMod val="75000"/>
                      </a:schemeClr>
                    </a:solidFill>
                  </a:tcPr>
                </a:tc>
                <a:tc>
                  <a:txBody>
                    <a:bodyPr/>
                    <a:lstStyle/>
                    <a:p>
                      <a:r>
                        <a:rPr lang="en-US" dirty="0"/>
                        <a:t>60</a:t>
                      </a:r>
                    </a:p>
                  </a:txBody>
                  <a:tcPr/>
                </a:tc>
                <a:tc>
                  <a:txBody>
                    <a:bodyPr/>
                    <a:lstStyle/>
                    <a:p>
                      <a:r>
                        <a:rPr lang="en-US" dirty="0"/>
                        <a:t>61</a:t>
                      </a:r>
                    </a:p>
                  </a:txBody>
                  <a:tcPr/>
                </a:tc>
                <a:tc>
                  <a:txBody>
                    <a:bodyPr/>
                    <a:lstStyle/>
                    <a:p>
                      <a:r>
                        <a:rPr lang="en-US" dirty="0"/>
                        <a:t>62</a:t>
                      </a:r>
                    </a:p>
                  </a:txBody>
                  <a:tcPr/>
                </a:tc>
                <a:tc>
                  <a:txBody>
                    <a:bodyPr/>
                    <a:lstStyle/>
                    <a:p>
                      <a:r>
                        <a:rPr lang="en-US" dirty="0"/>
                        <a:t>63</a:t>
                      </a:r>
                    </a:p>
                  </a:txBody>
                  <a:tcPr/>
                </a:tc>
                <a:extLst>
                  <a:ext uri="{0D108BD9-81ED-4DB2-BD59-A6C34878D82A}">
                    <a16:rowId xmlns:a16="http://schemas.microsoft.com/office/drawing/2014/main" val="10007"/>
                  </a:ext>
                </a:extLst>
              </a:tr>
            </a:tbl>
          </a:graphicData>
        </a:graphic>
      </p:graphicFrame>
      <p:sp>
        <p:nvSpPr>
          <p:cNvPr id="10" name="TextBox 9"/>
          <p:cNvSpPr txBox="1"/>
          <p:nvPr/>
        </p:nvSpPr>
        <p:spPr>
          <a:xfrm>
            <a:off x="9143999" y="5818909"/>
            <a:ext cx="2720232" cy="646331"/>
          </a:xfrm>
          <a:prstGeom prst="rect">
            <a:avLst/>
          </a:prstGeom>
          <a:noFill/>
        </p:spPr>
        <p:txBody>
          <a:bodyPr wrap="none" rtlCol="0">
            <a:spAutoFit/>
          </a:bodyPr>
          <a:lstStyle/>
          <a:p>
            <a:r>
              <a:rPr lang="en-US" dirty="0"/>
              <a:t>Block Size = 4 = 2</a:t>
            </a:r>
            <a:r>
              <a:rPr lang="en-US" baseline="30000" dirty="0"/>
              <a:t>2</a:t>
            </a:r>
            <a:r>
              <a:rPr lang="en-US" dirty="0"/>
              <a:t> </a:t>
            </a:r>
            <a:r>
              <a:rPr lang="en-US" dirty="0">
                <a:sym typeface="Wingdings" pitchFamily="2" charset="2"/>
              </a:rPr>
              <a:t> </a:t>
            </a:r>
            <a:r>
              <a:rPr lang="en-US" dirty="0"/>
              <a:t>b = 2 </a:t>
            </a:r>
          </a:p>
          <a:p>
            <a:r>
              <a:rPr lang="en-US" dirty="0">
                <a:sym typeface="Wingdings" pitchFamily="2" charset="2"/>
              </a:rPr>
              <a:t> The number of bits</a:t>
            </a:r>
            <a:endParaRPr lang="en-US" dirty="0"/>
          </a:p>
        </p:txBody>
      </p:sp>
      <p:graphicFrame>
        <p:nvGraphicFramePr>
          <p:cNvPr id="6" name="Table 5"/>
          <p:cNvGraphicFramePr>
            <a:graphicFrameLocks noGrp="1"/>
          </p:cNvGraphicFramePr>
          <p:nvPr/>
        </p:nvGraphicFramePr>
        <p:xfrm>
          <a:off x="262582" y="4579144"/>
          <a:ext cx="2243118" cy="370840"/>
        </p:xfrm>
        <a:graphic>
          <a:graphicData uri="http://schemas.openxmlformats.org/drawingml/2006/table">
            <a:tbl>
              <a:tblPr firstRow="1" bandRow="1">
                <a:tableStyleId>{5C22544A-7EE6-4342-B048-85BDC9FD1C3A}</a:tableStyleId>
              </a:tblPr>
              <a:tblGrid>
                <a:gridCol w="373853">
                  <a:extLst>
                    <a:ext uri="{9D8B030D-6E8A-4147-A177-3AD203B41FA5}">
                      <a16:colId xmlns:a16="http://schemas.microsoft.com/office/drawing/2014/main" val="20000"/>
                    </a:ext>
                  </a:extLst>
                </a:gridCol>
                <a:gridCol w="373853">
                  <a:extLst>
                    <a:ext uri="{9D8B030D-6E8A-4147-A177-3AD203B41FA5}">
                      <a16:colId xmlns:a16="http://schemas.microsoft.com/office/drawing/2014/main" val="20001"/>
                    </a:ext>
                  </a:extLst>
                </a:gridCol>
                <a:gridCol w="373853">
                  <a:extLst>
                    <a:ext uri="{9D8B030D-6E8A-4147-A177-3AD203B41FA5}">
                      <a16:colId xmlns:a16="http://schemas.microsoft.com/office/drawing/2014/main" val="20002"/>
                    </a:ext>
                  </a:extLst>
                </a:gridCol>
                <a:gridCol w="373853">
                  <a:extLst>
                    <a:ext uri="{9D8B030D-6E8A-4147-A177-3AD203B41FA5}">
                      <a16:colId xmlns:a16="http://schemas.microsoft.com/office/drawing/2014/main" val="20003"/>
                    </a:ext>
                  </a:extLst>
                </a:gridCol>
                <a:gridCol w="373853">
                  <a:extLst>
                    <a:ext uri="{9D8B030D-6E8A-4147-A177-3AD203B41FA5}">
                      <a16:colId xmlns:a16="http://schemas.microsoft.com/office/drawing/2014/main" val="20004"/>
                    </a:ext>
                  </a:extLst>
                </a:gridCol>
                <a:gridCol w="373853">
                  <a:extLst>
                    <a:ext uri="{9D8B030D-6E8A-4147-A177-3AD203B41FA5}">
                      <a16:colId xmlns:a16="http://schemas.microsoft.com/office/drawing/2014/main" val="20005"/>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sp>
        <p:nvSpPr>
          <p:cNvPr id="11" name="TextBox 10"/>
          <p:cNvSpPr txBox="1"/>
          <p:nvPr/>
        </p:nvSpPr>
        <p:spPr>
          <a:xfrm>
            <a:off x="1587340" y="3724890"/>
            <a:ext cx="1856534" cy="369332"/>
          </a:xfrm>
          <a:prstGeom prst="rect">
            <a:avLst/>
          </a:prstGeom>
          <a:noFill/>
        </p:spPr>
        <p:txBody>
          <a:bodyPr wrap="none" rtlCol="0">
            <a:spAutoFit/>
          </a:bodyPr>
          <a:lstStyle/>
          <a:p>
            <a:r>
              <a:rPr lang="en-US" dirty="0"/>
              <a:t>Block Offset (b=2)</a:t>
            </a:r>
          </a:p>
        </p:txBody>
      </p:sp>
      <p:sp>
        <p:nvSpPr>
          <p:cNvPr id="12" name="TextBox 11"/>
          <p:cNvSpPr txBox="1"/>
          <p:nvPr/>
        </p:nvSpPr>
        <p:spPr>
          <a:xfrm>
            <a:off x="53443" y="3414152"/>
            <a:ext cx="2058769" cy="369332"/>
          </a:xfrm>
          <a:prstGeom prst="rect">
            <a:avLst/>
          </a:prstGeom>
          <a:noFill/>
        </p:spPr>
        <p:txBody>
          <a:bodyPr wrap="none" rtlCol="0">
            <a:spAutoFit/>
          </a:bodyPr>
          <a:lstStyle/>
          <a:p>
            <a:r>
              <a:rPr lang="en-US" dirty="0"/>
              <a:t>Block Address (m-b)</a:t>
            </a:r>
          </a:p>
        </p:txBody>
      </p:sp>
      <p:sp>
        <p:nvSpPr>
          <p:cNvPr id="13" name="Right Brace 12"/>
          <p:cNvSpPr/>
          <p:nvPr/>
        </p:nvSpPr>
        <p:spPr>
          <a:xfrm rot="16200000">
            <a:off x="623464" y="3590306"/>
            <a:ext cx="651160" cy="12132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p:cNvSpPr/>
          <p:nvPr/>
        </p:nvSpPr>
        <p:spPr>
          <a:xfrm rot="16200000">
            <a:off x="1927771" y="4219696"/>
            <a:ext cx="356261" cy="5343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lide Number Placeholder 14"/>
          <p:cNvSpPr>
            <a:spLocks noGrp="1"/>
          </p:cNvSpPr>
          <p:nvPr>
            <p:ph type="sldNum" sz="quarter" idx="12"/>
          </p:nvPr>
        </p:nvSpPr>
        <p:spPr/>
        <p:txBody>
          <a:bodyPr/>
          <a:lstStyle/>
          <a:p>
            <a:fld id="{57733F94-BD4E-45B7-8984-807B972C88CC}" type="slidenum">
              <a:rPr lang="en-US" smtClean="0"/>
              <a:pPr/>
              <a:t>88</a:t>
            </a:fld>
            <a:endParaRPr lang="en-US"/>
          </a:p>
        </p:txBody>
      </p:sp>
    </p:spTree>
    <p:extLst>
      <p:ext uri="{BB962C8B-B14F-4D97-AF65-F5344CB8AC3E}">
        <p14:creationId xmlns:p14="http://schemas.microsoft.com/office/powerpoint/2010/main" val="28344392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Mapped Cache Example</a:t>
            </a:r>
          </a:p>
        </p:txBody>
      </p:sp>
      <p:sp>
        <p:nvSpPr>
          <p:cNvPr id="7" name="Content Placeholder 2"/>
          <p:cNvSpPr>
            <a:spLocks noGrp="1"/>
          </p:cNvSpPr>
          <p:nvPr>
            <p:ph idx="1"/>
          </p:nvPr>
        </p:nvSpPr>
        <p:spPr>
          <a:xfrm>
            <a:off x="838200" y="1355558"/>
            <a:ext cx="9422081" cy="1945781"/>
          </a:xfrm>
        </p:spPr>
        <p:txBody>
          <a:bodyPr>
            <a:normAutofit fontScale="85000" lnSpcReduction="20000"/>
          </a:bodyPr>
          <a:lstStyle/>
          <a:p>
            <a:r>
              <a:rPr lang="en-US" dirty="0"/>
              <a:t>Let us assume m = 6 &amp; each block contains 4 bytes</a:t>
            </a:r>
          </a:p>
          <a:p>
            <a:r>
              <a:rPr lang="en-US" dirty="0"/>
              <a:t>What is the number of unique locations we can address ?</a:t>
            </a:r>
          </a:p>
          <a:p>
            <a:r>
              <a:rPr lang="en-US" dirty="0"/>
              <a:t>What is the number of blocks ?</a:t>
            </a:r>
          </a:p>
          <a:p>
            <a:r>
              <a:rPr lang="en-US" dirty="0"/>
              <a:t>What is the value of b ?</a:t>
            </a:r>
          </a:p>
          <a:p>
            <a:r>
              <a:rPr lang="en-US" dirty="0"/>
              <a:t>What is the value of l ?</a:t>
            </a:r>
          </a:p>
          <a:p>
            <a:endParaRPr lang="en-US" dirty="0"/>
          </a:p>
        </p:txBody>
      </p:sp>
      <p:graphicFrame>
        <p:nvGraphicFramePr>
          <p:cNvPr id="9" name="Table 8"/>
          <p:cNvGraphicFramePr>
            <a:graphicFrameLocks noGrp="1"/>
          </p:cNvGraphicFramePr>
          <p:nvPr/>
        </p:nvGraphicFramePr>
        <p:xfrm>
          <a:off x="8397172" y="2667218"/>
          <a:ext cx="3050640" cy="2966720"/>
        </p:xfrm>
        <a:graphic>
          <a:graphicData uri="http://schemas.openxmlformats.org/drawingml/2006/table">
            <a:tbl>
              <a:tblPr firstRow="1" bandRow="1">
                <a:tableStyleId>{5940675A-B579-460E-94D1-54222C63F5DA}</a:tableStyleId>
              </a:tblPr>
              <a:tblGrid>
                <a:gridCol w="610128">
                  <a:extLst>
                    <a:ext uri="{9D8B030D-6E8A-4147-A177-3AD203B41FA5}">
                      <a16:colId xmlns:a16="http://schemas.microsoft.com/office/drawing/2014/main" val="20000"/>
                    </a:ext>
                  </a:extLst>
                </a:gridCol>
                <a:gridCol w="610128">
                  <a:extLst>
                    <a:ext uri="{9D8B030D-6E8A-4147-A177-3AD203B41FA5}">
                      <a16:colId xmlns:a16="http://schemas.microsoft.com/office/drawing/2014/main" val="20001"/>
                    </a:ext>
                  </a:extLst>
                </a:gridCol>
                <a:gridCol w="610128">
                  <a:extLst>
                    <a:ext uri="{9D8B030D-6E8A-4147-A177-3AD203B41FA5}">
                      <a16:colId xmlns:a16="http://schemas.microsoft.com/office/drawing/2014/main" val="20002"/>
                    </a:ext>
                  </a:extLst>
                </a:gridCol>
                <a:gridCol w="610128">
                  <a:extLst>
                    <a:ext uri="{9D8B030D-6E8A-4147-A177-3AD203B41FA5}">
                      <a16:colId xmlns:a16="http://schemas.microsoft.com/office/drawing/2014/main" val="20003"/>
                    </a:ext>
                  </a:extLst>
                </a:gridCol>
                <a:gridCol w="610128">
                  <a:extLst>
                    <a:ext uri="{9D8B030D-6E8A-4147-A177-3AD203B41FA5}">
                      <a16:colId xmlns:a16="http://schemas.microsoft.com/office/drawing/2014/main" val="20004"/>
                    </a:ext>
                  </a:extLst>
                </a:gridCol>
              </a:tblGrid>
              <a:tr h="370840">
                <a:tc>
                  <a:txBody>
                    <a:bodyPr/>
                    <a:lstStyle/>
                    <a:p>
                      <a:r>
                        <a:rPr lang="en-US" dirty="0"/>
                        <a:t>0</a:t>
                      </a:r>
                    </a:p>
                  </a:txBody>
                  <a:tcPr>
                    <a:solidFill>
                      <a:schemeClr val="bg1">
                        <a:lumMod val="75000"/>
                      </a:schemeClr>
                    </a:solidFill>
                  </a:tcPr>
                </a:tc>
                <a:tc>
                  <a:txBody>
                    <a:bodyPr/>
                    <a:lstStyle/>
                    <a:p>
                      <a:r>
                        <a:rPr lang="en-US" dirty="0"/>
                        <a:t>0</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370840">
                <a:tc>
                  <a:txBody>
                    <a:bodyPr/>
                    <a:lstStyle/>
                    <a:p>
                      <a:r>
                        <a:rPr lang="en-US" dirty="0"/>
                        <a:t>1</a:t>
                      </a:r>
                    </a:p>
                  </a:txBody>
                  <a:tcPr>
                    <a:solidFill>
                      <a:schemeClr val="bg1">
                        <a:lumMod val="75000"/>
                      </a:schemeClr>
                    </a:solidFill>
                  </a:tcPr>
                </a:tc>
                <a:tc>
                  <a:txBody>
                    <a:bodyPr/>
                    <a:lstStyle/>
                    <a:p>
                      <a:r>
                        <a:rPr lang="en-US" dirty="0"/>
                        <a:t>4</a:t>
                      </a:r>
                    </a:p>
                  </a:txBody>
                  <a:tcPr/>
                </a:tc>
                <a:tc>
                  <a:txBody>
                    <a:bodyPr/>
                    <a:lstStyle/>
                    <a:p>
                      <a:r>
                        <a:rPr lang="en-US" dirty="0"/>
                        <a:t>5</a:t>
                      </a:r>
                    </a:p>
                  </a:txBody>
                  <a:tcPr/>
                </a:tc>
                <a:tc>
                  <a:txBody>
                    <a:bodyPr/>
                    <a:lstStyle/>
                    <a:p>
                      <a:r>
                        <a:rPr lang="en-US" dirty="0"/>
                        <a:t>6</a:t>
                      </a:r>
                    </a:p>
                  </a:txBody>
                  <a:tcPr/>
                </a:tc>
                <a:tc>
                  <a:txBody>
                    <a:bodyPr/>
                    <a:lstStyle/>
                    <a:p>
                      <a:r>
                        <a:rPr lang="en-US" dirty="0"/>
                        <a:t>7</a:t>
                      </a:r>
                    </a:p>
                  </a:txBody>
                  <a:tcPr/>
                </a:tc>
                <a:extLst>
                  <a:ext uri="{0D108BD9-81ED-4DB2-BD59-A6C34878D82A}">
                    <a16:rowId xmlns:a16="http://schemas.microsoft.com/office/drawing/2014/main" val="10001"/>
                  </a:ext>
                </a:extLst>
              </a:tr>
              <a:tr h="370840">
                <a:tc>
                  <a:txBody>
                    <a:bodyPr/>
                    <a:lstStyle/>
                    <a:p>
                      <a:r>
                        <a:rPr lang="en-US" dirty="0"/>
                        <a:t>2</a:t>
                      </a:r>
                    </a:p>
                  </a:txBody>
                  <a:tcPr>
                    <a:solidFill>
                      <a:schemeClr val="bg1">
                        <a:lumMod val="75000"/>
                      </a:schemeClr>
                    </a:solidFill>
                  </a:tcPr>
                </a:tc>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t>11</a:t>
                      </a:r>
                    </a:p>
                  </a:txBody>
                  <a:tcPr/>
                </a:tc>
                <a:extLst>
                  <a:ext uri="{0D108BD9-81ED-4DB2-BD59-A6C34878D82A}">
                    <a16:rowId xmlns:a16="http://schemas.microsoft.com/office/drawing/2014/main" val="10002"/>
                  </a:ext>
                </a:extLst>
              </a:tr>
              <a:tr h="370840">
                <a:tc>
                  <a:txBody>
                    <a:bodyPr/>
                    <a:lstStyle/>
                    <a:p>
                      <a:r>
                        <a:rPr lang="en-US" dirty="0"/>
                        <a:t>3</a:t>
                      </a:r>
                    </a:p>
                  </a:txBody>
                  <a:tcPr>
                    <a:solidFill>
                      <a:schemeClr val="bg1">
                        <a:lumMod val="75000"/>
                      </a:schemeClr>
                    </a:solidFill>
                  </a:tcPr>
                </a:tc>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extLst>
                  <a:ext uri="{0D108BD9-81ED-4DB2-BD59-A6C34878D82A}">
                    <a16:rowId xmlns:a16="http://schemas.microsoft.com/office/drawing/2014/main" val="10003"/>
                  </a:ext>
                </a:extLst>
              </a:tr>
              <a:tr h="370840">
                <a:tc>
                  <a:txBody>
                    <a:bodyPr/>
                    <a:lstStyle/>
                    <a:p>
                      <a:r>
                        <a:rPr lang="en-US" dirty="0"/>
                        <a:t>4</a:t>
                      </a:r>
                    </a:p>
                  </a:txBody>
                  <a:tcPr>
                    <a:solidFill>
                      <a:schemeClr val="bg1">
                        <a:lumMod val="75000"/>
                      </a:schemeClr>
                    </a:solidFill>
                  </a:tcPr>
                </a:tc>
                <a:tc>
                  <a:txBody>
                    <a:bodyPr/>
                    <a:lstStyle/>
                    <a:p>
                      <a:r>
                        <a:rPr lang="en-US" dirty="0"/>
                        <a:t>16</a:t>
                      </a:r>
                    </a:p>
                  </a:txBody>
                  <a:tcPr/>
                </a:tc>
                <a:tc>
                  <a:txBody>
                    <a:bodyPr/>
                    <a:lstStyle/>
                    <a:p>
                      <a:r>
                        <a:rPr lang="en-US" dirty="0"/>
                        <a:t>17</a:t>
                      </a:r>
                    </a:p>
                  </a:txBody>
                  <a:tcPr/>
                </a:tc>
                <a:tc>
                  <a:txBody>
                    <a:bodyPr/>
                    <a:lstStyle/>
                    <a:p>
                      <a:r>
                        <a:rPr lang="en-US" dirty="0"/>
                        <a:t>18</a:t>
                      </a:r>
                    </a:p>
                  </a:txBody>
                  <a:tcPr/>
                </a:tc>
                <a:tc>
                  <a:txBody>
                    <a:bodyPr/>
                    <a:lstStyle/>
                    <a:p>
                      <a:r>
                        <a:rPr lang="en-US" dirty="0"/>
                        <a:t>19</a:t>
                      </a:r>
                    </a:p>
                  </a:txBody>
                  <a:tcPr/>
                </a:tc>
                <a:extLst>
                  <a:ext uri="{0D108BD9-81ED-4DB2-BD59-A6C34878D82A}">
                    <a16:rowId xmlns:a16="http://schemas.microsoft.com/office/drawing/2014/main" val="10004"/>
                  </a:ext>
                </a:extLst>
              </a:tr>
              <a:tr h="370840">
                <a:tc>
                  <a:txBody>
                    <a:bodyPr/>
                    <a:lstStyle/>
                    <a:p>
                      <a:endParaRPr lang="en-US"/>
                    </a:p>
                  </a:txBody>
                  <a:tcPr>
                    <a:solidFill>
                      <a:schemeClr val="bg1">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endParaRPr lang="en-US"/>
                    </a:p>
                  </a:txBody>
                  <a:tcPr>
                    <a:solidFill>
                      <a:schemeClr val="bg1">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r h="370840">
                <a:tc>
                  <a:txBody>
                    <a:bodyPr/>
                    <a:lstStyle/>
                    <a:p>
                      <a:r>
                        <a:rPr lang="en-US" dirty="0"/>
                        <a:t>15</a:t>
                      </a:r>
                    </a:p>
                  </a:txBody>
                  <a:tcPr>
                    <a:solidFill>
                      <a:schemeClr val="bg1">
                        <a:lumMod val="75000"/>
                      </a:schemeClr>
                    </a:solidFill>
                  </a:tcPr>
                </a:tc>
                <a:tc>
                  <a:txBody>
                    <a:bodyPr/>
                    <a:lstStyle/>
                    <a:p>
                      <a:r>
                        <a:rPr lang="en-US" dirty="0"/>
                        <a:t>60</a:t>
                      </a:r>
                    </a:p>
                  </a:txBody>
                  <a:tcPr/>
                </a:tc>
                <a:tc>
                  <a:txBody>
                    <a:bodyPr/>
                    <a:lstStyle/>
                    <a:p>
                      <a:r>
                        <a:rPr lang="en-US" dirty="0"/>
                        <a:t>61</a:t>
                      </a:r>
                    </a:p>
                  </a:txBody>
                  <a:tcPr/>
                </a:tc>
                <a:tc>
                  <a:txBody>
                    <a:bodyPr/>
                    <a:lstStyle/>
                    <a:p>
                      <a:r>
                        <a:rPr lang="en-US" dirty="0"/>
                        <a:t>62</a:t>
                      </a:r>
                    </a:p>
                  </a:txBody>
                  <a:tcPr/>
                </a:tc>
                <a:tc>
                  <a:txBody>
                    <a:bodyPr/>
                    <a:lstStyle/>
                    <a:p>
                      <a:r>
                        <a:rPr lang="en-US" dirty="0"/>
                        <a:t>63</a:t>
                      </a:r>
                    </a:p>
                  </a:txBody>
                  <a:tcPr/>
                </a:tc>
                <a:extLst>
                  <a:ext uri="{0D108BD9-81ED-4DB2-BD59-A6C34878D82A}">
                    <a16:rowId xmlns:a16="http://schemas.microsoft.com/office/drawing/2014/main" val="10007"/>
                  </a:ext>
                </a:extLst>
              </a:tr>
            </a:tbl>
          </a:graphicData>
        </a:graphic>
      </p:graphicFrame>
      <p:sp>
        <p:nvSpPr>
          <p:cNvPr id="10" name="TextBox 9"/>
          <p:cNvSpPr txBox="1"/>
          <p:nvPr/>
        </p:nvSpPr>
        <p:spPr>
          <a:xfrm>
            <a:off x="9143999" y="5818909"/>
            <a:ext cx="2720232" cy="646331"/>
          </a:xfrm>
          <a:prstGeom prst="rect">
            <a:avLst/>
          </a:prstGeom>
          <a:noFill/>
        </p:spPr>
        <p:txBody>
          <a:bodyPr wrap="none" rtlCol="0">
            <a:spAutoFit/>
          </a:bodyPr>
          <a:lstStyle/>
          <a:p>
            <a:r>
              <a:rPr lang="en-US" dirty="0"/>
              <a:t>Block Size = 4 = 2</a:t>
            </a:r>
            <a:r>
              <a:rPr lang="en-US" baseline="30000" dirty="0"/>
              <a:t>2</a:t>
            </a:r>
            <a:r>
              <a:rPr lang="en-US" dirty="0"/>
              <a:t> </a:t>
            </a:r>
            <a:r>
              <a:rPr lang="en-US" dirty="0">
                <a:sym typeface="Wingdings" pitchFamily="2" charset="2"/>
              </a:rPr>
              <a:t> </a:t>
            </a:r>
            <a:r>
              <a:rPr lang="en-US" dirty="0"/>
              <a:t>b = 2 </a:t>
            </a:r>
          </a:p>
          <a:p>
            <a:r>
              <a:rPr lang="en-US" dirty="0">
                <a:sym typeface="Wingdings" pitchFamily="2" charset="2"/>
              </a:rPr>
              <a:t> The number of bits</a:t>
            </a:r>
            <a:endParaRPr lang="en-US" dirty="0"/>
          </a:p>
        </p:txBody>
      </p:sp>
      <p:graphicFrame>
        <p:nvGraphicFramePr>
          <p:cNvPr id="6" name="Table 5"/>
          <p:cNvGraphicFramePr>
            <a:graphicFrameLocks noGrp="1"/>
          </p:cNvGraphicFramePr>
          <p:nvPr/>
        </p:nvGraphicFramePr>
        <p:xfrm>
          <a:off x="262582" y="4579144"/>
          <a:ext cx="2243118" cy="370840"/>
        </p:xfrm>
        <a:graphic>
          <a:graphicData uri="http://schemas.openxmlformats.org/drawingml/2006/table">
            <a:tbl>
              <a:tblPr firstRow="1" bandRow="1">
                <a:tableStyleId>{5C22544A-7EE6-4342-B048-85BDC9FD1C3A}</a:tableStyleId>
              </a:tblPr>
              <a:tblGrid>
                <a:gridCol w="373853">
                  <a:extLst>
                    <a:ext uri="{9D8B030D-6E8A-4147-A177-3AD203B41FA5}">
                      <a16:colId xmlns:a16="http://schemas.microsoft.com/office/drawing/2014/main" val="20000"/>
                    </a:ext>
                  </a:extLst>
                </a:gridCol>
                <a:gridCol w="373853">
                  <a:extLst>
                    <a:ext uri="{9D8B030D-6E8A-4147-A177-3AD203B41FA5}">
                      <a16:colId xmlns:a16="http://schemas.microsoft.com/office/drawing/2014/main" val="20001"/>
                    </a:ext>
                  </a:extLst>
                </a:gridCol>
                <a:gridCol w="373853">
                  <a:extLst>
                    <a:ext uri="{9D8B030D-6E8A-4147-A177-3AD203B41FA5}">
                      <a16:colId xmlns:a16="http://schemas.microsoft.com/office/drawing/2014/main" val="20002"/>
                    </a:ext>
                  </a:extLst>
                </a:gridCol>
                <a:gridCol w="373853">
                  <a:extLst>
                    <a:ext uri="{9D8B030D-6E8A-4147-A177-3AD203B41FA5}">
                      <a16:colId xmlns:a16="http://schemas.microsoft.com/office/drawing/2014/main" val="20003"/>
                    </a:ext>
                  </a:extLst>
                </a:gridCol>
                <a:gridCol w="373853">
                  <a:extLst>
                    <a:ext uri="{9D8B030D-6E8A-4147-A177-3AD203B41FA5}">
                      <a16:colId xmlns:a16="http://schemas.microsoft.com/office/drawing/2014/main" val="20004"/>
                    </a:ext>
                  </a:extLst>
                </a:gridCol>
                <a:gridCol w="373853">
                  <a:extLst>
                    <a:ext uri="{9D8B030D-6E8A-4147-A177-3AD203B41FA5}">
                      <a16:colId xmlns:a16="http://schemas.microsoft.com/office/drawing/2014/main" val="20005"/>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sp>
        <p:nvSpPr>
          <p:cNvPr id="11" name="TextBox 10"/>
          <p:cNvSpPr txBox="1"/>
          <p:nvPr/>
        </p:nvSpPr>
        <p:spPr>
          <a:xfrm>
            <a:off x="1587340" y="3724890"/>
            <a:ext cx="1856534" cy="369332"/>
          </a:xfrm>
          <a:prstGeom prst="rect">
            <a:avLst/>
          </a:prstGeom>
          <a:noFill/>
        </p:spPr>
        <p:txBody>
          <a:bodyPr wrap="none" rtlCol="0">
            <a:spAutoFit/>
          </a:bodyPr>
          <a:lstStyle/>
          <a:p>
            <a:r>
              <a:rPr lang="en-US" dirty="0"/>
              <a:t>Block Offset (b=2)</a:t>
            </a:r>
          </a:p>
        </p:txBody>
      </p:sp>
      <p:sp>
        <p:nvSpPr>
          <p:cNvPr id="12" name="TextBox 11"/>
          <p:cNvSpPr txBox="1"/>
          <p:nvPr/>
        </p:nvSpPr>
        <p:spPr>
          <a:xfrm>
            <a:off x="53443" y="3414152"/>
            <a:ext cx="2058769" cy="369332"/>
          </a:xfrm>
          <a:prstGeom prst="rect">
            <a:avLst/>
          </a:prstGeom>
          <a:noFill/>
        </p:spPr>
        <p:txBody>
          <a:bodyPr wrap="none" rtlCol="0">
            <a:spAutoFit/>
          </a:bodyPr>
          <a:lstStyle/>
          <a:p>
            <a:r>
              <a:rPr lang="en-US" dirty="0"/>
              <a:t>Block Address (m-b)</a:t>
            </a:r>
          </a:p>
        </p:txBody>
      </p:sp>
      <p:sp>
        <p:nvSpPr>
          <p:cNvPr id="13" name="Right Brace 12"/>
          <p:cNvSpPr/>
          <p:nvPr/>
        </p:nvSpPr>
        <p:spPr>
          <a:xfrm rot="16200000">
            <a:off x="623464" y="3590306"/>
            <a:ext cx="651160" cy="12132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p:cNvSpPr/>
          <p:nvPr/>
        </p:nvSpPr>
        <p:spPr>
          <a:xfrm rot="16200000">
            <a:off x="1927771" y="4219696"/>
            <a:ext cx="356261" cy="5343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15" name="Table 14"/>
          <p:cNvGraphicFramePr>
            <a:graphicFrameLocks noGrp="1"/>
          </p:cNvGraphicFramePr>
          <p:nvPr/>
        </p:nvGraphicFramePr>
        <p:xfrm>
          <a:off x="4191991" y="3425260"/>
          <a:ext cx="2330959" cy="1483360"/>
        </p:xfrm>
        <a:graphic>
          <a:graphicData uri="http://schemas.openxmlformats.org/drawingml/2006/table">
            <a:tbl>
              <a:tblPr firstRow="1" bandRow="1">
                <a:tableStyleId>{5940675A-B579-460E-94D1-54222C63F5DA}</a:tableStyleId>
              </a:tblPr>
              <a:tblGrid>
                <a:gridCol w="452395">
                  <a:extLst>
                    <a:ext uri="{9D8B030D-6E8A-4147-A177-3AD203B41FA5}">
                      <a16:colId xmlns:a16="http://schemas.microsoft.com/office/drawing/2014/main" val="20000"/>
                    </a:ext>
                  </a:extLst>
                </a:gridCol>
                <a:gridCol w="469641">
                  <a:extLst>
                    <a:ext uri="{9D8B030D-6E8A-4147-A177-3AD203B41FA5}">
                      <a16:colId xmlns:a16="http://schemas.microsoft.com/office/drawing/2014/main" val="20001"/>
                    </a:ext>
                  </a:extLst>
                </a:gridCol>
                <a:gridCol w="469641">
                  <a:extLst>
                    <a:ext uri="{9D8B030D-6E8A-4147-A177-3AD203B41FA5}">
                      <a16:colId xmlns:a16="http://schemas.microsoft.com/office/drawing/2014/main" val="20002"/>
                    </a:ext>
                  </a:extLst>
                </a:gridCol>
                <a:gridCol w="469641">
                  <a:extLst>
                    <a:ext uri="{9D8B030D-6E8A-4147-A177-3AD203B41FA5}">
                      <a16:colId xmlns:a16="http://schemas.microsoft.com/office/drawing/2014/main" val="20003"/>
                    </a:ext>
                  </a:extLst>
                </a:gridCol>
                <a:gridCol w="469641">
                  <a:extLst>
                    <a:ext uri="{9D8B030D-6E8A-4147-A177-3AD203B41FA5}">
                      <a16:colId xmlns:a16="http://schemas.microsoft.com/office/drawing/2014/main" val="20004"/>
                    </a:ext>
                  </a:extLst>
                </a:gridCol>
              </a:tblGrid>
              <a:tr h="370840">
                <a:tc>
                  <a:txBody>
                    <a:bodyPr/>
                    <a:lstStyle/>
                    <a:p>
                      <a:r>
                        <a:rPr lang="en-US" dirty="0"/>
                        <a:t>0</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0</a:t>
                      </a:r>
                    </a:p>
                  </a:txBody>
                  <a:tcPr>
                    <a:solidFill>
                      <a:srgbClr val="0070C0"/>
                    </a:solidFill>
                  </a:tcPr>
                </a:tc>
                <a:extLst>
                  <a:ext uri="{0D108BD9-81ED-4DB2-BD59-A6C34878D82A}">
                    <a16:rowId xmlns:a16="http://schemas.microsoft.com/office/drawing/2014/main" val="10000"/>
                  </a:ext>
                </a:extLst>
              </a:tr>
              <a:tr h="370840">
                <a:tc>
                  <a:txBody>
                    <a:bodyPr/>
                    <a:lstStyle/>
                    <a:p>
                      <a:r>
                        <a:rPr lang="en-US" dirty="0"/>
                        <a:t>4</a:t>
                      </a:r>
                    </a:p>
                  </a:txBody>
                  <a:tcPr/>
                </a:tc>
                <a:tc>
                  <a:txBody>
                    <a:bodyPr/>
                    <a:lstStyle/>
                    <a:p>
                      <a:r>
                        <a:rPr lang="en-US" dirty="0"/>
                        <a:t>5</a:t>
                      </a:r>
                    </a:p>
                  </a:txBody>
                  <a:tcPr/>
                </a:tc>
                <a:tc>
                  <a:txBody>
                    <a:bodyPr/>
                    <a:lstStyle/>
                    <a:p>
                      <a:r>
                        <a:rPr lang="en-US" dirty="0"/>
                        <a:t>6</a:t>
                      </a:r>
                    </a:p>
                  </a:txBody>
                  <a:tcPr/>
                </a:tc>
                <a:tc>
                  <a:txBody>
                    <a:bodyPr/>
                    <a:lstStyle/>
                    <a:p>
                      <a:r>
                        <a:rPr lang="en-US" dirty="0"/>
                        <a:t>7</a:t>
                      </a:r>
                    </a:p>
                  </a:txBody>
                  <a:tcPr/>
                </a:tc>
                <a:tc>
                  <a:txBody>
                    <a:bodyPr/>
                    <a:lstStyle/>
                    <a:p>
                      <a:r>
                        <a:rPr lang="en-US" dirty="0"/>
                        <a:t>1</a:t>
                      </a:r>
                    </a:p>
                  </a:txBody>
                  <a:tcPr>
                    <a:solidFill>
                      <a:srgbClr val="0070C0"/>
                    </a:solidFill>
                  </a:tcPr>
                </a:tc>
                <a:extLst>
                  <a:ext uri="{0D108BD9-81ED-4DB2-BD59-A6C34878D82A}">
                    <a16:rowId xmlns:a16="http://schemas.microsoft.com/office/drawing/2014/main" val="10001"/>
                  </a:ext>
                </a:extLst>
              </a:tr>
              <a:tr h="370840">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t>11</a:t>
                      </a:r>
                    </a:p>
                  </a:txBody>
                  <a:tcPr/>
                </a:tc>
                <a:tc>
                  <a:txBody>
                    <a:bodyPr/>
                    <a:lstStyle/>
                    <a:p>
                      <a:r>
                        <a:rPr lang="en-US" dirty="0"/>
                        <a:t>2</a:t>
                      </a:r>
                    </a:p>
                  </a:txBody>
                  <a:tcPr>
                    <a:solidFill>
                      <a:srgbClr val="0070C0"/>
                    </a:solidFill>
                  </a:tcPr>
                </a:tc>
                <a:extLst>
                  <a:ext uri="{0D108BD9-81ED-4DB2-BD59-A6C34878D82A}">
                    <a16:rowId xmlns:a16="http://schemas.microsoft.com/office/drawing/2014/main" val="10002"/>
                  </a:ext>
                </a:extLst>
              </a:tr>
              <a:tr h="370840">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tc>
                  <a:txBody>
                    <a:bodyPr/>
                    <a:lstStyle/>
                    <a:p>
                      <a:r>
                        <a:rPr lang="en-US" dirty="0"/>
                        <a:t>3</a:t>
                      </a:r>
                    </a:p>
                  </a:txBody>
                  <a:tcPr>
                    <a:solidFill>
                      <a:srgbClr val="0070C0"/>
                    </a:solidFill>
                  </a:tcPr>
                </a:tc>
                <a:extLst>
                  <a:ext uri="{0D108BD9-81ED-4DB2-BD59-A6C34878D82A}">
                    <a16:rowId xmlns:a16="http://schemas.microsoft.com/office/drawing/2014/main" val="10003"/>
                  </a:ext>
                </a:extLst>
              </a:tr>
            </a:tbl>
          </a:graphicData>
        </a:graphic>
      </p:graphicFrame>
      <p:sp>
        <p:nvSpPr>
          <p:cNvPr id="16" name="Slide Number Placeholder 15"/>
          <p:cNvSpPr>
            <a:spLocks noGrp="1"/>
          </p:cNvSpPr>
          <p:nvPr>
            <p:ph type="sldNum" sz="quarter" idx="12"/>
          </p:nvPr>
        </p:nvSpPr>
        <p:spPr/>
        <p:txBody>
          <a:bodyPr/>
          <a:lstStyle/>
          <a:p>
            <a:fld id="{57733F94-BD4E-45B7-8984-807B972C88CC}" type="slidenum">
              <a:rPr lang="en-US" smtClean="0"/>
              <a:pPr/>
              <a:t>89</a:t>
            </a:fld>
            <a:endParaRPr lang="en-US"/>
          </a:p>
        </p:txBody>
      </p:sp>
    </p:spTree>
    <p:extLst>
      <p:ext uri="{BB962C8B-B14F-4D97-AF65-F5344CB8AC3E}">
        <p14:creationId xmlns:p14="http://schemas.microsoft.com/office/powerpoint/2010/main" val="3826218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Cache hierarchy vocabulary</a:t>
            </a:r>
          </a:p>
        </p:txBody>
      </p:sp>
      <p:sp>
        <p:nvSpPr>
          <p:cNvPr id="3" name="Content Placeholder 2"/>
          <p:cNvSpPr>
            <a:spLocks noGrp="1"/>
          </p:cNvSpPr>
          <p:nvPr>
            <p:ph idx="1"/>
          </p:nvPr>
        </p:nvSpPr>
        <p:spPr/>
        <p:txBody>
          <a:bodyPr/>
          <a:lstStyle/>
          <a:p>
            <a:r>
              <a:rPr lang="en-US" dirty="0"/>
              <a:t>Cache hit: When data needed by CPU is in the cache</a:t>
            </a:r>
          </a:p>
          <a:p>
            <a:r>
              <a:rPr lang="en-US" dirty="0"/>
              <a:t>Cache miss: When data needed by CPU is not in the cache</a:t>
            </a:r>
          </a:p>
          <a:p>
            <a:pPr lvl="1"/>
            <a:r>
              <a:rPr lang="en-US" dirty="0"/>
              <a:t>Cache controller must fetch data into cache and return it to CPU</a:t>
            </a:r>
          </a:p>
          <a:p>
            <a:pPr lvl="1"/>
            <a:r>
              <a:rPr lang="en-US" dirty="0"/>
              <a:t>Compulsory miss, conflict miss, capacity miss </a:t>
            </a:r>
          </a:p>
          <a:p>
            <a:pPr lvl="1"/>
            <a:r>
              <a:rPr lang="en-US" dirty="0"/>
              <a:t>THRASHING</a:t>
            </a:r>
          </a:p>
          <a:p>
            <a:r>
              <a:rPr lang="en-US" dirty="0"/>
              <a:t>Cache tag</a:t>
            </a:r>
          </a:p>
          <a:p>
            <a:r>
              <a:rPr lang="en-US" dirty="0"/>
              <a:t>Cache valid</a:t>
            </a:r>
          </a:p>
          <a:p>
            <a:r>
              <a:rPr lang="en-US" dirty="0"/>
              <a:t>Evict</a:t>
            </a:r>
          </a:p>
          <a:p>
            <a:r>
              <a:rPr lang="en-US" dirty="0"/>
              <a:t>Cache block or Cache Line</a:t>
            </a:r>
          </a:p>
          <a:p>
            <a:endParaRPr lang="en-US" dirty="0"/>
          </a:p>
          <a:p>
            <a:endParaRPr lang="en-US" dirty="0"/>
          </a:p>
          <a:p>
            <a:pPr lvl="1"/>
            <a:endParaRPr lang="en-US" dirty="0"/>
          </a:p>
        </p:txBody>
      </p:sp>
      <p:sp>
        <p:nvSpPr>
          <p:cNvPr id="4" name="Slide Number Placeholder 3"/>
          <p:cNvSpPr>
            <a:spLocks noGrp="1"/>
          </p:cNvSpPr>
          <p:nvPr>
            <p:ph type="sldNum" sz="quarter" idx="12"/>
          </p:nvPr>
        </p:nvSpPr>
        <p:spPr/>
        <p:txBody>
          <a:bodyPr/>
          <a:lstStyle/>
          <a:p>
            <a:fld id="{57733F94-BD4E-45B7-8984-807B972C88CC}" type="slidenum">
              <a:rPr lang="en-US" smtClean="0"/>
              <a:pPr/>
              <a:t>9</a:t>
            </a:fld>
            <a:endParaRPr lang="en-US"/>
          </a:p>
        </p:txBody>
      </p:sp>
    </p:spTree>
    <p:extLst>
      <p:ext uri="{BB962C8B-B14F-4D97-AF65-F5344CB8AC3E}">
        <p14:creationId xmlns:p14="http://schemas.microsoft.com/office/powerpoint/2010/main" val="10577913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Mapped Cache Example</a:t>
            </a:r>
          </a:p>
        </p:txBody>
      </p:sp>
      <p:sp>
        <p:nvSpPr>
          <p:cNvPr id="7" name="Content Placeholder 2"/>
          <p:cNvSpPr>
            <a:spLocks noGrp="1"/>
          </p:cNvSpPr>
          <p:nvPr>
            <p:ph idx="1"/>
          </p:nvPr>
        </p:nvSpPr>
        <p:spPr>
          <a:xfrm>
            <a:off x="838200" y="1355558"/>
            <a:ext cx="9422081" cy="1945781"/>
          </a:xfrm>
        </p:spPr>
        <p:txBody>
          <a:bodyPr>
            <a:normAutofit fontScale="85000" lnSpcReduction="20000"/>
          </a:bodyPr>
          <a:lstStyle/>
          <a:p>
            <a:r>
              <a:rPr lang="en-US" dirty="0"/>
              <a:t>Let us assume m = 6 &amp; each block contains 4 bytes</a:t>
            </a:r>
          </a:p>
          <a:p>
            <a:r>
              <a:rPr lang="en-US" dirty="0"/>
              <a:t>What is the number of unique locations we can address ?</a:t>
            </a:r>
          </a:p>
          <a:p>
            <a:r>
              <a:rPr lang="en-US" dirty="0"/>
              <a:t>What is the number of blocks ?</a:t>
            </a:r>
          </a:p>
          <a:p>
            <a:r>
              <a:rPr lang="en-US" dirty="0"/>
              <a:t>What is the value of b ?</a:t>
            </a:r>
          </a:p>
          <a:p>
            <a:r>
              <a:rPr lang="en-US" dirty="0"/>
              <a:t>What is the value of l ?</a:t>
            </a:r>
          </a:p>
          <a:p>
            <a:endParaRPr lang="en-US" dirty="0"/>
          </a:p>
        </p:txBody>
      </p:sp>
      <p:graphicFrame>
        <p:nvGraphicFramePr>
          <p:cNvPr id="9" name="Table 8"/>
          <p:cNvGraphicFramePr>
            <a:graphicFrameLocks noGrp="1"/>
          </p:cNvGraphicFramePr>
          <p:nvPr/>
        </p:nvGraphicFramePr>
        <p:xfrm>
          <a:off x="8397172" y="2667218"/>
          <a:ext cx="3050640" cy="2966720"/>
        </p:xfrm>
        <a:graphic>
          <a:graphicData uri="http://schemas.openxmlformats.org/drawingml/2006/table">
            <a:tbl>
              <a:tblPr firstRow="1" bandRow="1">
                <a:tableStyleId>{5940675A-B579-460E-94D1-54222C63F5DA}</a:tableStyleId>
              </a:tblPr>
              <a:tblGrid>
                <a:gridCol w="610128">
                  <a:extLst>
                    <a:ext uri="{9D8B030D-6E8A-4147-A177-3AD203B41FA5}">
                      <a16:colId xmlns:a16="http://schemas.microsoft.com/office/drawing/2014/main" val="20000"/>
                    </a:ext>
                  </a:extLst>
                </a:gridCol>
                <a:gridCol w="610128">
                  <a:extLst>
                    <a:ext uri="{9D8B030D-6E8A-4147-A177-3AD203B41FA5}">
                      <a16:colId xmlns:a16="http://schemas.microsoft.com/office/drawing/2014/main" val="20001"/>
                    </a:ext>
                  </a:extLst>
                </a:gridCol>
                <a:gridCol w="610128">
                  <a:extLst>
                    <a:ext uri="{9D8B030D-6E8A-4147-A177-3AD203B41FA5}">
                      <a16:colId xmlns:a16="http://schemas.microsoft.com/office/drawing/2014/main" val="20002"/>
                    </a:ext>
                  </a:extLst>
                </a:gridCol>
                <a:gridCol w="610128">
                  <a:extLst>
                    <a:ext uri="{9D8B030D-6E8A-4147-A177-3AD203B41FA5}">
                      <a16:colId xmlns:a16="http://schemas.microsoft.com/office/drawing/2014/main" val="20003"/>
                    </a:ext>
                  </a:extLst>
                </a:gridCol>
                <a:gridCol w="610128">
                  <a:extLst>
                    <a:ext uri="{9D8B030D-6E8A-4147-A177-3AD203B41FA5}">
                      <a16:colId xmlns:a16="http://schemas.microsoft.com/office/drawing/2014/main" val="20004"/>
                    </a:ext>
                  </a:extLst>
                </a:gridCol>
              </a:tblGrid>
              <a:tr h="370840">
                <a:tc>
                  <a:txBody>
                    <a:bodyPr/>
                    <a:lstStyle/>
                    <a:p>
                      <a:r>
                        <a:rPr lang="en-US" dirty="0"/>
                        <a:t>0</a:t>
                      </a:r>
                    </a:p>
                  </a:txBody>
                  <a:tcPr>
                    <a:solidFill>
                      <a:schemeClr val="bg1">
                        <a:lumMod val="75000"/>
                      </a:schemeClr>
                    </a:solidFill>
                  </a:tcPr>
                </a:tc>
                <a:tc>
                  <a:txBody>
                    <a:bodyPr/>
                    <a:lstStyle/>
                    <a:p>
                      <a:r>
                        <a:rPr lang="en-US" dirty="0"/>
                        <a:t>0</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370840">
                <a:tc>
                  <a:txBody>
                    <a:bodyPr/>
                    <a:lstStyle/>
                    <a:p>
                      <a:r>
                        <a:rPr lang="en-US" dirty="0"/>
                        <a:t>1</a:t>
                      </a:r>
                    </a:p>
                  </a:txBody>
                  <a:tcPr>
                    <a:solidFill>
                      <a:schemeClr val="bg1">
                        <a:lumMod val="75000"/>
                      </a:schemeClr>
                    </a:solidFill>
                  </a:tcPr>
                </a:tc>
                <a:tc>
                  <a:txBody>
                    <a:bodyPr/>
                    <a:lstStyle/>
                    <a:p>
                      <a:r>
                        <a:rPr lang="en-US" dirty="0"/>
                        <a:t>4</a:t>
                      </a:r>
                    </a:p>
                  </a:txBody>
                  <a:tcPr/>
                </a:tc>
                <a:tc>
                  <a:txBody>
                    <a:bodyPr/>
                    <a:lstStyle/>
                    <a:p>
                      <a:r>
                        <a:rPr lang="en-US" dirty="0"/>
                        <a:t>5</a:t>
                      </a:r>
                    </a:p>
                  </a:txBody>
                  <a:tcPr/>
                </a:tc>
                <a:tc>
                  <a:txBody>
                    <a:bodyPr/>
                    <a:lstStyle/>
                    <a:p>
                      <a:r>
                        <a:rPr lang="en-US" dirty="0"/>
                        <a:t>6</a:t>
                      </a:r>
                    </a:p>
                  </a:txBody>
                  <a:tcPr/>
                </a:tc>
                <a:tc>
                  <a:txBody>
                    <a:bodyPr/>
                    <a:lstStyle/>
                    <a:p>
                      <a:r>
                        <a:rPr lang="en-US" dirty="0"/>
                        <a:t>7</a:t>
                      </a:r>
                    </a:p>
                  </a:txBody>
                  <a:tcPr/>
                </a:tc>
                <a:extLst>
                  <a:ext uri="{0D108BD9-81ED-4DB2-BD59-A6C34878D82A}">
                    <a16:rowId xmlns:a16="http://schemas.microsoft.com/office/drawing/2014/main" val="10001"/>
                  </a:ext>
                </a:extLst>
              </a:tr>
              <a:tr h="370840">
                <a:tc>
                  <a:txBody>
                    <a:bodyPr/>
                    <a:lstStyle/>
                    <a:p>
                      <a:r>
                        <a:rPr lang="en-US" dirty="0"/>
                        <a:t>2</a:t>
                      </a:r>
                    </a:p>
                  </a:txBody>
                  <a:tcPr>
                    <a:solidFill>
                      <a:schemeClr val="bg1">
                        <a:lumMod val="75000"/>
                      </a:schemeClr>
                    </a:solidFill>
                  </a:tcPr>
                </a:tc>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t>11</a:t>
                      </a:r>
                    </a:p>
                  </a:txBody>
                  <a:tcPr/>
                </a:tc>
                <a:extLst>
                  <a:ext uri="{0D108BD9-81ED-4DB2-BD59-A6C34878D82A}">
                    <a16:rowId xmlns:a16="http://schemas.microsoft.com/office/drawing/2014/main" val="10002"/>
                  </a:ext>
                </a:extLst>
              </a:tr>
              <a:tr h="370840">
                <a:tc>
                  <a:txBody>
                    <a:bodyPr/>
                    <a:lstStyle/>
                    <a:p>
                      <a:r>
                        <a:rPr lang="en-US" dirty="0"/>
                        <a:t>3</a:t>
                      </a:r>
                    </a:p>
                  </a:txBody>
                  <a:tcPr>
                    <a:solidFill>
                      <a:schemeClr val="bg1">
                        <a:lumMod val="75000"/>
                      </a:schemeClr>
                    </a:solidFill>
                  </a:tcPr>
                </a:tc>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extLst>
                  <a:ext uri="{0D108BD9-81ED-4DB2-BD59-A6C34878D82A}">
                    <a16:rowId xmlns:a16="http://schemas.microsoft.com/office/drawing/2014/main" val="10003"/>
                  </a:ext>
                </a:extLst>
              </a:tr>
              <a:tr h="370840">
                <a:tc>
                  <a:txBody>
                    <a:bodyPr/>
                    <a:lstStyle/>
                    <a:p>
                      <a:r>
                        <a:rPr lang="en-US" dirty="0"/>
                        <a:t>4</a:t>
                      </a:r>
                    </a:p>
                  </a:txBody>
                  <a:tcPr>
                    <a:solidFill>
                      <a:schemeClr val="bg1">
                        <a:lumMod val="75000"/>
                      </a:schemeClr>
                    </a:solidFill>
                  </a:tcPr>
                </a:tc>
                <a:tc>
                  <a:txBody>
                    <a:bodyPr/>
                    <a:lstStyle/>
                    <a:p>
                      <a:r>
                        <a:rPr lang="en-US" dirty="0"/>
                        <a:t>16</a:t>
                      </a:r>
                    </a:p>
                  </a:txBody>
                  <a:tcPr/>
                </a:tc>
                <a:tc>
                  <a:txBody>
                    <a:bodyPr/>
                    <a:lstStyle/>
                    <a:p>
                      <a:r>
                        <a:rPr lang="en-US" dirty="0"/>
                        <a:t>17</a:t>
                      </a:r>
                    </a:p>
                  </a:txBody>
                  <a:tcPr/>
                </a:tc>
                <a:tc>
                  <a:txBody>
                    <a:bodyPr/>
                    <a:lstStyle/>
                    <a:p>
                      <a:r>
                        <a:rPr lang="en-US" dirty="0"/>
                        <a:t>18</a:t>
                      </a:r>
                    </a:p>
                  </a:txBody>
                  <a:tcPr/>
                </a:tc>
                <a:tc>
                  <a:txBody>
                    <a:bodyPr/>
                    <a:lstStyle/>
                    <a:p>
                      <a:r>
                        <a:rPr lang="en-US" dirty="0"/>
                        <a:t>19</a:t>
                      </a:r>
                    </a:p>
                  </a:txBody>
                  <a:tcPr/>
                </a:tc>
                <a:extLst>
                  <a:ext uri="{0D108BD9-81ED-4DB2-BD59-A6C34878D82A}">
                    <a16:rowId xmlns:a16="http://schemas.microsoft.com/office/drawing/2014/main" val="10004"/>
                  </a:ext>
                </a:extLst>
              </a:tr>
              <a:tr h="370840">
                <a:tc>
                  <a:txBody>
                    <a:bodyPr/>
                    <a:lstStyle/>
                    <a:p>
                      <a:endParaRPr lang="en-US"/>
                    </a:p>
                  </a:txBody>
                  <a:tcPr>
                    <a:solidFill>
                      <a:schemeClr val="bg1">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endParaRPr lang="en-US"/>
                    </a:p>
                  </a:txBody>
                  <a:tcPr>
                    <a:solidFill>
                      <a:schemeClr val="bg1">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r h="370840">
                <a:tc>
                  <a:txBody>
                    <a:bodyPr/>
                    <a:lstStyle/>
                    <a:p>
                      <a:r>
                        <a:rPr lang="en-US" dirty="0"/>
                        <a:t>15</a:t>
                      </a:r>
                    </a:p>
                  </a:txBody>
                  <a:tcPr>
                    <a:solidFill>
                      <a:schemeClr val="bg1">
                        <a:lumMod val="75000"/>
                      </a:schemeClr>
                    </a:solidFill>
                  </a:tcPr>
                </a:tc>
                <a:tc>
                  <a:txBody>
                    <a:bodyPr/>
                    <a:lstStyle/>
                    <a:p>
                      <a:r>
                        <a:rPr lang="en-US" dirty="0"/>
                        <a:t>60</a:t>
                      </a:r>
                    </a:p>
                  </a:txBody>
                  <a:tcPr/>
                </a:tc>
                <a:tc>
                  <a:txBody>
                    <a:bodyPr/>
                    <a:lstStyle/>
                    <a:p>
                      <a:r>
                        <a:rPr lang="en-US" dirty="0"/>
                        <a:t>61</a:t>
                      </a:r>
                    </a:p>
                  </a:txBody>
                  <a:tcPr/>
                </a:tc>
                <a:tc>
                  <a:txBody>
                    <a:bodyPr/>
                    <a:lstStyle/>
                    <a:p>
                      <a:r>
                        <a:rPr lang="en-US" dirty="0"/>
                        <a:t>62</a:t>
                      </a:r>
                    </a:p>
                  </a:txBody>
                  <a:tcPr/>
                </a:tc>
                <a:tc>
                  <a:txBody>
                    <a:bodyPr/>
                    <a:lstStyle/>
                    <a:p>
                      <a:r>
                        <a:rPr lang="en-US" dirty="0"/>
                        <a:t>63</a:t>
                      </a:r>
                    </a:p>
                  </a:txBody>
                  <a:tcPr/>
                </a:tc>
                <a:extLst>
                  <a:ext uri="{0D108BD9-81ED-4DB2-BD59-A6C34878D82A}">
                    <a16:rowId xmlns:a16="http://schemas.microsoft.com/office/drawing/2014/main" val="10007"/>
                  </a:ext>
                </a:extLst>
              </a:tr>
            </a:tbl>
          </a:graphicData>
        </a:graphic>
      </p:graphicFrame>
      <p:sp>
        <p:nvSpPr>
          <p:cNvPr id="10" name="TextBox 9"/>
          <p:cNvSpPr txBox="1"/>
          <p:nvPr/>
        </p:nvSpPr>
        <p:spPr>
          <a:xfrm>
            <a:off x="9143999" y="5818909"/>
            <a:ext cx="2720232" cy="646331"/>
          </a:xfrm>
          <a:prstGeom prst="rect">
            <a:avLst/>
          </a:prstGeom>
          <a:noFill/>
        </p:spPr>
        <p:txBody>
          <a:bodyPr wrap="none" rtlCol="0">
            <a:spAutoFit/>
          </a:bodyPr>
          <a:lstStyle/>
          <a:p>
            <a:r>
              <a:rPr lang="en-US" dirty="0"/>
              <a:t>Block Size = 4 = 2</a:t>
            </a:r>
            <a:r>
              <a:rPr lang="en-US" baseline="30000" dirty="0"/>
              <a:t>2</a:t>
            </a:r>
            <a:r>
              <a:rPr lang="en-US" dirty="0"/>
              <a:t> </a:t>
            </a:r>
            <a:r>
              <a:rPr lang="en-US" dirty="0">
                <a:sym typeface="Wingdings" pitchFamily="2" charset="2"/>
              </a:rPr>
              <a:t> </a:t>
            </a:r>
            <a:r>
              <a:rPr lang="en-US" dirty="0"/>
              <a:t>b = 2 </a:t>
            </a:r>
          </a:p>
          <a:p>
            <a:r>
              <a:rPr lang="en-US" dirty="0">
                <a:sym typeface="Wingdings" pitchFamily="2" charset="2"/>
              </a:rPr>
              <a:t> The number of bits</a:t>
            </a:r>
            <a:endParaRPr lang="en-US" dirty="0"/>
          </a:p>
        </p:txBody>
      </p:sp>
      <p:graphicFrame>
        <p:nvGraphicFramePr>
          <p:cNvPr id="6" name="Table 5"/>
          <p:cNvGraphicFramePr>
            <a:graphicFrameLocks noGrp="1"/>
          </p:cNvGraphicFramePr>
          <p:nvPr/>
        </p:nvGraphicFramePr>
        <p:xfrm>
          <a:off x="262582" y="4579144"/>
          <a:ext cx="2243118" cy="370840"/>
        </p:xfrm>
        <a:graphic>
          <a:graphicData uri="http://schemas.openxmlformats.org/drawingml/2006/table">
            <a:tbl>
              <a:tblPr firstRow="1" bandRow="1">
                <a:tableStyleId>{5C22544A-7EE6-4342-B048-85BDC9FD1C3A}</a:tableStyleId>
              </a:tblPr>
              <a:tblGrid>
                <a:gridCol w="373853">
                  <a:extLst>
                    <a:ext uri="{9D8B030D-6E8A-4147-A177-3AD203B41FA5}">
                      <a16:colId xmlns:a16="http://schemas.microsoft.com/office/drawing/2014/main" val="20000"/>
                    </a:ext>
                  </a:extLst>
                </a:gridCol>
                <a:gridCol w="373853">
                  <a:extLst>
                    <a:ext uri="{9D8B030D-6E8A-4147-A177-3AD203B41FA5}">
                      <a16:colId xmlns:a16="http://schemas.microsoft.com/office/drawing/2014/main" val="20001"/>
                    </a:ext>
                  </a:extLst>
                </a:gridCol>
                <a:gridCol w="373853">
                  <a:extLst>
                    <a:ext uri="{9D8B030D-6E8A-4147-A177-3AD203B41FA5}">
                      <a16:colId xmlns:a16="http://schemas.microsoft.com/office/drawing/2014/main" val="20002"/>
                    </a:ext>
                  </a:extLst>
                </a:gridCol>
                <a:gridCol w="373853">
                  <a:extLst>
                    <a:ext uri="{9D8B030D-6E8A-4147-A177-3AD203B41FA5}">
                      <a16:colId xmlns:a16="http://schemas.microsoft.com/office/drawing/2014/main" val="20003"/>
                    </a:ext>
                  </a:extLst>
                </a:gridCol>
                <a:gridCol w="373853">
                  <a:extLst>
                    <a:ext uri="{9D8B030D-6E8A-4147-A177-3AD203B41FA5}">
                      <a16:colId xmlns:a16="http://schemas.microsoft.com/office/drawing/2014/main" val="20004"/>
                    </a:ext>
                  </a:extLst>
                </a:gridCol>
                <a:gridCol w="373853">
                  <a:extLst>
                    <a:ext uri="{9D8B030D-6E8A-4147-A177-3AD203B41FA5}">
                      <a16:colId xmlns:a16="http://schemas.microsoft.com/office/drawing/2014/main" val="20005"/>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sp>
        <p:nvSpPr>
          <p:cNvPr id="11" name="TextBox 10"/>
          <p:cNvSpPr txBox="1"/>
          <p:nvPr/>
        </p:nvSpPr>
        <p:spPr>
          <a:xfrm>
            <a:off x="1587340" y="3724890"/>
            <a:ext cx="1856534" cy="369332"/>
          </a:xfrm>
          <a:prstGeom prst="rect">
            <a:avLst/>
          </a:prstGeom>
          <a:noFill/>
        </p:spPr>
        <p:txBody>
          <a:bodyPr wrap="none" rtlCol="0">
            <a:spAutoFit/>
          </a:bodyPr>
          <a:lstStyle/>
          <a:p>
            <a:r>
              <a:rPr lang="en-US" dirty="0"/>
              <a:t>Block Offset (b=2)</a:t>
            </a:r>
          </a:p>
        </p:txBody>
      </p:sp>
      <p:sp>
        <p:nvSpPr>
          <p:cNvPr id="12" name="TextBox 11"/>
          <p:cNvSpPr txBox="1"/>
          <p:nvPr/>
        </p:nvSpPr>
        <p:spPr>
          <a:xfrm>
            <a:off x="53443" y="3414152"/>
            <a:ext cx="2058769" cy="369332"/>
          </a:xfrm>
          <a:prstGeom prst="rect">
            <a:avLst/>
          </a:prstGeom>
          <a:noFill/>
        </p:spPr>
        <p:txBody>
          <a:bodyPr wrap="none" rtlCol="0">
            <a:spAutoFit/>
          </a:bodyPr>
          <a:lstStyle/>
          <a:p>
            <a:r>
              <a:rPr lang="en-US" dirty="0"/>
              <a:t>Block Address (m-b)</a:t>
            </a:r>
          </a:p>
        </p:txBody>
      </p:sp>
      <p:sp>
        <p:nvSpPr>
          <p:cNvPr id="13" name="Right Brace 12"/>
          <p:cNvSpPr/>
          <p:nvPr/>
        </p:nvSpPr>
        <p:spPr>
          <a:xfrm rot="16200000">
            <a:off x="623464" y="3590306"/>
            <a:ext cx="651160" cy="12132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p:cNvSpPr/>
          <p:nvPr/>
        </p:nvSpPr>
        <p:spPr>
          <a:xfrm rot="16200000">
            <a:off x="1927771" y="4219696"/>
            <a:ext cx="356261" cy="5343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15" name="Table 14"/>
          <p:cNvGraphicFramePr>
            <a:graphicFrameLocks noGrp="1"/>
          </p:cNvGraphicFramePr>
          <p:nvPr/>
        </p:nvGraphicFramePr>
        <p:xfrm>
          <a:off x="4191991" y="3425260"/>
          <a:ext cx="2330959" cy="1483360"/>
        </p:xfrm>
        <a:graphic>
          <a:graphicData uri="http://schemas.openxmlformats.org/drawingml/2006/table">
            <a:tbl>
              <a:tblPr firstRow="1" bandRow="1">
                <a:tableStyleId>{5940675A-B579-460E-94D1-54222C63F5DA}</a:tableStyleId>
              </a:tblPr>
              <a:tblGrid>
                <a:gridCol w="452395">
                  <a:extLst>
                    <a:ext uri="{9D8B030D-6E8A-4147-A177-3AD203B41FA5}">
                      <a16:colId xmlns:a16="http://schemas.microsoft.com/office/drawing/2014/main" val="20000"/>
                    </a:ext>
                  </a:extLst>
                </a:gridCol>
                <a:gridCol w="469641">
                  <a:extLst>
                    <a:ext uri="{9D8B030D-6E8A-4147-A177-3AD203B41FA5}">
                      <a16:colId xmlns:a16="http://schemas.microsoft.com/office/drawing/2014/main" val="20001"/>
                    </a:ext>
                  </a:extLst>
                </a:gridCol>
                <a:gridCol w="469641">
                  <a:extLst>
                    <a:ext uri="{9D8B030D-6E8A-4147-A177-3AD203B41FA5}">
                      <a16:colId xmlns:a16="http://schemas.microsoft.com/office/drawing/2014/main" val="20002"/>
                    </a:ext>
                  </a:extLst>
                </a:gridCol>
                <a:gridCol w="469641">
                  <a:extLst>
                    <a:ext uri="{9D8B030D-6E8A-4147-A177-3AD203B41FA5}">
                      <a16:colId xmlns:a16="http://schemas.microsoft.com/office/drawing/2014/main" val="20003"/>
                    </a:ext>
                  </a:extLst>
                </a:gridCol>
                <a:gridCol w="469641">
                  <a:extLst>
                    <a:ext uri="{9D8B030D-6E8A-4147-A177-3AD203B41FA5}">
                      <a16:colId xmlns:a16="http://schemas.microsoft.com/office/drawing/2014/main" val="20004"/>
                    </a:ext>
                  </a:extLst>
                </a:gridCol>
              </a:tblGrid>
              <a:tr h="370840">
                <a:tc>
                  <a:txBody>
                    <a:bodyPr/>
                    <a:lstStyle/>
                    <a:p>
                      <a:r>
                        <a:rPr lang="en-US" dirty="0"/>
                        <a:t>0</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0</a:t>
                      </a:r>
                    </a:p>
                  </a:txBody>
                  <a:tcPr>
                    <a:solidFill>
                      <a:srgbClr val="0070C0"/>
                    </a:solidFill>
                  </a:tcPr>
                </a:tc>
                <a:extLst>
                  <a:ext uri="{0D108BD9-81ED-4DB2-BD59-A6C34878D82A}">
                    <a16:rowId xmlns:a16="http://schemas.microsoft.com/office/drawing/2014/main" val="10000"/>
                  </a:ext>
                </a:extLst>
              </a:tr>
              <a:tr h="370840">
                <a:tc>
                  <a:txBody>
                    <a:bodyPr/>
                    <a:lstStyle/>
                    <a:p>
                      <a:r>
                        <a:rPr lang="en-US" dirty="0"/>
                        <a:t>4</a:t>
                      </a:r>
                    </a:p>
                  </a:txBody>
                  <a:tcPr/>
                </a:tc>
                <a:tc>
                  <a:txBody>
                    <a:bodyPr/>
                    <a:lstStyle/>
                    <a:p>
                      <a:r>
                        <a:rPr lang="en-US" dirty="0"/>
                        <a:t>5</a:t>
                      </a:r>
                    </a:p>
                  </a:txBody>
                  <a:tcPr/>
                </a:tc>
                <a:tc>
                  <a:txBody>
                    <a:bodyPr/>
                    <a:lstStyle/>
                    <a:p>
                      <a:r>
                        <a:rPr lang="en-US" dirty="0"/>
                        <a:t>6</a:t>
                      </a:r>
                    </a:p>
                  </a:txBody>
                  <a:tcPr/>
                </a:tc>
                <a:tc>
                  <a:txBody>
                    <a:bodyPr/>
                    <a:lstStyle/>
                    <a:p>
                      <a:r>
                        <a:rPr lang="en-US" dirty="0"/>
                        <a:t>7</a:t>
                      </a:r>
                    </a:p>
                  </a:txBody>
                  <a:tcPr/>
                </a:tc>
                <a:tc>
                  <a:txBody>
                    <a:bodyPr/>
                    <a:lstStyle/>
                    <a:p>
                      <a:r>
                        <a:rPr lang="en-US" dirty="0"/>
                        <a:t>1</a:t>
                      </a:r>
                    </a:p>
                  </a:txBody>
                  <a:tcPr>
                    <a:solidFill>
                      <a:srgbClr val="0070C0"/>
                    </a:solidFill>
                  </a:tcPr>
                </a:tc>
                <a:extLst>
                  <a:ext uri="{0D108BD9-81ED-4DB2-BD59-A6C34878D82A}">
                    <a16:rowId xmlns:a16="http://schemas.microsoft.com/office/drawing/2014/main" val="10001"/>
                  </a:ext>
                </a:extLst>
              </a:tr>
              <a:tr h="370840">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t>11</a:t>
                      </a:r>
                    </a:p>
                  </a:txBody>
                  <a:tcPr/>
                </a:tc>
                <a:tc>
                  <a:txBody>
                    <a:bodyPr/>
                    <a:lstStyle/>
                    <a:p>
                      <a:r>
                        <a:rPr lang="en-US" dirty="0"/>
                        <a:t>2</a:t>
                      </a:r>
                    </a:p>
                  </a:txBody>
                  <a:tcPr>
                    <a:solidFill>
                      <a:srgbClr val="0070C0"/>
                    </a:solidFill>
                  </a:tcPr>
                </a:tc>
                <a:extLst>
                  <a:ext uri="{0D108BD9-81ED-4DB2-BD59-A6C34878D82A}">
                    <a16:rowId xmlns:a16="http://schemas.microsoft.com/office/drawing/2014/main" val="10002"/>
                  </a:ext>
                </a:extLst>
              </a:tr>
              <a:tr h="370840">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tc>
                  <a:txBody>
                    <a:bodyPr/>
                    <a:lstStyle/>
                    <a:p>
                      <a:r>
                        <a:rPr lang="en-US" dirty="0"/>
                        <a:t>3</a:t>
                      </a:r>
                    </a:p>
                  </a:txBody>
                  <a:tcPr>
                    <a:solidFill>
                      <a:srgbClr val="0070C0"/>
                    </a:solidFill>
                  </a:tcPr>
                </a:tc>
                <a:extLst>
                  <a:ext uri="{0D108BD9-81ED-4DB2-BD59-A6C34878D82A}">
                    <a16:rowId xmlns:a16="http://schemas.microsoft.com/office/drawing/2014/main" val="10003"/>
                  </a:ext>
                </a:extLst>
              </a:tr>
            </a:tbl>
          </a:graphicData>
        </a:graphic>
      </p:graphicFrame>
      <p:sp>
        <p:nvSpPr>
          <p:cNvPr id="16" name="TextBox 15"/>
          <p:cNvSpPr txBox="1"/>
          <p:nvPr/>
        </p:nvSpPr>
        <p:spPr>
          <a:xfrm>
            <a:off x="4249388" y="5092535"/>
            <a:ext cx="2164375" cy="369332"/>
          </a:xfrm>
          <a:prstGeom prst="rect">
            <a:avLst/>
          </a:prstGeom>
          <a:noFill/>
        </p:spPr>
        <p:txBody>
          <a:bodyPr wrap="none" rtlCol="0">
            <a:spAutoFit/>
          </a:bodyPr>
          <a:lstStyle/>
          <a:p>
            <a:r>
              <a:rPr lang="en-US" dirty="0"/>
              <a:t>#lines = 4 =2</a:t>
            </a:r>
            <a:r>
              <a:rPr lang="en-US" baseline="30000" dirty="0"/>
              <a:t>2</a:t>
            </a:r>
            <a:r>
              <a:rPr lang="en-US" dirty="0"/>
              <a:t> </a:t>
            </a:r>
            <a:r>
              <a:rPr lang="en-US" dirty="0">
                <a:sym typeface="Wingdings" pitchFamily="2" charset="2"/>
              </a:rPr>
              <a:t> l =2</a:t>
            </a:r>
            <a:endParaRPr lang="en-US" dirty="0"/>
          </a:p>
        </p:txBody>
      </p:sp>
      <p:sp>
        <p:nvSpPr>
          <p:cNvPr id="17" name="Right Brace 16"/>
          <p:cNvSpPr/>
          <p:nvPr/>
        </p:nvSpPr>
        <p:spPr>
          <a:xfrm rot="5400000">
            <a:off x="1110344" y="4898571"/>
            <a:ext cx="356261" cy="5343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p:cNvSpPr/>
          <p:nvPr/>
        </p:nvSpPr>
        <p:spPr>
          <a:xfrm rot="5400000">
            <a:off x="383970" y="5003471"/>
            <a:ext cx="356261" cy="5343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979714" y="5159827"/>
            <a:ext cx="1149674" cy="369332"/>
          </a:xfrm>
          <a:prstGeom prst="rect">
            <a:avLst/>
          </a:prstGeom>
          <a:noFill/>
        </p:spPr>
        <p:txBody>
          <a:bodyPr wrap="none" rtlCol="0">
            <a:spAutoFit/>
          </a:bodyPr>
          <a:lstStyle/>
          <a:p>
            <a:r>
              <a:rPr lang="en-US" dirty="0"/>
              <a:t>Cache line</a:t>
            </a:r>
          </a:p>
        </p:txBody>
      </p:sp>
      <p:sp>
        <p:nvSpPr>
          <p:cNvPr id="20" name="TextBox 19"/>
          <p:cNvSpPr txBox="1"/>
          <p:nvPr/>
        </p:nvSpPr>
        <p:spPr>
          <a:xfrm>
            <a:off x="288966" y="5264725"/>
            <a:ext cx="478401" cy="369332"/>
          </a:xfrm>
          <a:prstGeom prst="rect">
            <a:avLst/>
          </a:prstGeom>
          <a:noFill/>
        </p:spPr>
        <p:txBody>
          <a:bodyPr wrap="none" rtlCol="0">
            <a:spAutoFit/>
          </a:bodyPr>
          <a:lstStyle/>
          <a:p>
            <a:r>
              <a:rPr lang="en-US" dirty="0"/>
              <a:t>tag</a:t>
            </a:r>
          </a:p>
        </p:txBody>
      </p:sp>
      <p:sp>
        <p:nvSpPr>
          <p:cNvPr id="21" name="Slide Number Placeholder 20"/>
          <p:cNvSpPr>
            <a:spLocks noGrp="1"/>
          </p:cNvSpPr>
          <p:nvPr>
            <p:ph type="sldNum" sz="quarter" idx="12"/>
          </p:nvPr>
        </p:nvSpPr>
        <p:spPr/>
        <p:txBody>
          <a:bodyPr/>
          <a:lstStyle/>
          <a:p>
            <a:fld id="{57733F94-BD4E-45B7-8984-807B972C88CC}" type="slidenum">
              <a:rPr lang="en-US" smtClean="0"/>
              <a:pPr/>
              <a:t>90</a:t>
            </a:fld>
            <a:endParaRPr lang="en-US"/>
          </a:p>
        </p:txBody>
      </p:sp>
    </p:spTree>
    <p:extLst>
      <p:ext uri="{BB962C8B-B14F-4D97-AF65-F5344CB8AC3E}">
        <p14:creationId xmlns:p14="http://schemas.microsoft.com/office/powerpoint/2010/main" val="40567344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Mapped Cache Example</a:t>
            </a:r>
          </a:p>
        </p:txBody>
      </p:sp>
      <p:sp>
        <p:nvSpPr>
          <p:cNvPr id="7" name="Content Placeholder 2"/>
          <p:cNvSpPr>
            <a:spLocks noGrp="1"/>
          </p:cNvSpPr>
          <p:nvPr>
            <p:ph idx="1"/>
          </p:nvPr>
        </p:nvSpPr>
        <p:spPr>
          <a:xfrm>
            <a:off x="838200" y="1355558"/>
            <a:ext cx="9422081" cy="1945781"/>
          </a:xfrm>
        </p:spPr>
        <p:txBody>
          <a:bodyPr>
            <a:normAutofit fontScale="85000" lnSpcReduction="20000"/>
          </a:bodyPr>
          <a:lstStyle/>
          <a:p>
            <a:r>
              <a:rPr lang="en-US" dirty="0"/>
              <a:t>Let us assume m = 6 &amp; each block contains 4 bytes</a:t>
            </a:r>
          </a:p>
          <a:p>
            <a:r>
              <a:rPr lang="en-US" dirty="0"/>
              <a:t>What is the number of unique locations we can address ?</a:t>
            </a:r>
          </a:p>
          <a:p>
            <a:r>
              <a:rPr lang="en-US" dirty="0"/>
              <a:t>What is the number of blocks ?</a:t>
            </a:r>
          </a:p>
          <a:p>
            <a:r>
              <a:rPr lang="en-US" dirty="0"/>
              <a:t>What is the value of b ?</a:t>
            </a:r>
          </a:p>
          <a:p>
            <a:r>
              <a:rPr lang="en-US" dirty="0"/>
              <a:t>What is the value of l ?</a:t>
            </a:r>
          </a:p>
          <a:p>
            <a:endParaRPr lang="en-US" dirty="0"/>
          </a:p>
        </p:txBody>
      </p:sp>
      <p:graphicFrame>
        <p:nvGraphicFramePr>
          <p:cNvPr id="9" name="Table 8"/>
          <p:cNvGraphicFramePr>
            <a:graphicFrameLocks noGrp="1"/>
          </p:cNvGraphicFramePr>
          <p:nvPr/>
        </p:nvGraphicFramePr>
        <p:xfrm>
          <a:off x="8397172" y="2667218"/>
          <a:ext cx="3050640" cy="2966720"/>
        </p:xfrm>
        <a:graphic>
          <a:graphicData uri="http://schemas.openxmlformats.org/drawingml/2006/table">
            <a:tbl>
              <a:tblPr firstRow="1" bandRow="1">
                <a:tableStyleId>{5940675A-B579-460E-94D1-54222C63F5DA}</a:tableStyleId>
              </a:tblPr>
              <a:tblGrid>
                <a:gridCol w="610128">
                  <a:extLst>
                    <a:ext uri="{9D8B030D-6E8A-4147-A177-3AD203B41FA5}">
                      <a16:colId xmlns:a16="http://schemas.microsoft.com/office/drawing/2014/main" val="20000"/>
                    </a:ext>
                  </a:extLst>
                </a:gridCol>
                <a:gridCol w="610128">
                  <a:extLst>
                    <a:ext uri="{9D8B030D-6E8A-4147-A177-3AD203B41FA5}">
                      <a16:colId xmlns:a16="http://schemas.microsoft.com/office/drawing/2014/main" val="20001"/>
                    </a:ext>
                  </a:extLst>
                </a:gridCol>
                <a:gridCol w="610128">
                  <a:extLst>
                    <a:ext uri="{9D8B030D-6E8A-4147-A177-3AD203B41FA5}">
                      <a16:colId xmlns:a16="http://schemas.microsoft.com/office/drawing/2014/main" val="20002"/>
                    </a:ext>
                  </a:extLst>
                </a:gridCol>
                <a:gridCol w="610128">
                  <a:extLst>
                    <a:ext uri="{9D8B030D-6E8A-4147-A177-3AD203B41FA5}">
                      <a16:colId xmlns:a16="http://schemas.microsoft.com/office/drawing/2014/main" val="20003"/>
                    </a:ext>
                  </a:extLst>
                </a:gridCol>
                <a:gridCol w="610128">
                  <a:extLst>
                    <a:ext uri="{9D8B030D-6E8A-4147-A177-3AD203B41FA5}">
                      <a16:colId xmlns:a16="http://schemas.microsoft.com/office/drawing/2014/main" val="20004"/>
                    </a:ext>
                  </a:extLst>
                </a:gridCol>
              </a:tblGrid>
              <a:tr h="370840">
                <a:tc>
                  <a:txBody>
                    <a:bodyPr/>
                    <a:lstStyle/>
                    <a:p>
                      <a:r>
                        <a:rPr lang="en-US" dirty="0"/>
                        <a:t>0</a:t>
                      </a:r>
                    </a:p>
                  </a:txBody>
                  <a:tcPr>
                    <a:solidFill>
                      <a:schemeClr val="bg1">
                        <a:lumMod val="75000"/>
                      </a:schemeClr>
                    </a:solidFill>
                  </a:tcPr>
                </a:tc>
                <a:tc>
                  <a:txBody>
                    <a:bodyPr/>
                    <a:lstStyle/>
                    <a:p>
                      <a:r>
                        <a:rPr lang="en-US" dirty="0"/>
                        <a:t>0</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370840">
                <a:tc>
                  <a:txBody>
                    <a:bodyPr/>
                    <a:lstStyle/>
                    <a:p>
                      <a:r>
                        <a:rPr lang="en-US" dirty="0"/>
                        <a:t>1</a:t>
                      </a:r>
                    </a:p>
                  </a:txBody>
                  <a:tcPr>
                    <a:solidFill>
                      <a:schemeClr val="bg1">
                        <a:lumMod val="75000"/>
                      </a:schemeClr>
                    </a:solidFill>
                  </a:tcPr>
                </a:tc>
                <a:tc>
                  <a:txBody>
                    <a:bodyPr/>
                    <a:lstStyle/>
                    <a:p>
                      <a:r>
                        <a:rPr lang="en-US" dirty="0"/>
                        <a:t>4</a:t>
                      </a:r>
                    </a:p>
                  </a:txBody>
                  <a:tcPr/>
                </a:tc>
                <a:tc>
                  <a:txBody>
                    <a:bodyPr/>
                    <a:lstStyle/>
                    <a:p>
                      <a:r>
                        <a:rPr lang="en-US" dirty="0"/>
                        <a:t>5</a:t>
                      </a:r>
                    </a:p>
                  </a:txBody>
                  <a:tcPr/>
                </a:tc>
                <a:tc>
                  <a:txBody>
                    <a:bodyPr/>
                    <a:lstStyle/>
                    <a:p>
                      <a:r>
                        <a:rPr lang="en-US" dirty="0"/>
                        <a:t>6</a:t>
                      </a:r>
                    </a:p>
                  </a:txBody>
                  <a:tcPr/>
                </a:tc>
                <a:tc>
                  <a:txBody>
                    <a:bodyPr/>
                    <a:lstStyle/>
                    <a:p>
                      <a:r>
                        <a:rPr lang="en-US" dirty="0"/>
                        <a:t>7</a:t>
                      </a:r>
                    </a:p>
                  </a:txBody>
                  <a:tcPr/>
                </a:tc>
                <a:extLst>
                  <a:ext uri="{0D108BD9-81ED-4DB2-BD59-A6C34878D82A}">
                    <a16:rowId xmlns:a16="http://schemas.microsoft.com/office/drawing/2014/main" val="10001"/>
                  </a:ext>
                </a:extLst>
              </a:tr>
              <a:tr h="370840">
                <a:tc>
                  <a:txBody>
                    <a:bodyPr/>
                    <a:lstStyle/>
                    <a:p>
                      <a:r>
                        <a:rPr lang="en-US" dirty="0"/>
                        <a:t>2</a:t>
                      </a:r>
                    </a:p>
                  </a:txBody>
                  <a:tcPr>
                    <a:solidFill>
                      <a:schemeClr val="bg1">
                        <a:lumMod val="75000"/>
                      </a:schemeClr>
                    </a:solidFill>
                  </a:tcPr>
                </a:tc>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t>11</a:t>
                      </a:r>
                    </a:p>
                  </a:txBody>
                  <a:tcPr/>
                </a:tc>
                <a:extLst>
                  <a:ext uri="{0D108BD9-81ED-4DB2-BD59-A6C34878D82A}">
                    <a16:rowId xmlns:a16="http://schemas.microsoft.com/office/drawing/2014/main" val="10002"/>
                  </a:ext>
                </a:extLst>
              </a:tr>
              <a:tr h="370840">
                <a:tc>
                  <a:txBody>
                    <a:bodyPr/>
                    <a:lstStyle/>
                    <a:p>
                      <a:r>
                        <a:rPr lang="en-US" dirty="0"/>
                        <a:t>3</a:t>
                      </a:r>
                    </a:p>
                  </a:txBody>
                  <a:tcPr>
                    <a:solidFill>
                      <a:schemeClr val="bg1">
                        <a:lumMod val="75000"/>
                      </a:schemeClr>
                    </a:solidFill>
                  </a:tcPr>
                </a:tc>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extLst>
                  <a:ext uri="{0D108BD9-81ED-4DB2-BD59-A6C34878D82A}">
                    <a16:rowId xmlns:a16="http://schemas.microsoft.com/office/drawing/2014/main" val="10003"/>
                  </a:ext>
                </a:extLst>
              </a:tr>
              <a:tr h="370840">
                <a:tc>
                  <a:txBody>
                    <a:bodyPr/>
                    <a:lstStyle/>
                    <a:p>
                      <a:r>
                        <a:rPr lang="en-US" dirty="0"/>
                        <a:t>4</a:t>
                      </a:r>
                    </a:p>
                  </a:txBody>
                  <a:tcPr>
                    <a:solidFill>
                      <a:schemeClr val="bg1">
                        <a:lumMod val="75000"/>
                      </a:schemeClr>
                    </a:solidFill>
                  </a:tcPr>
                </a:tc>
                <a:tc>
                  <a:txBody>
                    <a:bodyPr/>
                    <a:lstStyle/>
                    <a:p>
                      <a:r>
                        <a:rPr lang="en-US" dirty="0"/>
                        <a:t>16</a:t>
                      </a:r>
                    </a:p>
                  </a:txBody>
                  <a:tcPr/>
                </a:tc>
                <a:tc>
                  <a:txBody>
                    <a:bodyPr/>
                    <a:lstStyle/>
                    <a:p>
                      <a:r>
                        <a:rPr lang="en-US" dirty="0"/>
                        <a:t>17</a:t>
                      </a:r>
                    </a:p>
                  </a:txBody>
                  <a:tcPr/>
                </a:tc>
                <a:tc>
                  <a:txBody>
                    <a:bodyPr/>
                    <a:lstStyle/>
                    <a:p>
                      <a:r>
                        <a:rPr lang="en-US" dirty="0"/>
                        <a:t>18</a:t>
                      </a:r>
                    </a:p>
                  </a:txBody>
                  <a:tcPr/>
                </a:tc>
                <a:tc>
                  <a:txBody>
                    <a:bodyPr/>
                    <a:lstStyle/>
                    <a:p>
                      <a:r>
                        <a:rPr lang="en-US" dirty="0"/>
                        <a:t>19</a:t>
                      </a:r>
                    </a:p>
                  </a:txBody>
                  <a:tcPr/>
                </a:tc>
                <a:extLst>
                  <a:ext uri="{0D108BD9-81ED-4DB2-BD59-A6C34878D82A}">
                    <a16:rowId xmlns:a16="http://schemas.microsoft.com/office/drawing/2014/main" val="10004"/>
                  </a:ext>
                </a:extLst>
              </a:tr>
              <a:tr h="370840">
                <a:tc>
                  <a:txBody>
                    <a:bodyPr/>
                    <a:lstStyle/>
                    <a:p>
                      <a:endParaRPr lang="en-US"/>
                    </a:p>
                  </a:txBody>
                  <a:tcPr>
                    <a:solidFill>
                      <a:schemeClr val="bg1">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endParaRPr lang="en-US"/>
                    </a:p>
                  </a:txBody>
                  <a:tcPr>
                    <a:solidFill>
                      <a:schemeClr val="bg1">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r h="370840">
                <a:tc>
                  <a:txBody>
                    <a:bodyPr/>
                    <a:lstStyle/>
                    <a:p>
                      <a:r>
                        <a:rPr lang="en-US" dirty="0"/>
                        <a:t>15</a:t>
                      </a:r>
                    </a:p>
                  </a:txBody>
                  <a:tcPr>
                    <a:solidFill>
                      <a:schemeClr val="bg1">
                        <a:lumMod val="75000"/>
                      </a:schemeClr>
                    </a:solidFill>
                  </a:tcPr>
                </a:tc>
                <a:tc>
                  <a:txBody>
                    <a:bodyPr/>
                    <a:lstStyle/>
                    <a:p>
                      <a:r>
                        <a:rPr lang="en-US" dirty="0"/>
                        <a:t>60</a:t>
                      </a:r>
                    </a:p>
                  </a:txBody>
                  <a:tcPr/>
                </a:tc>
                <a:tc>
                  <a:txBody>
                    <a:bodyPr/>
                    <a:lstStyle/>
                    <a:p>
                      <a:r>
                        <a:rPr lang="en-US" dirty="0"/>
                        <a:t>61</a:t>
                      </a:r>
                    </a:p>
                  </a:txBody>
                  <a:tcPr/>
                </a:tc>
                <a:tc>
                  <a:txBody>
                    <a:bodyPr/>
                    <a:lstStyle/>
                    <a:p>
                      <a:r>
                        <a:rPr lang="en-US" dirty="0"/>
                        <a:t>62</a:t>
                      </a:r>
                    </a:p>
                  </a:txBody>
                  <a:tcPr/>
                </a:tc>
                <a:tc>
                  <a:txBody>
                    <a:bodyPr/>
                    <a:lstStyle/>
                    <a:p>
                      <a:r>
                        <a:rPr lang="en-US" dirty="0"/>
                        <a:t>63</a:t>
                      </a:r>
                    </a:p>
                  </a:txBody>
                  <a:tcPr/>
                </a:tc>
                <a:extLst>
                  <a:ext uri="{0D108BD9-81ED-4DB2-BD59-A6C34878D82A}">
                    <a16:rowId xmlns:a16="http://schemas.microsoft.com/office/drawing/2014/main" val="10007"/>
                  </a:ext>
                </a:extLst>
              </a:tr>
            </a:tbl>
          </a:graphicData>
        </a:graphic>
      </p:graphicFrame>
      <p:sp>
        <p:nvSpPr>
          <p:cNvPr id="10" name="TextBox 9"/>
          <p:cNvSpPr txBox="1"/>
          <p:nvPr/>
        </p:nvSpPr>
        <p:spPr>
          <a:xfrm>
            <a:off x="9143999" y="5818909"/>
            <a:ext cx="2720232" cy="646331"/>
          </a:xfrm>
          <a:prstGeom prst="rect">
            <a:avLst/>
          </a:prstGeom>
          <a:noFill/>
        </p:spPr>
        <p:txBody>
          <a:bodyPr wrap="none" rtlCol="0">
            <a:spAutoFit/>
          </a:bodyPr>
          <a:lstStyle/>
          <a:p>
            <a:r>
              <a:rPr lang="en-US" dirty="0"/>
              <a:t>Block Size = 4 = 2</a:t>
            </a:r>
            <a:r>
              <a:rPr lang="en-US" baseline="30000" dirty="0"/>
              <a:t>2</a:t>
            </a:r>
            <a:r>
              <a:rPr lang="en-US" dirty="0"/>
              <a:t> </a:t>
            </a:r>
            <a:r>
              <a:rPr lang="en-US" dirty="0">
                <a:sym typeface="Wingdings" pitchFamily="2" charset="2"/>
              </a:rPr>
              <a:t> </a:t>
            </a:r>
            <a:r>
              <a:rPr lang="en-US" dirty="0"/>
              <a:t>b = 2 </a:t>
            </a:r>
          </a:p>
          <a:p>
            <a:r>
              <a:rPr lang="en-US" dirty="0">
                <a:sym typeface="Wingdings" pitchFamily="2" charset="2"/>
              </a:rPr>
              <a:t> The number of bits</a:t>
            </a:r>
            <a:endParaRPr lang="en-US" dirty="0"/>
          </a:p>
        </p:txBody>
      </p:sp>
      <p:graphicFrame>
        <p:nvGraphicFramePr>
          <p:cNvPr id="6" name="Table 5"/>
          <p:cNvGraphicFramePr>
            <a:graphicFrameLocks noGrp="1"/>
          </p:cNvGraphicFramePr>
          <p:nvPr/>
        </p:nvGraphicFramePr>
        <p:xfrm>
          <a:off x="262582" y="4579144"/>
          <a:ext cx="2243118" cy="370840"/>
        </p:xfrm>
        <a:graphic>
          <a:graphicData uri="http://schemas.openxmlformats.org/drawingml/2006/table">
            <a:tbl>
              <a:tblPr firstRow="1" bandRow="1">
                <a:tableStyleId>{5C22544A-7EE6-4342-B048-85BDC9FD1C3A}</a:tableStyleId>
              </a:tblPr>
              <a:tblGrid>
                <a:gridCol w="373853">
                  <a:extLst>
                    <a:ext uri="{9D8B030D-6E8A-4147-A177-3AD203B41FA5}">
                      <a16:colId xmlns:a16="http://schemas.microsoft.com/office/drawing/2014/main" val="20000"/>
                    </a:ext>
                  </a:extLst>
                </a:gridCol>
                <a:gridCol w="373853">
                  <a:extLst>
                    <a:ext uri="{9D8B030D-6E8A-4147-A177-3AD203B41FA5}">
                      <a16:colId xmlns:a16="http://schemas.microsoft.com/office/drawing/2014/main" val="20001"/>
                    </a:ext>
                  </a:extLst>
                </a:gridCol>
                <a:gridCol w="373853">
                  <a:extLst>
                    <a:ext uri="{9D8B030D-6E8A-4147-A177-3AD203B41FA5}">
                      <a16:colId xmlns:a16="http://schemas.microsoft.com/office/drawing/2014/main" val="20002"/>
                    </a:ext>
                  </a:extLst>
                </a:gridCol>
                <a:gridCol w="373853">
                  <a:extLst>
                    <a:ext uri="{9D8B030D-6E8A-4147-A177-3AD203B41FA5}">
                      <a16:colId xmlns:a16="http://schemas.microsoft.com/office/drawing/2014/main" val="20003"/>
                    </a:ext>
                  </a:extLst>
                </a:gridCol>
                <a:gridCol w="373853">
                  <a:extLst>
                    <a:ext uri="{9D8B030D-6E8A-4147-A177-3AD203B41FA5}">
                      <a16:colId xmlns:a16="http://schemas.microsoft.com/office/drawing/2014/main" val="20004"/>
                    </a:ext>
                  </a:extLst>
                </a:gridCol>
                <a:gridCol w="373853">
                  <a:extLst>
                    <a:ext uri="{9D8B030D-6E8A-4147-A177-3AD203B41FA5}">
                      <a16:colId xmlns:a16="http://schemas.microsoft.com/office/drawing/2014/main" val="20005"/>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sp>
        <p:nvSpPr>
          <p:cNvPr id="11" name="TextBox 10"/>
          <p:cNvSpPr txBox="1"/>
          <p:nvPr/>
        </p:nvSpPr>
        <p:spPr>
          <a:xfrm>
            <a:off x="1587340" y="3724890"/>
            <a:ext cx="1856534" cy="369332"/>
          </a:xfrm>
          <a:prstGeom prst="rect">
            <a:avLst/>
          </a:prstGeom>
          <a:noFill/>
        </p:spPr>
        <p:txBody>
          <a:bodyPr wrap="none" rtlCol="0">
            <a:spAutoFit/>
          </a:bodyPr>
          <a:lstStyle/>
          <a:p>
            <a:r>
              <a:rPr lang="en-US" dirty="0"/>
              <a:t>Block Offset (b=2)</a:t>
            </a:r>
          </a:p>
        </p:txBody>
      </p:sp>
      <p:sp>
        <p:nvSpPr>
          <p:cNvPr id="12" name="TextBox 11"/>
          <p:cNvSpPr txBox="1"/>
          <p:nvPr/>
        </p:nvSpPr>
        <p:spPr>
          <a:xfrm>
            <a:off x="53443" y="3414152"/>
            <a:ext cx="2058769" cy="369332"/>
          </a:xfrm>
          <a:prstGeom prst="rect">
            <a:avLst/>
          </a:prstGeom>
          <a:noFill/>
        </p:spPr>
        <p:txBody>
          <a:bodyPr wrap="none" rtlCol="0">
            <a:spAutoFit/>
          </a:bodyPr>
          <a:lstStyle/>
          <a:p>
            <a:r>
              <a:rPr lang="en-US" dirty="0"/>
              <a:t>Block Address (m-b)</a:t>
            </a:r>
          </a:p>
        </p:txBody>
      </p:sp>
      <p:sp>
        <p:nvSpPr>
          <p:cNvPr id="13" name="Right Brace 12"/>
          <p:cNvSpPr/>
          <p:nvPr/>
        </p:nvSpPr>
        <p:spPr>
          <a:xfrm rot="16200000">
            <a:off x="623464" y="3590306"/>
            <a:ext cx="651160" cy="12132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p:cNvSpPr/>
          <p:nvPr/>
        </p:nvSpPr>
        <p:spPr>
          <a:xfrm rot="16200000">
            <a:off x="1927771" y="4219696"/>
            <a:ext cx="356261" cy="5343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4249388" y="5092535"/>
            <a:ext cx="2164375" cy="369332"/>
          </a:xfrm>
          <a:prstGeom prst="rect">
            <a:avLst/>
          </a:prstGeom>
          <a:noFill/>
        </p:spPr>
        <p:txBody>
          <a:bodyPr wrap="none" rtlCol="0">
            <a:spAutoFit/>
          </a:bodyPr>
          <a:lstStyle/>
          <a:p>
            <a:r>
              <a:rPr lang="en-US" dirty="0"/>
              <a:t>#lines = 4 =2</a:t>
            </a:r>
            <a:r>
              <a:rPr lang="en-US" baseline="30000" dirty="0"/>
              <a:t>2</a:t>
            </a:r>
            <a:r>
              <a:rPr lang="en-US" dirty="0"/>
              <a:t> </a:t>
            </a:r>
            <a:r>
              <a:rPr lang="en-US" dirty="0">
                <a:sym typeface="Wingdings" pitchFamily="2" charset="2"/>
              </a:rPr>
              <a:t> l =2</a:t>
            </a:r>
            <a:endParaRPr lang="en-US" dirty="0"/>
          </a:p>
        </p:txBody>
      </p:sp>
      <p:sp>
        <p:nvSpPr>
          <p:cNvPr id="17" name="Right Brace 16"/>
          <p:cNvSpPr/>
          <p:nvPr/>
        </p:nvSpPr>
        <p:spPr>
          <a:xfrm rot="5400000">
            <a:off x="1110344" y="4898571"/>
            <a:ext cx="356261" cy="5343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p:cNvSpPr/>
          <p:nvPr/>
        </p:nvSpPr>
        <p:spPr>
          <a:xfrm rot="5400000">
            <a:off x="383970" y="5003471"/>
            <a:ext cx="356261" cy="5343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979714" y="5159827"/>
            <a:ext cx="1149674" cy="369332"/>
          </a:xfrm>
          <a:prstGeom prst="rect">
            <a:avLst/>
          </a:prstGeom>
          <a:noFill/>
        </p:spPr>
        <p:txBody>
          <a:bodyPr wrap="none" rtlCol="0">
            <a:spAutoFit/>
          </a:bodyPr>
          <a:lstStyle/>
          <a:p>
            <a:r>
              <a:rPr lang="en-US" dirty="0"/>
              <a:t>Cache line</a:t>
            </a:r>
          </a:p>
        </p:txBody>
      </p:sp>
      <p:sp>
        <p:nvSpPr>
          <p:cNvPr id="20" name="TextBox 19"/>
          <p:cNvSpPr txBox="1"/>
          <p:nvPr/>
        </p:nvSpPr>
        <p:spPr>
          <a:xfrm>
            <a:off x="288966" y="5264725"/>
            <a:ext cx="478401" cy="369332"/>
          </a:xfrm>
          <a:prstGeom prst="rect">
            <a:avLst/>
          </a:prstGeom>
          <a:noFill/>
        </p:spPr>
        <p:txBody>
          <a:bodyPr wrap="none" rtlCol="0">
            <a:spAutoFit/>
          </a:bodyPr>
          <a:lstStyle/>
          <a:p>
            <a:r>
              <a:rPr lang="en-US" dirty="0"/>
              <a:t>tag</a:t>
            </a:r>
          </a:p>
        </p:txBody>
      </p:sp>
      <p:graphicFrame>
        <p:nvGraphicFramePr>
          <p:cNvPr id="21" name="Table 20"/>
          <p:cNvGraphicFramePr>
            <a:graphicFrameLocks noGrp="1"/>
          </p:cNvGraphicFramePr>
          <p:nvPr/>
        </p:nvGraphicFramePr>
        <p:xfrm>
          <a:off x="3788229" y="3567764"/>
          <a:ext cx="3287487" cy="1483360"/>
        </p:xfrm>
        <a:graphic>
          <a:graphicData uri="http://schemas.openxmlformats.org/drawingml/2006/table">
            <a:tbl>
              <a:tblPr firstRow="1" bandRow="1">
                <a:tableStyleId>{5940675A-B579-460E-94D1-54222C63F5DA}</a:tableStyleId>
              </a:tblPr>
              <a:tblGrid>
                <a:gridCol w="486887">
                  <a:extLst>
                    <a:ext uri="{9D8B030D-6E8A-4147-A177-3AD203B41FA5}">
                      <a16:colId xmlns:a16="http://schemas.microsoft.com/office/drawing/2014/main" val="20000"/>
                    </a:ext>
                  </a:extLst>
                </a:gridCol>
                <a:gridCol w="452395">
                  <a:extLst>
                    <a:ext uri="{9D8B030D-6E8A-4147-A177-3AD203B41FA5}">
                      <a16:colId xmlns:a16="http://schemas.microsoft.com/office/drawing/2014/main" val="20001"/>
                    </a:ext>
                  </a:extLst>
                </a:gridCol>
                <a:gridCol w="469641">
                  <a:extLst>
                    <a:ext uri="{9D8B030D-6E8A-4147-A177-3AD203B41FA5}">
                      <a16:colId xmlns:a16="http://schemas.microsoft.com/office/drawing/2014/main" val="20002"/>
                    </a:ext>
                  </a:extLst>
                </a:gridCol>
                <a:gridCol w="469641">
                  <a:extLst>
                    <a:ext uri="{9D8B030D-6E8A-4147-A177-3AD203B41FA5}">
                      <a16:colId xmlns:a16="http://schemas.microsoft.com/office/drawing/2014/main" val="20003"/>
                    </a:ext>
                  </a:extLst>
                </a:gridCol>
                <a:gridCol w="469641">
                  <a:extLst>
                    <a:ext uri="{9D8B030D-6E8A-4147-A177-3AD203B41FA5}">
                      <a16:colId xmlns:a16="http://schemas.microsoft.com/office/drawing/2014/main" val="20004"/>
                    </a:ext>
                  </a:extLst>
                </a:gridCol>
                <a:gridCol w="469641">
                  <a:extLst>
                    <a:ext uri="{9D8B030D-6E8A-4147-A177-3AD203B41FA5}">
                      <a16:colId xmlns:a16="http://schemas.microsoft.com/office/drawing/2014/main" val="20005"/>
                    </a:ext>
                  </a:extLst>
                </a:gridCol>
                <a:gridCol w="469641">
                  <a:extLst>
                    <a:ext uri="{9D8B030D-6E8A-4147-A177-3AD203B41FA5}">
                      <a16:colId xmlns:a16="http://schemas.microsoft.com/office/drawing/2014/main" val="20006"/>
                    </a:ext>
                  </a:extLst>
                </a:gridCol>
              </a:tblGrid>
              <a:tr h="370840">
                <a:tc>
                  <a:txBody>
                    <a:bodyPr/>
                    <a:lstStyle/>
                    <a:p>
                      <a:r>
                        <a:rPr lang="en-US" dirty="0"/>
                        <a:t>tag</a:t>
                      </a:r>
                    </a:p>
                  </a:txBody>
                  <a:tcPr>
                    <a:solidFill>
                      <a:schemeClr val="bg1">
                        <a:lumMod val="75000"/>
                      </a:schemeClr>
                    </a:solidFill>
                  </a:tcPr>
                </a:tc>
                <a:tc>
                  <a:txBody>
                    <a:bodyPr/>
                    <a:lstStyle/>
                    <a:p>
                      <a:r>
                        <a:rPr lang="en-US" dirty="0"/>
                        <a:t>0</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endParaRPr lang="en-US" dirty="0"/>
                    </a:p>
                  </a:txBody>
                  <a:tcPr>
                    <a:solidFill>
                      <a:srgbClr val="C00000"/>
                    </a:solidFill>
                  </a:tcPr>
                </a:tc>
                <a:tc>
                  <a:txBody>
                    <a:bodyPr/>
                    <a:lstStyle/>
                    <a:p>
                      <a:r>
                        <a:rPr lang="en-US" dirty="0"/>
                        <a:t>0</a:t>
                      </a:r>
                    </a:p>
                  </a:txBody>
                  <a:tcPr>
                    <a:solidFill>
                      <a:srgbClr val="0070C0"/>
                    </a:solidFill>
                  </a:tcPr>
                </a:tc>
                <a:extLst>
                  <a:ext uri="{0D108BD9-81ED-4DB2-BD59-A6C34878D82A}">
                    <a16:rowId xmlns:a16="http://schemas.microsoft.com/office/drawing/2014/main" val="10000"/>
                  </a:ext>
                </a:extLst>
              </a:tr>
              <a:tr h="370840">
                <a:tc>
                  <a:txBody>
                    <a:bodyPr/>
                    <a:lstStyle/>
                    <a:p>
                      <a:r>
                        <a:rPr lang="en-US" dirty="0"/>
                        <a:t>tag</a:t>
                      </a:r>
                    </a:p>
                  </a:txBody>
                  <a:tcPr>
                    <a:solidFill>
                      <a:schemeClr val="bg1">
                        <a:lumMod val="75000"/>
                      </a:schemeClr>
                    </a:solidFill>
                  </a:tcPr>
                </a:tc>
                <a:tc>
                  <a:txBody>
                    <a:bodyPr/>
                    <a:lstStyle/>
                    <a:p>
                      <a:r>
                        <a:rPr lang="en-US" dirty="0"/>
                        <a:t>4</a:t>
                      </a:r>
                    </a:p>
                  </a:txBody>
                  <a:tcPr/>
                </a:tc>
                <a:tc>
                  <a:txBody>
                    <a:bodyPr/>
                    <a:lstStyle/>
                    <a:p>
                      <a:r>
                        <a:rPr lang="en-US" dirty="0"/>
                        <a:t>5</a:t>
                      </a:r>
                    </a:p>
                  </a:txBody>
                  <a:tcPr/>
                </a:tc>
                <a:tc>
                  <a:txBody>
                    <a:bodyPr/>
                    <a:lstStyle/>
                    <a:p>
                      <a:r>
                        <a:rPr lang="en-US" dirty="0"/>
                        <a:t>6</a:t>
                      </a:r>
                    </a:p>
                  </a:txBody>
                  <a:tcPr/>
                </a:tc>
                <a:tc>
                  <a:txBody>
                    <a:bodyPr/>
                    <a:lstStyle/>
                    <a:p>
                      <a:r>
                        <a:rPr lang="en-US" dirty="0"/>
                        <a:t>7</a:t>
                      </a:r>
                    </a:p>
                  </a:txBody>
                  <a:tcPr/>
                </a:tc>
                <a:tc>
                  <a:txBody>
                    <a:bodyPr/>
                    <a:lstStyle/>
                    <a:p>
                      <a:endParaRPr lang="en-US" dirty="0"/>
                    </a:p>
                  </a:txBody>
                  <a:tcPr>
                    <a:solidFill>
                      <a:srgbClr val="C00000"/>
                    </a:solidFill>
                  </a:tcPr>
                </a:tc>
                <a:tc>
                  <a:txBody>
                    <a:bodyPr/>
                    <a:lstStyle/>
                    <a:p>
                      <a:r>
                        <a:rPr lang="en-US" dirty="0"/>
                        <a:t>1</a:t>
                      </a:r>
                    </a:p>
                  </a:txBody>
                  <a:tcPr>
                    <a:solidFill>
                      <a:srgbClr val="0070C0"/>
                    </a:solidFill>
                  </a:tcPr>
                </a:tc>
                <a:extLst>
                  <a:ext uri="{0D108BD9-81ED-4DB2-BD59-A6C34878D82A}">
                    <a16:rowId xmlns:a16="http://schemas.microsoft.com/office/drawing/2014/main" val="10001"/>
                  </a:ext>
                </a:extLst>
              </a:tr>
              <a:tr h="370840">
                <a:tc>
                  <a:txBody>
                    <a:bodyPr/>
                    <a:lstStyle/>
                    <a:p>
                      <a:r>
                        <a:rPr lang="en-US" dirty="0"/>
                        <a:t>tag</a:t>
                      </a:r>
                    </a:p>
                  </a:txBody>
                  <a:tcPr>
                    <a:solidFill>
                      <a:schemeClr val="bg1">
                        <a:lumMod val="75000"/>
                      </a:schemeClr>
                    </a:solidFill>
                  </a:tcPr>
                </a:tc>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t>11</a:t>
                      </a:r>
                    </a:p>
                  </a:txBody>
                  <a:tcPr/>
                </a:tc>
                <a:tc>
                  <a:txBody>
                    <a:bodyPr/>
                    <a:lstStyle/>
                    <a:p>
                      <a:endParaRPr lang="en-US" dirty="0"/>
                    </a:p>
                  </a:txBody>
                  <a:tcPr>
                    <a:solidFill>
                      <a:srgbClr val="C00000"/>
                    </a:solidFill>
                  </a:tcPr>
                </a:tc>
                <a:tc>
                  <a:txBody>
                    <a:bodyPr/>
                    <a:lstStyle/>
                    <a:p>
                      <a:r>
                        <a:rPr lang="en-US" dirty="0"/>
                        <a:t>2</a:t>
                      </a:r>
                    </a:p>
                  </a:txBody>
                  <a:tcPr>
                    <a:solidFill>
                      <a:srgbClr val="0070C0"/>
                    </a:solidFill>
                  </a:tcPr>
                </a:tc>
                <a:extLst>
                  <a:ext uri="{0D108BD9-81ED-4DB2-BD59-A6C34878D82A}">
                    <a16:rowId xmlns:a16="http://schemas.microsoft.com/office/drawing/2014/main" val="10002"/>
                  </a:ext>
                </a:extLst>
              </a:tr>
              <a:tr h="370840">
                <a:tc>
                  <a:txBody>
                    <a:bodyPr/>
                    <a:lstStyle/>
                    <a:p>
                      <a:r>
                        <a:rPr lang="en-US" dirty="0"/>
                        <a:t>tag</a:t>
                      </a:r>
                    </a:p>
                  </a:txBody>
                  <a:tcPr>
                    <a:solidFill>
                      <a:schemeClr val="bg1">
                        <a:lumMod val="75000"/>
                      </a:schemeClr>
                    </a:solidFill>
                  </a:tcPr>
                </a:tc>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tc>
                  <a:txBody>
                    <a:bodyPr/>
                    <a:lstStyle/>
                    <a:p>
                      <a:endParaRPr lang="en-US" dirty="0"/>
                    </a:p>
                  </a:txBody>
                  <a:tcPr>
                    <a:solidFill>
                      <a:srgbClr val="C00000"/>
                    </a:solidFill>
                  </a:tcPr>
                </a:tc>
                <a:tc>
                  <a:txBody>
                    <a:bodyPr/>
                    <a:lstStyle/>
                    <a:p>
                      <a:r>
                        <a:rPr lang="en-US" dirty="0"/>
                        <a:t>3</a:t>
                      </a:r>
                    </a:p>
                  </a:txBody>
                  <a:tcPr>
                    <a:solidFill>
                      <a:srgbClr val="0070C0"/>
                    </a:solidFill>
                  </a:tcPr>
                </a:tc>
                <a:extLst>
                  <a:ext uri="{0D108BD9-81ED-4DB2-BD59-A6C34878D82A}">
                    <a16:rowId xmlns:a16="http://schemas.microsoft.com/office/drawing/2014/main" val="10003"/>
                  </a:ext>
                </a:extLst>
              </a:tr>
            </a:tbl>
          </a:graphicData>
        </a:graphic>
      </p:graphicFrame>
      <p:sp>
        <p:nvSpPr>
          <p:cNvPr id="22" name="Slide Number Placeholder 21"/>
          <p:cNvSpPr>
            <a:spLocks noGrp="1"/>
          </p:cNvSpPr>
          <p:nvPr>
            <p:ph type="sldNum" sz="quarter" idx="12"/>
          </p:nvPr>
        </p:nvSpPr>
        <p:spPr/>
        <p:txBody>
          <a:bodyPr/>
          <a:lstStyle/>
          <a:p>
            <a:fld id="{57733F94-BD4E-45B7-8984-807B972C88CC}" type="slidenum">
              <a:rPr lang="en-US" smtClean="0"/>
              <a:pPr/>
              <a:t>91</a:t>
            </a:fld>
            <a:endParaRPr lang="en-US"/>
          </a:p>
        </p:txBody>
      </p:sp>
    </p:spTree>
    <p:extLst>
      <p:ext uri="{BB962C8B-B14F-4D97-AF65-F5344CB8AC3E}">
        <p14:creationId xmlns:p14="http://schemas.microsoft.com/office/powerpoint/2010/main" val="3570939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Mapped Cache Example</a:t>
            </a:r>
          </a:p>
        </p:txBody>
      </p:sp>
      <p:sp>
        <p:nvSpPr>
          <p:cNvPr id="4" name="Slide Number Placeholder 3"/>
          <p:cNvSpPr>
            <a:spLocks noGrp="1"/>
          </p:cNvSpPr>
          <p:nvPr>
            <p:ph type="sldNum" sz="quarter" idx="12"/>
          </p:nvPr>
        </p:nvSpPr>
        <p:spPr/>
        <p:txBody>
          <a:bodyPr/>
          <a:lstStyle/>
          <a:p>
            <a:fld id="{57733F94-BD4E-45B7-8984-807B972C88CC}" type="slidenum">
              <a:rPr lang="en-US" smtClean="0"/>
              <a:pPr/>
              <a:t>92</a:t>
            </a:fld>
            <a:endParaRPr lang="en-US"/>
          </a:p>
        </p:txBody>
      </p:sp>
      <p:graphicFrame>
        <p:nvGraphicFramePr>
          <p:cNvPr id="5" name="Table 4"/>
          <p:cNvGraphicFramePr>
            <a:graphicFrameLocks noGrp="1"/>
          </p:cNvGraphicFramePr>
          <p:nvPr/>
        </p:nvGraphicFramePr>
        <p:xfrm>
          <a:off x="1283854" y="1703338"/>
          <a:ext cx="2720110" cy="4876800"/>
        </p:xfrm>
        <a:graphic>
          <a:graphicData uri="http://schemas.openxmlformats.org/drawingml/2006/table">
            <a:tbl>
              <a:tblPr firstRow="1" bandRow="1">
                <a:tableStyleId>{5940675A-B579-460E-94D1-54222C63F5DA}</a:tableStyleId>
              </a:tblPr>
              <a:tblGrid>
                <a:gridCol w="544022">
                  <a:extLst>
                    <a:ext uri="{9D8B030D-6E8A-4147-A177-3AD203B41FA5}">
                      <a16:colId xmlns:a16="http://schemas.microsoft.com/office/drawing/2014/main" val="20000"/>
                    </a:ext>
                  </a:extLst>
                </a:gridCol>
                <a:gridCol w="544022">
                  <a:extLst>
                    <a:ext uri="{9D8B030D-6E8A-4147-A177-3AD203B41FA5}">
                      <a16:colId xmlns:a16="http://schemas.microsoft.com/office/drawing/2014/main" val="20001"/>
                    </a:ext>
                  </a:extLst>
                </a:gridCol>
                <a:gridCol w="544022">
                  <a:extLst>
                    <a:ext uri="{9D8B030D-6E8A-4147-A177-3AD203B41FA5}">
                      <a16:colId xmlns:a16="http://schemas.microsoft.com/office/drawing/2014/main" val="20002"/>
                    </a:ext>
                  </a:extLst>
                </a:gridCol>
                <a:gridCol w="544022">
                  <a:extLst>
                    <a:ext uri="{9D8B030D-6E8A-4147-A177-3AD203B41FA5}">
                      <a16:colId xmlns:a16="http://schemas.microsoft.com/office/drawing/2014/main" val="20003"/>
                    </a:ext>
                  </a:extLst>
                </a:gridCol>
                <a:gridCol w="544022">
                  <a:extLst>
                    <a:ext uri="{9D8B030D-6E8A-4147-A177-3AD203B41FA5}">
                      <a16:colId xmlns:a16="http://schemas.microsoft.com/office/drawing/2014/main" val="20004"/>
                    </a:ext>
                  </a:extLst>
                </a:gridCol>
              </a:tblGrid>
              <a:tr h="279737">
                <a:tc>
                  <a:txBody>
                    <a:bodyPr/>
                    <a:lstStyle/>
                    <a:p>
                      <a:r>
                        <a:rPr lang="en-US" sz="1400" dirty="0"/>
                        <a:t>0</a:t>
                      </a:r>
                    </a:p>
                  </a:txBody>
                  <a:tcPr>
                    <a:solidFill>
                      <a:schemeClr val="bg1">
                        <a:lumMod val="75000"/>
                      </a:schemeClr>
                    </a:solidFill>
                  </a:tcPr>
                </a:tc>
                <a:tc>
                  <a:txBody>
                    <a:bodyPr/>
                    <a:lstStyle/>
                    <a:p>
                      <a:r>
                        <a:rPr lang="en-US" sz="1400" dirty="0"/>
                        <a:t>0</a:t>
                      </a:r>
                    </a:p>
                  </a:txBody>
                  <a:tcPr>
                    <a:noFill/>
                  </a:tcPr>
                </a:tc>
                <a:tc>
                  <a:txBody>
                    <a:bodyPr/>
                    <a:lstStyle/>
                    <a:p>
                      <a:r>
                        <a:rPr lang="en-US" sz="1400" dirty="0"/>
                        <a:t>0</a:t>
                      </a:r>
                    </a:p>
                  </a:txBody>
                  <a:tcPr>
                    <a:noFill/>
                  </a:tcPr>
                </a:tc>
                <a:tc>
                  <a:txBody>
                    <a:bodyPr/>
                    <a:lstStyle/>
                    <a:p>
                      <a:r>
                        <a:rPr lang="en-US" sz="1400" dirty="0"/>
                        <a:t>0</a:t>
                      </a:r>
                    </a:p>
                  </a:txBody>
                  <a:tcPr>
                    <a:noFill/>
                  </a:tcPr>
                </a:tc>
                <a:tc>
                  <a:txBody>
                    <a:bodyPr/>
                    <a:lstStyle/>
                    <a:p>
                      <a:r>
                        <a:rPr lang="en-US" sz="1400" dirty="0"/>
                        <a:t>0</a:t>
                      </a:r>
                    </a:p>
                  </a:txBody>
                  <a:tcPr>
                    <a:noFill/>
                  </a:tcPr>
                </a:tc>
                <a:extLst>
                  <a:ext uri="{0D108BD9-81ED-4DB2-BD59-A6C34878D82A}">
                    <a16:rowId xmlns:a16="http://schemas.microsoft.com/office/drawing/2014/main" val="10000"/>
                  </a:ext>
                </a:extLst>
              </a:tr>
              <a:tr h="279737">
                <a:tc>
                  <a:txBody>
                    <a:bodyPr/>
                    <a:lstStyle/>
                    <a:p>
                      <a:r>
                        <a:rPr lang="en-US" sz="1400" dirty="0"/>
                        <a:t>1</a:t>
                      </a:r>
                    </a:p>
                  </a:txBody>
                  <a:tcPr>
                    <a:solidFill>
                      <a:schemeClr val="bg1">
                        <a:lumMod val="75000"/>
                      </a:schemeClr>
                    </a:solidFill>
                  </a:tcPr>
                </a:tc>
                <a:tc>
                  <a:txBody>
                    <a:bodyPr/>
                    <a:lstStyle/>
                    <a:p>
                      <a:r>
                        <a:rPr lang="en-US" sz="1400" dirty="0"/>
                        <a:t>0</a:t>
                      </a:r>
                    </a:p>
                  </a:txBody>
                  <a:tcPr>
                    <a:noFill/>
                  </a:tcPr>
                </a:tc>
                <a:tc>
                  <a:txBody>
                    <a:bodyPr/>
                    <a:lstStyle/>
                    <a:p>
                      <a:r>
                        <a:rPr lang="en-US" sz="1400" dirty="0"/>
                        <a:t>0</a:t>
                      </a:r>
                    </a:p>
                  </a:txBody>
                  <a:tcPr>
                    <a:noFill/>
                  </a:tcPr>
                </a:tc>
                <a:tc>
                  <a:txBody>
                    <a:bodyPr/>
                    <a:lstStyle/>
                    <a:p>
                      <a:r>
                        <a:rPr lang="en-US" sz="1400" dirty="0"/>
                        <a:t>0</a:t>
                      </a:r>
                    </a:p>
                  </a:txBody>
                  <a:tcPr>
                    <a:noFill/>
                  </a:tcPr>
                </a:tc>
                <a:tc>
                  <a:txBody>
                    <a:bodyPr/>
                    <a:lstStyle/>
                    <a:p>
                      <a:r>
                        <a:rPr lang="en-US" sz="1400" dirty="0"/>
                        <a:t>1</a:t>
                      </a:r>
                    </a:p>
                  </a:txBody>
                  <a:tcPr>
                    <a:noFill/>
                  </a:tcPr>
                </a:tc>
                <a:extLst>
                  <a:ext uri="{0D108BD9-81ED-4DB2-BD59-A6C34878D82A}">
                    <a16:rowId xmlns:a16="http://schemas.microsoft.com/office/drawing/2014/main" val="10001"/>
                  </a:ext>
                </a:extLst>
              </a:tr>
              <a:tr h="279737">
                <a:tc>
                  <a:txBody>
                    <a:bodyPr/>
                    <a:lstStyle/>
                    <a:p>
                      <a:r>
                        <a:rPr lang="en-US" sz="1400" dirty="0"/>
                        <a:t>2</a:t>
                      </a:r>
                    </a:p>
                  </a:txBody>
                  <a:tcPr>
                    <a:solidFill>
                      <a:schemeClr val="bg1">
                        <a:lumMod val="75000"/>
                      </a:schemeClr>
                    </a:solidFill>
                  </a:tcPr>
                </a:tc>
                <a:tc>
                  <a:txBody>
                    <a:bodyPr/>
                    <a:lstStyle/>
                    <a:p>
                      <a:r>
                        <a:rPr lang="en-US" sz="1400" dirty="0"/>
                        <a:t>0</a:t>
                      </a:r>
                    </a:p>
                  </a:txBody>
                  <a:tcPr>
                    <a:noFill/>
                  </a:tcPr>
                </a:tc>
                <a:tc>
                  <a:txBody>
                    <a:bodyPr/>
                    <a:lstStyle/>
                    <a:p>
                      <a:r>
                        <a:rPr lang="en-US" sz="1400" dirty="0"/>
                        <a:t>0</a:t>
                      </a:r>
                    </a:p>
                  </a:txBody>
                  <a:tcPr>
                    <a:noFill/>
                  </a:tcPr>
                </a:tc>
                <a:tc>
                  <a:txBody>
                    <a:bodyPr/>
                    <a:lstStyle/>
                    <a:p>
                      <a:r>
                        <a:rPr lang="en-US" sz="1400" dirty="0"/>
                        <a:t>1</a:t>
                      </a:r>
                    </a:p>
                  </a:txBody>
                  <a:tcPr>
                    <a:noFill/>
                  </a:tcPr>
                </a:tc>
                <a:tc>
                  <a:txBody>
                    <a:bodyPr/>
                    <a:lstStyle/>
                    <a:p>
                      <a:r>
                        <a:rPr lang="en-US" sz="1400" dirty="0"/>
                        <a:t>0</a:t>
                      </a:r>
                    </a:p>
                  </a:txBody>
                  <a:tcPr>
                    <a:noFill/>
                  </a:tcPr>
                </a:tc>
                <a:extLst>
                  <a:ext uri="{0D108BD9-81ED-4DB2-BD59-A6C34878D82A}">
                    <a16:rowId xmlns:a16="http://schemas.microsoft.com/office/drawing/2014/main" val="10002"/>
                  </a:ext>
                </a:extLst>
              </a:tr>
              <a:tr h="279737">
                <a:tc>
                  <a:txBody>
                    <a:bodyPr/>
                    <a:lstStyle/>
                    <a:p>
                      <a:r>
                        <a:rPr lang="en-US" sz="1400" dirty="0"/>
                        <a:t>3</a:t>
                      </a:r>
                    </a:p>
                  </a:txBody>
                  <a:tcPr>
                    <a:solidFill>
                      <a:schemeClr val="bg1">
                        <a:lumMod val="75000"/>
                      </a:schemeClr>
                    </a:solidFill>
                  </a:tcPr>
                </a:tc>
                <a:tc>
                  <a:txBody>
                    <a:bodyPr/>
                    <a:lstStyle/>
                    <a:p>
                      <a:r>
                        <a:rPr lang="en-US" sz="1400" dirty="0"/>
                        <a:t>0</a:t>
                      </a:r>
                    </a:p>
                  </a:txBody>
                  <a:tcPr>
                    <a:noFill/>
                  </a:tcPr>
                </a:tc>
                <a:tc>
                  <a:txBody>
                    <a:bodyPr/>
                    <a:lstStyle/>
                    <a:p>
                      <a:r>
                        <a:rPr lang="en-US" sz="1400" dirty="0"/>
                        <a:t>1</a:t>
                      </a:r>
                    </a:p>
                  </a:txBody>
                  <a:tcPr>
                    <a:noFill/>
                  </a:tcPr>
                </a:tc>
                <a:tc>
                  <a:txBody>
                    <a:bodyPr/>
                    <a:lstStyle/>
                    <a:p>
                      <a:r>
                        <a:rPr lang="en-US" sz="1400" dirty="0"/>
                        <a:t>1</a:t>
                      </a:r>
                    </a:p>
                  </a:txBody>
                  <a:tcPr>
                    <a:noFill/>
                  </a:tcPr>
                </a:tc>
                <a:tc>
                  <a:txBody>
                    <a:bodyPr/>
                    <a:lstStyle/>
                    <a:p>
                      <a:r>
                        <a:rPr lang="en-US" sz="1400" dirty="0"/>
                        <a:t>1</a:t>
                      </a:r>
                    </a:p>
                  </a:txBody>
                  <a:tcPr>
                    <a:noFill/>
                  </a:tcPr>
                </a:tc>
                <a:extLst>
                  <a:ext uri="{0D108BD9-81ED-4DB2-BD59-A6C34878D82A}">
                    <a16:rowId xmlns:a16="http://schemas.microsoft.com/office/drawing/2014/main" val="10003"/>
                  </a:ext>
                </a:extLst>
              </a:tr>
              <a:tr h="279737">
                <a:tc>
                  <a:txBody>
                    <a:bodyPr/>
                    <a:lstStyle/>
                    <a:p>
                      <a:r>
                        <a:rPr lang="en-US" sz="1400" dirty="0"/>
                        <a:t>4</a:t>
                      </a:r>
                    </a:p>
                  </a:txBody>
                  <a:tcPr>
                    <a:solidFill>
                      <a:schemeClr val="bg1">
                        <a:lumMod val="75000"/>
                      </a:schemeClr>
                    </a:solidFill>
                  </a:tcPr>
                </a:tc>
                <a:tc>
                  <a:txBody>
                    <a:bodyPr/>
                    <a:lstStyle/>
                    <a:p>
                      <a:r>
                        <a:rPr lang="en-US" sz="1400" dirty="0"/>
                        <a:t>0</a:t>
                      </a:r>
                    </a:p>
                  </a:txBody>
                  <a:tcPr>
                    <a:noFill/>
                  </a:tcPr>
                </a:tc>
                <a:tc>
                  <a:txBody>
                    <a:bodyPr/>
                    <a:lstStyle/>
                    <a:p>
                      <a:r>
                        <a:rPr lang="en-US" sz="1400" dirty="0"/>
                        <a:t>1</a:t>
                      </a:r>
                    </a:p>
                  </a:txBody>
                  <a:tcPr>
                    <a:noFill/>
                  </a:tcPr>
                </a:tc>
                <a:tc>
                  <a:txBody>
                    <a:bodyPr/>
                    <a:lstStyle/>
                    <a:p>
                      <a:r>
                        <a:rPr lang="en-US" sz="1400" dirty="0"/>
                        <a:t>0</a:t>
                      </a:r>
                    </a:p>
                  </a:txBody>
                  <a:tcPr>
                    <a:noFill/>
                  </a:tcPr>
                </a:tc>
                <a:tc>
                  <a:txBody>
                    <a:bodyPr/>
                    <a:lstStyle/>
                    <a:p>
                      <a:r>
                        <a:rPr lang="en-US" sz="1400" dirty="0"/>
                        <a:t>0</a:t>
                      </a:r>
                    </a:p>
                  </a:txBody>
                  <a:tcPr>
                    <a:noFill/>
                  </a:tcPr>
                </a:tc>
                <a:extLst>
                  <a:ext uri="{0D108BD9-81ED-4DB2-BD59-A6C34878D82A}">
                    <a16:rowId xmlns:a16="http://schemas.microsoft.com/office/drawing/2014/main" val="10004"/>
                  </a:ext>
                </a:extLst>
              </a:tr>
              <a:tr h="279737">
                <a:tc>
                  <a:txBody>
                    <a:bodyPr/>
                    <a:lstStyle/>
                    <a:p>
                      <a:r>
                        <a:rPr lang="en-US" sz="1400" dirty="0"/>
                        <a:t>5</a:t>
                      </a:r>
                    </a:p>
                  </a:txBody>
                  <a:tcPr>
                    <a:solidFill>
                      <a:schemeClr val="bg1">
                        <a:lumMod val="75000"/>
                      </a:schemeClr>
                    </a:solidFill>
                  </a:tcPr>
                </a:tc>
                <a:tc>
                  <a:txBody>
                    <a:bodyPr/>
                    <a:lstStyle/>
                    <a:p>
                      <a:r>
                        <a:rPr lang="en-US" sz="1400" dirty="0"/>
                        <a:t>0</a:t>
                      </a:r>
                    </a:p>
                  </a:txBody>
                  <a:tcPr>
                    <a:noFill/>
                  </a:tcPr>
                </a:tc>
                <a:tc>
                  <a:txBody>
                    <a:bodyPr/>
                    <a:lstStyle/>
                    <a:p>
                      <a:r>
                        <a:rPr lang="en-US" sz="1400" dirty="0"/>
                        <a:t>1</a:t>
                      </a:r>
                    </a:p>
                  </a:txBody>
                  <a:tcPr>
                    <a:noFill/>
                  </a:tcPr>
                </a:tc>
                <a:tc>
                  <a:txBody>
                    <a:bodyPr/>
                    <a:lstStyle/>
                    <a:p>
                      <a:r>
                        <a:rPr lang="en-US" sz="1400" dirty="0"/>
                        <a:t>0</a:t>
                      </a:r>
                    </a:p>
                  </a:txBody>
                  <a:tcPr>
                    <a:noFill/>
                  </a:tcPr>
                </a:tc>
                <a:tc>
                  <a:txBody>
                    <a:bodyPr/>
                    <a:lstStyle/>
                    <a:p>
                      <a:r>
                        <a:rPr lang="en-US" sz="1400" dirty="0"/>
                        <a:t>1</a:t>
                      </a:r>
                    </a:p>
                  </a:txBody>
                  <a:tcPr>
                    <a:noFill/>
                  </a:tcPr>
                </a:tc>
                <a:extLst>
                  <a:ext uri="{0D108BD9-81ED-4DB2-BD59-A6C34878D82A}">
                    <a16:rowId xmlns:a16="http://schemas.microsoft.com/office/drawing/2014/main" val="10005"/>
                  </a:ext>
                </a:extLst>
              </a:tr>
              <a:tr h="279737">
                <a:tc>
                  <a:txBody>
                    <a:bodyPr/>
                    <a:lstStyle/>
                    <a:p>
                      <a:r>
                        <a:rPr lang="en-US" sz="1400" dirty="0"/>
                        <a:t>6</a:t>
                      </a:r>
                    </a:p>
                  </a:txBody>
                  <a:tcPr>
                    <a:solidFill>
                      <a:schemeClr val="bg1">
                        <a:lumMod val="75000"/>
                      </a:schemeClr>
                    </a:solidFill>
                  </a:tcPr>
                </a:tc>
                <a:tc>
                  <a:txBody>
                    <a:bodyPr/>
                    <a:lstStyle/>
                    <a:p>
                      <a:r>
                        <a:rPr lang="en-US" sz="1400" dirty="0"/>
                        <a:t>0</a:t>
                      </a:r>
                    </a:p>
                  </a:txBody>
                  <a:tcPr>
                    <a:noFill/>
                  </a:tcPr>
                </a:tc>
                <a:tc>
                  <a:txBody>
                    <a:bodyPr/>
                    <a:lstStyle/>
                    <a:p>
                      <a:r>
                        <a:rPr lang="en-US" sz="1400" dirty="0"/>
                        <a:t>1</a:t>
                      </a:r>
                    </a:p>
                  </a:txBody>
                  <a:tcPr>
                    <a:noFill/>
                  </a:tcPr>
                </a:tc>
                <a:tc>
                  <a:txBody>
                    <a:bodyPr/>
                    <a:lstStyle/>
                    <a:p>
                      <a:r>
                        <a:rPr lang="en-US" sz="1400" dirty="0"/>
                        <a:t>1</a:t>
                      </a:r>
                    </a:p>
                  </a:txBody>
                  <a:tcPr>
                    <a:noFill/>
                  </a:tcPr>
                </a:tc>
                <a:tc>
                  <a:txBody>
                    <a:bodyPr/>
                    <a:lstStyle/>
                    <a:p>
                      <a:r>
                        <a:rPr lang="en-US" sz="1400" dirty="0"/>
                        <a:t>0</a:t>
                      </a:r>
                    </a:p>
                  </a:txBody>
                  <a:tcPr>
                    <a:noFill/>
                  </a:tcPr>
                </a:tc>
                <a:extLst>
                  <a:ext uri="{0D108BD9-81ED-4DB2-BD59-A6C34878D82A}">
                    <a16:rowId xmlns:a16="http://schemas.microsoft.com/office/drawing/2014/main" val="10006"/>
                  </a:ext>
                </a:extLst>
              </a:tr>
              <a:tr h="279737">
                <a:tc>
                  <a:txBody>
                    <a:bodyPr/>
                    <a:lstStyle/>
                    <a:p>
                      <a:r>
                        <a:rPr lang="en-US" sz="1400" dirty="0"/>
                        <a:t>7</a:t>
                      </a:r>
                    </a:p>
                  </a:txBody>
                  <a:tcPr>
                    <a:solidFill>
                      <a:schemeClr val="bg1">
                        <a:lumMod val="75000"/>
                      </a:schemeClr>
                    </a:solidFill>
                  </a:tcPr>
                </a:tc>
                <a:tc>
                  <a:txBody>
                    <a:bodyPr/>
                    <a:lstStyle/>
                    <a:p>
                      <a:r>
                        <a:rPr lang="en-US" sz="1400" dirty="0"/>
                        <a:t>1</a:t>
                      </a:r>
                    </a:p>
                  </a:txBody>
                  <a:tcPr>
                    <a:noFill/>
                  </a:tcPr>
                </a:tc>
                <a:tc>
                  <a:txBody>
                    <a:bodyPr/>
                    <a:lstStyle/>
                    <a:p>
                      <a:r>
                        <a:rPr lang="en-US" sz="1400" dirty="0"/>
                        <a:t>0</a:t>
                      </a:r>
                    </a:p>
                  </a:txBody>
                  <a:tcPr>
                    <a:noFill/>
                  </a:tcPr>
                </a:tc>
                <a:tc>
                  <a:txBody>
                    <a:bodyPr/>
                    <a:lstStyle/>
                    <a:p>
                      <a:r>
                        <a:rPr lang="en-US" sz="1400" dirty="0"/>
                        <a:t>1</a:t>
                      </a:r>
                    </a:p>
                  </a:txBody>
                  <a:tcPr>
                    <a:noFill/>
                  </a:tcPr>
                </a:tc>
                <a:tc>
                  <a:txBody>
                    <a:bodyPr/>
                    <a:lstStyle/>
                    <a:p>
                      <a:r>
                        <a:rPr lang="en-US" sz="1400" dirty="0"/>
                        <a:t>1</a:t>
                      </a:r>
                    </a:p>
                  </a:txBody>
                  <a:tcPr>
                    <a:noFill/>
                  </a:tcPr>
                </a:tc>
                <a:extLst>
                  <a:ext uri="{0D108BD9-81ED-4DB2-BD59-A6C34878D82A}">
                    <a16:rowId xmlns:a16="http://schemas.microsoft.com/office/drawing/2014/main" val="10007"/>
                  </a:ext>
                </a:extLst>
              </a:tr>
              <a:tr h="279737">
                <a:tc>
                  <a:txBody>
                    <a:bodyPr/>
                    <a:lstStyle/>
                    <a:p>
                      <a:r>
                        <a:rPr lang="en-US" sz="1400" dirty="0"/>
                        <a:t>8</a:t>
                      </a:r>
                    </a:p>
                  </a:txBody>
                  <a:tcPr>
                    <a:solidFill>
                      <a:schemeClr val="bg1">
                        <a:lumMod val="75000"/>
                      </a:schemeClr>
                    </a:solidFill>
                  </a:tcPr>
                </a:tc>
                <a:tc>
                  <a:txBody>
                    <a:bodyPr/>
                    <a:lstStyle/>
                    <a:p>
                      <a:r>
                        <a:rPr lang="en-US" sz="1400" dirty="0"/>
                        <a:t>1</a:t>
                      </a:r>
                    </a:p>
                  </a:txBody>
                  <a:tcPr>
                    <a:noFill/>
                  </a:tcPr>
                </a:tc>
                <a:tc>
                  <a:txBody>
                    <a:bodyPr/>
                    <a:lstStyle/>
                    <a:p>
                      <a:r>
                        <a:rPr lang="en-US" sz="1400" dirty="0"/>
                        <a:t>0</a:t>
                      </a:r>
                    </a:p>
                  </a:txBody>
                  <a:tcPr>
                    <a:noFill/>
                  </a:tcPr>
                </a:tc>
                <a:tc>
                  <a:txBody>
                    <a:bodyPr/>
                    <a:lstStyle/>
                    <a:p>
                      <a:r>
                        <a:rPr lang="en-US" sz="1400" dirty="0"/>
                        <a:t>0</a:t>
                      </a:r>
                    </a:p>
                  </a:txBody>
                  <a:tcPr>
                    <a:noFill/>
                  </a:tcPr>
                </a:tc>
                <a:tc>
                  <a:txBody>
                    <a:bodyPr/>
                    <a:lstStyle/>
                    <a:p>
                      <a:r>
                        <a:rPr lang="en-US" sz="1400" dirty="0"/>
                        <a:t>0</a:t>
                      </a:r>
                    </a:p>
                  </a:txBody>
                  <a:tcPr>
                    <a:noFill/>
                  </a:tcPr>
                </a:tc>
                <a:extLst>
                  <a:ext uri="{0D108BD9-81ED-4DB2-BD59-A6C34878D82A}">
                    <a16:rowId xmlns:a16="http://schemas.microsoft.com/office/drawing/2014/main" val="10008"/>
                  </a:ext>
                </a:extLst>
              </a:tr>
              <a:tr h="279737">
                <a:tc>
                  <a:txBody>
                    <a:bodyPr/>
                    <a:lstStyle/>
                    <a:p>
                      <a:r>
                        <a:rPr lang="en-US" sz="1400" dirty="0"/>
                        <a:t>9</a:t>
                      </a:r>
                    </a:p>
                  </a:txBody>
                  <a:tcPr>
                    <a:solidFill>
                      <a:schemeClr val="bg1">
                        <a:lumMod val="75000"/>
                      </a:schemeClr>
                    </a:solidFill>
                  </a:tcPr>
                </a:tc>
                <a:tc>
                  <a:txBody>
                    <a:bodyPr/>
                    <a:lstStyle/>
                    <a:p>
                      <a:r>
                        <a:rPr lang="en-US" sz="1400" dirty="0"/>
                        <a:t>1</a:t>
                      </a:r>
                    </a:p>
                  </a:txBody>
                  <a:tcPr>
                    <a:noFill/>
                  </a:tcPr>
                </a:tc>
                <a:tc>
                  <a:txBody>
                    <a:bodyPr/>
                    <a:lstStyle/>
                    <a:p>
                      <a:r>
                        <a:rPr lang="en-US" sz="1400" dirty="0"/>
                        <a:t>0</a:t>
                      </a:r>
                    </a:p>
                  </a:txBody>
                  <a:tcPr>
                    <a:noFill/>
                  </a:tcPr>
                </a:tc>
                <a:tc>
                  <a:txBody>
                    <a:bodyPr/>
                    <a:lstStyle/>
                    <a:p>
                      <a:r>
                        <a:rPr lang="en-US" sz="1400" dirty="0"/>
                        <a:t>0</a:t>
                      </a:r>
                    </a:p>
                  </a:txBody>
                  <a:tcPr>
                    <a:noFill/>
                  </a:tcPr>
                </a:tc>
                <a:tc>
                  <a:txBody>
                    <a:bodyPr/>
                    <a:lstStyle/>
                    <a:p>
                      <a:r>
                        <a:rPr lang="en-US" sz="1400" dirty="0"/>
                        <a:t>1</a:t>
                      </a:r>
                    </a:p>
                  </a:txBody>
                  <a:tcPr>
                    <a:noFill/>
                  </a:tcPr>
                </a:tc>
                <a:extLst>
                  <a:ext uri="{0D108BD9-81ED-4DB2-BD59-A6C34878D82A}">
                    <a16:rowId xmlns:a16="http://schemas.microsoft.com/office/drawing/2014/main" val="10009"/>
                  </a:ext>
                </a:extLst>
              </a:tr>
              <a:tr h="279737">
                <a:tc>
                  <a:txBody>
                    <a:bodyPr/>
                    <a:lstStyle/>
                    <a:p>
                      <a:r>
                        <a:rPr lang="en-US" sz="1400" dirty="0"/>
                        <a:t>10</a:t>
                      </a:r>
                    </a:p>
                  </a:txBody>
                  <a:tcPr>
                    <a:solidFill>
                      <a:schemeClr val="bg1">
                        <a:lumMod val="75000"/>
                      </a:schemeClr>
                    </a:solidFill>
                  </a:tcPr>
                </a:tc>
                <a:tc>
                  <a:txBody>
                    <a:bodyPr/>
                    <a:lstStyle/>
                    <a:p>
                      <a:r>
                        <a:rPr lang="en-US" sz="1400" dirty="0"/>
                        <a:t>1</a:t>
                      </a:r>
                    </a:p>
                  </a:txBody>
                  <a:tcPr>
                    <a:noFill/>
                  </a:tcPr>
                </a:tc>
                <a:tc>
                  <a:txBody>
                    <a:bodyPr/>
                    <a:lstStyle/>
                    <a:p>
                      <a:r>
                        <a:rPr lang="en-US" sz="1400" dirty="0"/>
                        <a:t>0</a:t>
                      </a:r>
                    </a:p>
                  </a:txBody>
                  <a:tcPr>
                    <a:noFill/>
                  </a:tcPr>
                </a:tc>
                <a:tc>
                  <a:txBody>
                    <a:bodyPr/>
                    <a:lstStyle/>
                    <a:p>
                      <a:r>
                        <a:rPr lang="en-US" sz="1400" dirty="0"/>
                        <a:t>1</a:t>
                      </a:r>
                    </a:p>
                  </a:txBody>
                  <a:tcPr>
                    <a:noFill/>
                  </a:tcPr>
                </a:tc>
                <a:tc>
                  <a:txBody>
                    <a:bodyPr/>
                    <a:lstStyle/>
                    <a:p>
                      <a:r>
                        <a:rPr lang="en-US" sz="1400" dirty="0"/>
                        <a:t>0</a:t>
                      </a:r>
                    </a:p>
                  </a:txBody>
                  <a:tcPr>
                    <a:noFill/>
                  </a:tcPr>
                </a:tc>
                <a:extLst>
                  <a:ext uri="{0D108BD9-81ED-4DB2-BD59-A6C34878D82A}">
                    <a16:rowId xmlns:a16="http://schemas.microsoft.com/office/drawing/2014/main" val="10010"/>
                  </a:ext>
                </a:extLst>
              </a:tr>
              <a:tr h="279737">
                <a:tc>
                  <a:txBody>
                    <a:bodyPr/>
                    <a:lstStyle/>
                    <a:p>
                      <a:r>
                        <a:rPr lang="en-US" sz="1400" dirty="0"/>
                        <a:t>11</a:t>
                      </a:r>
                    </a:p>
                  </a:txBody>
                  <a:tcPr>
                    <a:solidFill>
                      <a:schemeClr val="bg1">
                        <a:lumMod val="75000"/>
                      </a:schemeClr>
                    </a:solidFill>
                  </a:tcPr>
                </a:tc>
                <a:tc>
                  <a:txBody>
                    <a:bodyPr/>
                    <a:lstStyle/>
                    <a:p>
                      <a:r>
                        <a:rPr lang="en-US" sz="1400" dirty="0"/>
                        <a:t>1</a:t>
                      </a:r>
                    </a:p>
                  </a:txBody>
                  <a:tcPr>
                    <a:noFill/>
                  </a:tcPr>
                </a:tc>
                <a:tc>
                  <a:txBody>
                    <a:bodyPr/>
                    <a:lstStyle/>
                    <a:p>
                      <a:r>
                        <a:rPr lang="en-US" sz="1400" dirty="0"/>
                        <a:t>1</a:t>
                      </a:r>
                    </a:p>
                  </a:txBody>
                  <a:tcPr>
                    <a:noFill/>
                  </a:tcPr>
                </a:tc>
                <a:tc>
                  <a:txBody>
                    <a:bodyPr/>
                    <a:lstStyle/>
                    <a:p>
                      <a:r>
                        <a:rPr lang="en-US" sz="1400" dirty="0"/>
                        <a:t>1</a:t>
                      </a:r>
                    </a:p>
                  </a:txBody>
                  <a:tcPr>
                    <a:noFill/>
                  </a:tcPr>
                </a:tc>
                <a:tc>
                  <a:txBody>
                    <a:bodyPr/>
                    <a:lstStyle/>
                    <a:p>
                      <a:r>
                        <a:rPr lang="en-US" sz="1400" dirty="0"/>
                        <a:t>1</a:t>
                      </a:r>
                    </a:p>
                  </a:txBody>
                  <a:tcPr>
                    <a:noFill/>
                  </a:tcPr>
                </a:tc>
                <a:extLst>
                  <a:ext uri="{0D108BD9-81ED-4DB2-BD59-A6C34878D82A}">
                    <a16:rowId xmlns:a16="http://schemas.microsoft.com/office/drawing/2014/main" val="10011"/>
                  </a:ext>
                </a:extLst>
              </a:tr>
              <a:tr h="279737">
                <a:tc>
                  <a:txBody>
                    <a:bodyPr/>
                    <a:lstStyle/>
                    <a:p>
                      <a:r>
                        <a:rPr lang="en-US" sz="1400" dirty="0"/>
                        <a:t>12</a:t>
                      </a:r>
                    </a:p>
                  </a:txBody>
                  <a:tcPr>
                    <a:solidFill>
                      <a:schemeClr val="bg1">
                        <a:lumMod val="75000"/>
                      </a:schemeClr>
                    </a:solidFill>
                  </a:tcPr>
                </a:tc>
                <a:tc>
                  <a:txBody>
                    <a:bodyPr/>
                    <a:lstStyle/>
                    <a:p>
                      <a:r>
                        <a:rPr lang="en-US" sz="1400" dirty="0"/>
                        <a:t>1</a:t>
                      </a:r>
                    </a:p>
                  </a:txBody>
                  <a:tcPr>
                    <a:noFill/>
                  </a:tcPr>
                </a:tc>
                <a:tc>
                  <a:txBody>
                    <a:bodyPr/>
                    <a:lstStyle/>
                    <a:p>
                      <a:r>
                        <a:rPr lang="en-US" sz="1400" dirty="0"/>
                        <a:t>1</a:t>
                      </a:r>
                    </a:p>
                  </a:txBody>
                  <a:tcPr>
                    <a:noFill/>
                  </a:tcPr>
                </a:tc>
                <a:tc>
                  <a:txBody>
                    <a:bodyPr/>
                    <a:lstStyle/>
                    <a:p>
                      <a:r>
                        <a:rPr lang="en-US" sz="1400" dirty="0"/>
                        <a:t>0</a:t>
                      </a:r>
                    </a:p>
                  </a:txBody>
                  <a:tcPr>
                    <a:noFill/>
                  </a:tcPr>
                </a:tc>
                <a:tc>
                  <a:txBody>
                    <a:bodyPr/>
                    <a:lstStyle/>
                    <a:p>
                      <a:r>
                        <a:rPr lang="en-US" sz="1400" dirty="0"/>
                        <a:t>0</a:t>
                      </a:r>
                    </a:p>
                  </a:txBody>
                  <a:tcPr>
                    <a:noFill/>
                  </a:tcPr>
                </a:tc>
                <a:extLst>
                  <a:ext uri="{0D108BD9-81ED-4DB2-BD59-A6C34878D82A}">
                    <a16:rowId xmlns:a16="http://schemas.microsoft.com/office/drawing/2014/main" val="10012"/>
                  </a:ext>
                </a:extLst>
              </a:tr>
              <a:tr h="279737">
                <a:tc>
                  <a:txBody>
                    <a:bodyPr/>
                    <a:lstStyle/>
                    <a:p>
                      <a:r>
                        <a:rPr lang="en-US" sz="1400" dirty="0"/>
                        <a:t>13</a:t>
                      </a:r>
                    </a:p>
                  </a:txBody>
                  <a:tcPr>
                    <a:solidFill>
                      <a:schemeClr val="bg1">
                        <a:lumMod val="75000"/>
                      </a:schemeClr>
                    </a:solidFill>
                  </a:tcPr>
                </a:tc>
                <a:tc>
                  <a:txBody>
                    <a:bodyPr/>
                    <a:lstStyle/>
                    <a:p>
                      <a:r>
                        <a:rPr lang="en-US" sz="1400" dirty="0"/>
                        <a:t>1</a:t>
                      </a:r>
                    </a:p>
                  </a:txBody>
                  <a:tcPr>
                    <a:noFill/>
                  </a:tcPr>
                </a:tc>
                <a:tc>
                  <a:txBody>
                    <a:bodyPr/>
                    <a:lstStyle/>
                    <a:p>
                      <a:r>
                        <a:rPr lang="en-US" sz="1400" dirty="0"/>
                        <a:t>1</a:t>
                      </a:r>
                    </a:p>
                  </a:txBody>
                  <a:tcPr>
                    <a:noFill/>
                  </a:tcPr>
                </a:tc>
                <a:tc>
                  <a:txBody>
                    <a:bodyPr/>
                    <a:lstStyle/>
                    <a:p>
                      <a:r>
                        <a:rPr lang="en-US" sz="1400" dirty="0"/>
                        <a:t>0</a:t>
                      </a:r>
                    </a:p>
                  </a:txBody>
                  <a:tcPr>
                    <a:noFill/>
                  </a:tcPr>
                </a:tc>
                <a:tc>
                  <a:txBody>
                    <a:bodyPr/>
                    <a:lstStyle/>
                    <a:p>
                      <a:r>
                        <a:rPr lang="en-US" sz="1400" dirty="0"/>
                        <a:t>1</a:t>
                      </a:r>
                    </a:p>
                  </a:txBody>
                  <a:tcPr>
                    <a:noFill/>
                  </a:tcPr>
                </a:tc>
                <a:extLst>
                  <a:ext uri="{0D108BD9-81ED-4DB2-BD59-A6C34878D82A}">
                    <a16:rowId xmlns:a16="http://schemas.microsoft.com/office/drawing/2014/main" val="10013"/>
                  </a:ext>
                </a:extLst>
              </a:tr>
              <a:tr h="279737">
                <a:tc>
                  <a:txBody>
                    <a:bodyPr/>
                    <a:lstStyle/>
                    <a:p>
                      <a:r>
                        <a:rPr lang="en-US" sz="1400" dirty="0"/>
                        <a:t>14</a:t>
                      </a:r>
                    </a:p>
                  </a:txBody>
                  <a:tcPr>
                    <a:solidFill>
                      <a:schemeClr val="bg1">
                        <a:lumMod val="75000"/>
                      </a:schemeClr>
                    </a:solidFill>
                  </a:tcPr>
                </a:tc>
                <a:tc>
                  <a:txBody>
                    <a:bodyPr/>
                    <a:lstStyle/>
                    <a:p>
                      <a:r>
                        <a:rPr lang="en-US" sz="1400" dirty="0"/>
                        <a:t>1</a:t>
                      </a:r>
                    </a:p>
                  </a:txBody>
                  <a:tcPr>
                    <a:noFill/>
                  </a:tcPr>
                </a:tc>
                <a:tc>
                  <a:txBody>
                    <a:bodyPr/>
                    <a:lstStyle/>
                    <a:p>
                      <a:r>
                        <a:rPr lang="en-US" sz="1400" dirty="0"/>
                        <a:t>1</a:t>
                      </a:r>
                    </a:p>
                  </a:txBody>
                  <a:tcPr>
                    <a:noFill/>
                  </a:tcPr>
                </a:tc>
                <a:tc>
                  <a:txBody>
                    <a:bodyPr/>
                    <a:lstStyle/>
                    <a:p>
                      <a:r>
                        <a:rPr lang="en-US" sz="1400" dirty="0"/>
                        <a:t>1</a:t>
                      </a:r>
                    </a:p>
                  </a:txBody>
                  <a:tcPr>
                    <a:noFill/>
                  </a:tcPr>
                </a:tc>
                <a:tc>
                  <a:txBody>
                    <a:bodyPr/>
                    <a:lstStyle/>
                    <a:p>
                      <a:r>
                        <a:rPr lang="en-US" sz="1400" dirty="0"/>
                        <a:t>0</a:t>
                      </a:r>
                    </a:p>
                  </a:txBody>
                  <a:tcPr>
                    <a:noFill/>
                  </a:tcPr>
                </a:tc>
                <a:extLst>
                  <a:ext uri="{0D108BD9-81ED-4DB2-BD59-A6C34878D82A}">
                    <a16:rowId xmlns:a16="http://schemas.microsoft.com/office/drawing/2014/main" val="10014"/>
                  </a:ext>
                </a:extLst>
              </a:tr>
              <a:tr h="279737">
                <a:tc>
                  <a:txBody>
                    <a:bodyPr/>
                    <a:lstStyle/>
                    <a:p>
                      <a:r>
                        <a:rPr lang="en-US" sz="1400" dirty="0"/>
                        <a:t>15</a:t>
                      </a:r>
                    </a:p>
                  </a:txBody>
                  <a:tcPr>
                    <a:solidFill>
                      <a:schemeClr val="bg1">
                        <a:lumMod val="75000"/>
                      </a:schemeClr>
                    </a:solidFill>
                  </a:tcPr>
                </a:tc>
                <a:tc>
                  <a:txBody>
                    <a:bodyPr/>
                    <a:lstStyle/>
                    <a:p>
                      <a:r>
                        <a:rPr lang="en-US" sz="1400" dirty="0"/>
                        <a:t>1</a:t>
                      </a:r>
                    </a:p>
                  </a:txBody>
                  <a:tcPr>
                    <a:noFill/>
                  </a:tcPr>
                </a:tc>
                <a:tc>
                  <a:txBody>
                    <a:bodyPr/>
                    <a:lstStyle/>
                    <a:p>
                      <a:r>
                        <a:rPr lang="en-US" sz="1400" dirty="0"/>
                        <a:t>1</a:t>
                      </a:r>
                    </a:p>
                  </a:txBody>
                  <a:tcPr>
                    <a:noFill/>
                  </a:tcPr>
                </a:tc>
                <a:tc>
                  <a:txBody>
                    <a:bodyPr/>
                    <a:lstStyle/>
                    <a:p>
                      <a:r>
                        <a:rPr lang="en-US" sz="1400" dirty="0"/>
                        <a:t>1</a:t>
                      </a:r>
                    </a:p>
                  </a:txBody>
                  <a:tcPr>
                    <a:noFill/>
                  </a:tcPr>
                </a:tc>
                <a:tc>
                  <a:txBody>
                    <a:bodyPr/>
                    <a:lstStyle/>
                    <a:p>
                      <a:r>
                        <a:rPr lang="en-US" sz="1400" dirty="0"/>
                        <a:t>1</a:t>
                      </a:r>
                    </a:p>
                  </a:txBody>
                  <a:tcPr>
                    <a:noFill/>
                  </a:tcPr>
                </a:tc>
                <a:extLst>
                  <a:ext uri="{0D108BD9-81ED-4DB2-BD59-A6C34878D82A}">
                    <a16:rowId xmlns:a16="http://schemas.microsoft.com/office/drawing/2014/main" val="10015"/>
                  </a:ext>
                </a:extLst>
              </a:tr>
            </a:tbl>
          </a:graphicData>
        </a:graphic>
      </p:graphicFrame>
      <p:graphicFrame>
        <p:nvGraphicFramePr>
          <p:cNvPr id="6" name="Table 5"/>
          <p:cNvGraphicFramePr>
            <a:graphicFrameLocks noGrp="1"/>
          </p:cNvGraphicFramePr>
          <p:nvPr/>
        </p:nvGraphicFramePr>
        <p:xfrm>
          <a:off x="8397172" y="2667218"/>
          <a:ext cx="3050640" cy="2966720"/>
        </p:xfrm>
        <a:graphic>
          <a:graphicData uri="http://schemas.openxmlformats.org/drawingml/2006/table">
            <a:tbl>
              <a:tblPr firstRow="1" bandRow="1">
                <a:tableStyleId>{5940675A-B579-460E-94D1-54222C63F5DA}</a:tableStyleId>
              </a:tblPr>
              <a:tblGrid>
                <a:gridCol w="610128">
                  <a:extLst>
                    <a:ext uri="{9D8B030D-6E8A-4147-A177-3AD203B41FA5}">
                      <a16:colId xmlns:a16="http://schemas.microsoft.com/office/drawing/2014/main" val="20000"/>
                    </a:ext>
                  </a:extLst>
                </a:gridCol>
                <a:gridCol w="610128">
                  <a:extLst>
                    <a:ext uri="{9D8B030D-6E8A-4147-A177-3AD203B41FA5}">
                      <a16:colId xmlns:a16="http://schemas.microsoft.com/office/drawing/2014/main" val="20001"/>
                    </a:ext>
                  </a:extLst>
                </a:gridCol>
                <a:gridCol w="610128">
                  <a:extLst>
                    <a:ext uri="{9D8B030D-6E8A-4147-A177-3AD203B41FA5}">
                      <a16:colId xmlns:a16="http://schemas.microsoft.com/office/drawing/2014/main" val="20002"/>
                    </a:ext>
                  </a:extLst>
                </a:gridCol>
                <a:gridCol w="610128">
                  <a:extLst>
                    <a:ext uri="{9D8B030D-6E8A-4147-A177-3AD203B41FA5}">
                      <a16:colId xmlns:a16="http://schemas.microsoft.com/office/drawing/2014/main" val="20003"/>
                    </a:ext>
                  </a:extLst>
                </a:gridCol>
                <a:gridCol w="610128">
                  <a:extLst>
                    <a:ext uri="{9D8B030D-6E8A-4147-A177-3AD203B41FA5}">
                      <a16:colId xmlns:a16="http://schemas.microsoft.com/office/drawing/2014/main" val="20004"/>
                    </a:ext>
                  </a:extLst>
                </a:gridCol>
              </a:tblGrid>
              <a:tr h="370840">
                <a:tc>
                  <a:txBody>
                    <a:bodyPr/>
                    <a:lstStyle/>
                    <a:p>
                      <a:r>
                        <a:rPr lang="en-US" dirty="0"/>
                        <a:t>0</a:t>
                      </a:r>
                    </a:p>
                  </a:txBody>
                  <a:tcPr>
                    <a:solidFill>
                      <a:schemeClr val="bg1">
                        <a:lumMod val="75000"/>
                      </a:schemeClr>
                    </a:solidFill>
                  </a:tcPr>
                </a:tc>
                <a:tc>
                  <a:txBody>
                    <a:bodyPr/>
                    <a:lstStyle/>
                    <a:p>
                      <a:r>
                        <a:rPr lang="en-US" dirty="0"/>
                        <a:t>0</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370840">
                <a:tc>
                  <a:txBody>
                    <a:bodyPr/>
                    <a:lstStyle/>
                    <a:p>
                      <a:r>
                        <a:rPr lang="en-US" dirty="0"/>
                        <a:t>1</a:t>
                      </a:r>
                    </a:p>
                  </a:txBody>
                  <a:tcPr>
                    <a:solidFill>
                      <a:schemeClr val="bg1">
                        <a:lumMod val="75000"/>
                      </a:schemeClr>
                    </a:solidFill>
                  </a:tcPr>
                </a:tc>
                <a:tc>
                  <a:txBody>
                    <a:bodyPr/>
                    <a:lstStyle/>
                    <a:p>
                      <a:r>
                        <a:rPr lang="en-US" dirty="0"/>
                        <a:t>4</a:t>
                      </a:r>
                    </a:p>
                  </a:txBody>
                  <a:tcPr/>
                </a:tc>
                <a:tc>
                  <a:txBody>
                    <a:bodyPr/>
                    <a:lstStyle/>
                    <a:p>
                      <a:r>
                        <a:rPr lang="en-US" dirty="0"/>
                        <a:t>5</a:t>
                      </a:r>
                    </a:p>
                  </a:txBody>
                  <a:tcPr/>
                </a:tc>
                <a:tc>
                  <a:txBody>
                    <a:bodyPr/>
                    <a:lstStyle/>
                    <a:p>
                      <a:r>
                        <a:rPr lang="en-US" dirty="0"/>
                        <a:t>6</a:t>
                      </a:r>
                    </a:p>
                  </a:txBody>
                  <a:tcPr/>
                </a:tc>
                <a:tc>
                  <a:txBody>
                    <a:bodyPr/>
                    <a:lstStyle/>
                    <a:p>
                      <a:r>
                        <a:rPr lang="en-US" dirty="0"/>
                        <a:t>7</a:t>
                      </a:r>
                    </a:p>
                  </a:txBody>
                  <a:tcPr/>
                </a:tc>
                <a:extLst>
                  <a:ext uri="{0D108BD9-81ED-4DB2-BD59-A6C34878D82A}">
                    <a16:rowId xmlns:a16="http://schemas.microsoft.com/office/drawing/2014/main" val="10001"/>
                  </a:ext>
                </a:extLst>
              </a:tr>
              <a:tr h="370840">
                <a:tc>
                  <a:txBody>
                    <a:bodyPr/>
                    <a:lstStyle/>
                    <a:p>
                      <a:r>
                        <a:rPr lang="en-US" dirty="0"/>
                        <a:t>2</a:t>
                      </a:r>
                    </a:p>
                  </a:txBody>
                  <a:tcPr>
                    <a:solidFill>
                      <a:schemeClr val="bg1">
                        <a:lumMod val="75000"/>
                      </a:schemeClr>
                    </a:solidFill>
                  </a:tcPr>
                </a:tc>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t>11</a:t>
                      </a:r>
                    </a:p>
                  </a:txBody>
                  <a:tcPr/>
                </a:tc>
                <a:extLst>
                  <a:ext uri="{0D108BD9-81ED-4DB2-BD59-A6C34878D82A}">
                    <a16:rowId xmlns:a16="http://schemas.microsoft.com/office/drawing/2014/main" val="10002"/>
                  </a:ext>
                </a:extLst>
              </a:tr>
              <a:tr h="370840">
                <a:tc>
                  <a:txBody>
                    <a:bodyPr/>
                    <a:lstStyle/>
                    <a:p>
                      <a:r>
                        <a:rPr lang="en-US" dirty="0"/>
                        <a:t>3</a:t>
                      </a:r>
                    </a:p>
                  </a:txBody>
                  <a:tcPr>
                    <a:solidFill>
                      <a:schemeClr val="bg1">
                        <a:lumMod val="75000"/>
                      </a:schemeClr>
                    </a:solidFill>
                  </a:tcPr>
                </a:tc>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extLst>
                  <a:ext uri="{0D108BD9-81ED-4DB2-BD59-A6C34878D82A}">
                    <a16:rowId xmlns:a16="http://schemas.microsoft.com/office/drawing/2014/main" val="10003"/>
                  </a:ext>
                </a:extLst>
              </a:tr>
              <a:tr h="370840">
                <a:tc>
                  <a:txBody>
                    <a:bodyPr/>
                    <a:lstStyle/>
                    <a:p>
                      <a:r>
                        <a:rPr lang="en-US" dirty="0"/>
                        <a:t>4</a:t>
                      </a:r>
                    </a:p>
                  </a:txBody>
                  <a:tcPr>
                    <a:solidFill>
                      <a:schemeClr val="bg1">
                        <a:lumMod val="75000"/>
                      </a:schemeClr>
                    </a:solidFill>
                  </a:tcPr>
                </a:tc>
                <a:tc>
                  <a:txBody>
                    <a:bodyPr/>
                    <a:lstStyle/>
                    <a:p>
                      <a:r>
                        <a:rPr lang="en-US" dirty="0"/>
                        <a:t>16</a:t>
                      </a:r>
                    </a:p>
                  </a:txBody>
                  <a:tcPr/>
                </a:tc>
                <a:tc>
                  <a:txBody>
                    <a:bodyPr/>
                    <a:lstStyle/>
                    <a:p>
                      <a:r>
                        <a:rPr lang="en-US" dirty="0"/>
                        <a:t>17</a:t>
                      </a:r>
                    </a:p>
                  </a:txBody>
                  <a:tcPr/>
                </a:tc>
                <a:tc>
                  <a:txBody>
                    <a:bodyPr/>
                    <a:lstStyle/>
                    <a:p>
                      <a:r>
                        <a:rPr lang="en-US" dirty="0"/>
                        <a:t>18</a:t>
                      </a:r>
                    </a:p>
                  </a:txBody>
                  <a:tcPr/>
                </a:tc>
                <a:tc>
                  <a:txBody>
                    <a:bodyPr/>
                    <a:lstStyle/>
                    <a:p>
                      <a:r>
                        <a:rPr lang="en-US" dirty="0"/>
                        <a:t>19</a:t>
                      </a:r>
                    </a:p>
                  </a:txBody>
                  <a:tcPr/>
                </a:tc>
                <a:extLst>
                  <a:ext uri="{0D108BD9-81ED-4DB2-BD59-A6C34878D82A}">
                    <a16:rowId xmlns:a16="http://schemas.microsoft.com/office/drawing/2014/main" val="10004"/>
                  </a:ext>
                </a:extLst>
              </a:tr>
              <a:tr h="370840">
                <a:tc>
                  <a:txBody>
                    <a:bodyPr/>
                    <a:lstStyle/>
                    <a:p>
                      <a:endParaRPr lang="en-US"/>
                    </a:p>
                  </a:txBody>
                  <a:tcPr>
                    <a:solidFill>
                      <a:schemeClr val="bg1">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endParaRPr lang="en-US"/>
                    </a:p>
                  </a:txBody>
                  <a:tcPr>
                    <a:solidFill>
                      <a:schemeClr val="bg1">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r h="370840">
                <a:tc>
                  <a:txBody>
                    <a:bodyPr/>
                    <a:lstStyle/>
                    <a:p>
                      <a:r>
                        <a:rPr lang="en-US" dirty="0"/>
                        <a:t>15</a:t>
                      </a:r>
                    </a:p>
                  </a:txBody>
                  <a:tcPr>
                    <a:solidFill>
                      <a:schemeClr val="bg1">
                        <a:lumMod val="75000"/>
                      </a:schemeClr>
                    </a:solidFill>
                  </a:tcPr>
                </a:tc>
                <a:tc>
                  <a:txBody>
                    <a:bodyPr/>
                    <a:lstStyle/>
                    <a:p>
                      <a:r>
                        <a:rPr lang="en-US" dirty="0"/>
                        <a:t>60</a:t>
                      </a:r>
                    </a:p>
                  </a:txBody>
                  <a:tcPr/>
                </a:tc>
                <a:tc>
                  <a:txBody>
                    <a:bodyPr/>
                    <a:lstStyle/>
                    <a:p>
                      <a:r>
                        <a:rPr lang="en-US" dirty="0"/>
                        <a:t>61</a:t>
                      </a:r>
                    </a:p>
                  </a:txBody>
                  <a:tcPr/>
                </a:tc>
                <a:tc>
                  <a:txBody>
                    <a:bodyPr/>
                    <a:lstStyle/>
                    <a:p>
                      <a:r>
                        <a:rPr lang="en-US" dirty="0"/>
                        <a:t>62</a:t>
                      </a:r>
                    </a:p>
                  </a:txBody>
                  <a:tcPr/>
                </a:tc>
                <a:tc>
                  <a:txBody>
                    <a:bodyPr/>
                    <a:lstStyle/>
                    <a:p>
                      <a:r>
                        <a:rPr lang="en-US" dirty="0"/>
                        <a:t>63</a:t>
                      </a:r>
                    </a:p>
                  </a:txBody>
                  <a:tcPr/>
                </a:tc>
                <a:extLst>
                  <a:ext uri="{0D108BD9-81ED-4DB2-BD59-A6C34878D82A}">
                    <a16:rowId xmlns:a16="http://schemas.microsoft.com/office/drawing/2014/main" val="10007"/>
                  </a:ext>
                </a:extLst>
              </a:tr>
            </a:tbl>
          </a:graphicData>
        </a:graphic>
      </p:graphicFrame>
      <p:graphicFrame>
        <p:nvGraphicFramePr>
          <p:cNvPr id="7" name="Table 6"/>
          <p:cNvGraphicFramePr>
            <a:graphicFrameLocks noGrp="1"/>
          </p:cNvGraphicFramePr>
          <p:nvPr/>
        </p:nvGraphicFramePr>
        <p:xfrm>
          <a:off x="4591793" y="3318382"/>
          <a:ext cx="3287487" cy="1483360"/>
        </p:xfrm>
        <a:graphic>
          <a:graphicData uri="http://schemas.openxmlformats.org/drawingml/2006/table">
            <a:tbl>
              <a:tblPr firstRow="1" bandRow="1">
                <a:tableStyleId>{5940675A-B579-460E-94D1-54222C63F5DA}</a:tableStyleId>
              </a:tblPr>
              <a:tblGrid>
                <a:gridCol w="486887">
                  <a:extLst>
                    <a:ext uri="{9D8B030D-6E8A-4147-A177-3AD203B41FA5}">
                      <a16:colId xmlns:a16="http://schemas.microsoft.com/office/drawing/2014/main" val="20000"/>
                    </a:ext>
                  </a:extLst>
                </a:gridCol>
                <a:gridCol w="452395">
                  <a:extLst>
                    <a:ext uri="{9D8B030D-6E8A-4147-A177-3AD203B41FA5}">
                      <a16:colId xmlns:a16="http://schemas.microsoft.com/office/drawing/2014/main" val="20001"/>
                    </a:ext>
                  </a:extLst>
                </a:gridCol>
                <a:gridCol w="469641">
                  <a:extLst>
                    <a:ext uri="{9D8B030D-6E8A-4147-A177-3AD203B41FA5}">
                      <a16:colId xmlns:a16="http://schemas.microsoft.com/office/drawing/2014/main" val="20002"/>
                    </a:ext>
                  </a:extLst>
                </a:gridCol>
                <a:gridCol w="469641">
                  <a:extLst>
                    <a:ext uri="{9D8B030D-6E8A-4147-A177-3AD203B41FA5}">
                      <a16:colId xmlns:a16="http://schemas.microsoft.com/office/drawing/2014/main" val="20003"/>
                    </a:ext>
                  </a:extLst>
                </a:gridCol>
                <a:gridCol w="469641">
                  <a:extLst>
                    <a:ext uri="{9D8B030D-6E8A-4147-A177-3AD203B41FA5}">
                      <a16:colId xmlns:a16="http://schemas.microsoft.com/office/drawing/2014/main" val="20004"/>
                    </a:ext>
                  </a:extLst>
                </a:gridCol>
                <a:gridCol w="469641">
                  <a:extLst>
                    <a:ext uri="{9D8B030D-6E8A-4147-A177-3AD203B41FA5}">
                      <a16:colId xmlns:a16="http://schemas.microsoft.com/office/drawing/2014/main" val="20005"/>
                    </a:ext>
                  </a:extLst>
                </a:gridCol>
                <a:gridCol w="469641">
                  <a:extLst>
                    <a:ext uri="{9D8B030D-6E8A-4147-A177-3AD203B41FA5}">
                      <a16:colId xmlns:a16="http://schemas.microsoft.com/office/drawing/2014/main" val="20006"/>
                    </a:ext>
                  </a:extLst>
                </a:gridCol>
              </a:tblGrid>
              <a:tr h="370840">
                <a:tc>
                  <a:txBody>
                    <a:bodyPr/>
                    <a:lstStyle/>
                    <a:p>
                      <a:r>
                        <a:rPr lang="en-US" dirty="0"/>
                        <a:t>tag</a:t>
                      </a:r>
                    </a:p>
                  </a:txBody>
                  <a:tcPr>
                    <a:solidFill>
                      <a:schemeClr val="bg1">
                        <a:lumMod val="75000"/>
                      </a:schemeClr>
                    </a:solidFill>
                  </a:tcPr>
                </a:tc>
                <a:tc>
                  <a:txBody>
                    <a:bodyPr/>
                    <a:lstStyle/>
                    <a:p>
                      <a:r>
                        <a:rPr lang="en-US" dirty="0"/>
                        <a:t>0</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endParaRPr lang="en-US" dirty="0"/>
                    </a:p>
                  </a:txBody>
                  <a:tcPr>
                    <a:noFill/>
                  </a:tcPr>
                </a:tc>
                <a:tc>
                  <a:txBody>
                    <a:bodyPr/>
                    <a:lstStyle/>
                    <a:p>
                      <a:r>
                        <a:rPr lang="en-US" dirty="0"/>
                        <a:t>0</a:t>
                      </a:r>
                    </a:p>
                  </a:txBody>
                  <a:tcPr>
                    <a:noFill/>
                  </a:tcPr>
                </a:tc>
                <a:extLst>
                  <a:ext uri="{0D108BD9-81ED-4DB2-BD59-A6C34878D82A}">
                    <a16:rowId xmlns:a16="http://schemas.microsoft.com/office/drawing/2014/main" val="10000"/>
                  </a:ext>
                </a:extLst>
              </a:tr>
              <a:tr h="370840">
                <a:tc>
                  <a:txBody>
                    <a:bodyPr/>
                    <a:lstStyle/>
                    <a:p>
                      <a:r>
                        <a:rPr lang="en-US" dirty="0"/>
                        <a:t>tag</a:t>
                      </a:r>
                    </a:p>
                  </a:txBody>
                  <a:tcPr>
                    <a:solidFill>
                      <a:schemeClr val="bg1">
                        <a:lumMod val="75000"/>
                      </a:schemeClr>
                    </a:solidFill>
                  </a:tcPr>
                </a:tc>
                <a:tc>
                  <a:txBody>
                    <a:bodyPr/>
                    <a:lstStyle/>
                    <a:p>
                      <a:r>
                        <a:rPr lang="en-US" dirty="0"/>
                        <a:t>4</a:t>
                      </a:r>
                    </a:p>
                  </a:txBody>
                  <a:tcPr/>
                </a:tc>
                <a:tc>
                  <a:txBody>
                    <a:bodyPr/>
                    <a:lstStyle/>
                    <a:p>
                      <a:r>
                        <a:rPr lang="en-US" dirty="0"/>
                        <a:t>5</a:t>
                      </a:r>
                    </a:p>
                  </a:txBody>
                  <a:tcPr/>
                </a:tc>
                <a:tc>
                  <a:txBody>
                    <a:bodyPr/>
                    <a:lstStyle/>
                    <a:p>
                      <a:r>
                        <a:rPr lang="en-US" dirty="0"/>
                        <a:t>6</a:t>
                      </a:r>
                    </a:p>
                  </a:txBody>
                  <a:tcPr/>
                </a:tc>
                <a:tc>
                  <a:txBody>
                    <a:bodyPr/>
                    <a:lstStyle/>
                    <a:p>
                      <a:r>
                        <a:rPr lang="en-US" dirty="0"/>
                        <a:t>7</a:t>
                      </a:r>
                    </a:p>
                  </a:txBody>
                  <a:tcPr/>
                </a:tc>
                <a:tc>
                  <a:txBody>
                    <a:bodyPr/>
                    <a:lstStyle/>
                    <a:p>
                      <a:endParaRPr lang="en-US" dirty="0"/>
                    </a:p>
                  </a:txBody>
                  <a:tcPr>
                    <a:noFill/>
                  </a:tcPr>
                </a:tc>
                <a:tc>
                  <a:txBody>
                    <a:bodyPr/>
                    <a:lstStyle/>
                    <a:p>
                      <a:r>
                        <a:rPr lang="en-US" dirty="0"/>
                        <a:t>1</a:t>
                      </a:r>
                    </a:p>
                  </a:txBody>
                  <a:tcPr>
                    <a:noFill/>
                  </a:tcPr>
                </a:tc>
                <a:extLst>
                  <a:ext uri="{0D108BD9-81ED-4DB2-BD59-A6C34878D82A}">
                    <a16:rowId xmlns:a16="http://schemas.microsoft.com/office/drawing/2014/main" val="10001"/>
                  </a:ext>
                </a:extLst>
              </a:tr>
              <a:tr h="370840">
                <a:tc>
                  <a:txBody>
                    <a:bodyPr/>
                    <a:lstStyle/>
                    <a:p>
                      <a:r>
                        <a:rPr lang="en-US" dirty="0"/>
                        <a:t>tag</a:t>
                      </a:r>
                    </a:p>
                  </a:txBody>
                  <a:tcPr>
                    <a:solidFill>
                      <a:schemeClr val="bg1">
                        <a:lumMod val="75000"/>
                      </a:schemeClr>
                    </a:solidFill>
                  </a:tcPr>
                </a:tc>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t>11</a:t>
                      </a:r>
                    </a:p>
                  </a:txBody>
                  <a:tcPr/>
                </a:tc>
                <a:tc>
                  <a:txBody>
                    <a:bodyPr/>
                    <a:lstStyle/>
                    <a:p>
                      <a:endParaRPr lang="en-US" dirty="0"/>
                    </a:p>
                  </a:txBody>
                  <a:tcPr>
                    <a:noFill/>
                  </a:tcPr>
                </a:tc>
                <a:tc>
                  <a:txBody>
                    <a:bodyPr/>
                    <a:lstStyle/>
                    <a:p>
                      <a:r>
                        <a:rPr lang="en-US" dirty="0"/>
                        <a:t>2</a:t>
                      </a:r>
                    </a:p>
                  </a:txBody>
                  <a:tcPr>
                    <a:noFill/>
                  </a:tcPr>
                </a:tc>
                <a:extLst>
                  <a:ext uri="{0D108BD9-81ED-4DB2-BD59-A6C34878D82A}">
                    <a16:rowId xmlns:a16="http://schemas.microsoft.com/office/drawing/2014/main" val="10002"/>
                  </a:ext>
                </a:extLst>
              </a:tr>
              <a:tr h="370840">
                <a:tc>
                  <a:txBody>
                    <a:bodyPr/>
                    <a:lstStyle/>
                    <a:p>
                      <a:r>
                        <a:rPr lang="en-US" dirty="0"/>
                        <a:t>tag</a:t>
                      </a:r>
                    </a:p>
                  </a:txBody>
                  <a:tcPr>
                    <a:solidFill>
                      <a:schemeClr val="bg1">
                        <a:lumMod val="75000"/>
                      </a:schemeClr>
                    </a:solidFill>
                  </a:tcPr>
                </a:tc>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tc>
                  <a:txBody>
                    <a:bodyPr/>
                    <a:lstStyle/>
                    <a:p>
                      <a:endParaRPr lang="en-US" dirty="0"/>
                    </a:p>
                  </a:txBody>
                  <a:tcPr>
                    <a:noFill/>
                  </a:tcPr>
                </a:tc>
                <a:tc>
                  <a:txBody>
                    <a:bodyPr/>
                    <a:lstStyle/>
                    <a:p>
                      <a:r>
                        <a:rPr lang="en-US" dirty="0"/>
                        <a:t>3</a:t>
                      </a:r>
                    </a:p>
                  </a:txBody>
                  <a:tcP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961144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Mapped Cache Example</a:t>
            </a:r>
          </a:p>
        </p:txBody>
      </p:sp>
      <p:sp>
        <p:nvSpPr>
          <p:cNvPr id="4" name="Slide Number Placeholder 3"/>
          <p:cNvSpPr>
            <a:spLocks noGrp="1"/>
          </p:cNvSpPr>
          <p:nvPr>
            <p:ph type="sldNum" sz="quarter" idx="12"/>
          </p:nvPr>
        </p:nvSpPr>
        <p:spPr/>
        <p:txBody>
          <a:bodyPr/>
          <a:lstStyle/>
          <a:p>
            <a:fld id="{57733F94-BD4E-45B7-8984-807B972C88CC}" type="slidenum">
              <a:rPr lang="en-US" smtClean="0"/>
              <a:pPr/>
              <a:t>93</a:t>
            </a:fld>
            <a:endParaRPr lang="en-US"/>
          </a:p>
        </p:txBody>
      </p:sp>
      <p:graphicFrame>
        <p:nvGraphicFramePr>
          <p:cNvPr id="5" name="Table 4"/>
          <p:cNvGraphicFramePr>
            <a:graphicFrameLocks noGrp="1"/>
          </p:cNvGraphicFramePr>
          <p:nvPr/>
        </p:nvGraphicFramePr>
        <p:xfrm>
          <a:off x="1283854" y="1703338"/>
          <a:ext cx="2720110" cy="4876800"/>
        </p:xfrm>
        <a:graphic>
          <a:graphicData uri="http://schemas.openxmlformats.org/drawingml/2006/table">
            <a:tbl>
              <a:tblPr firstRow="1" bandRow="1">
                <a:tableStyleId>{5940675A-B579-460E-94D1-54222C63F5DA}</a:tableStyleId>
              </a:tblPr>
              <a:tblGrid>
                <a:gridCol w="544022">
                  <a:extLst>
                    <a:ext uri="{9D8B030D-6E8A-4147-A177-3AD203B41FA5}">
                      <a16:colId xmlns:a16="http://schemas.microsoft.com/office/drawing/2014/main" val="20000"/>
                    </a:ext>
                  </a:extLst>
                </a:gridCol>
                <a:gridCol w="544022">
                  <a:extLst>
                    <a:ext uri="{9D8B030D-6E8A-4147-A177-3AD203B41FA5}">
                      <a16:colId xmlns:a16="http://schemas.microsoft.com/office/drawing/2014/main" val="20001"/>
                    </a:ext>
                  </a:extLst>
                </a:gridCol>
                <a:gridCol w="544022">
                  <a:extLst>
                    <a:ext uri="{9D8B030D-6E8A-4147-A177-3AD203B41FA5}">
                      <a16:colId xmlns:a16="http://schemas.microsoft.com/office/drawing/2014/main" val="20002"/>
                    </a:ext>
                  </a:extLst>
                </a:gridCol>
                <a:gridCol w="544022">
                  <a:extLst>
                    <a:ext uri="{9D8B030D-6E8A-4147-A177-3AD203B41FA5}">
                      <a16:colId xmlns:a16="http://schemas.microsoft.com/office/drawing/2014/main" val="20003"/>
                    </a:ext>
                  </a:extLst>
                </a:gridCol>
                <a:gridCol w="544022">
                  <a:extLst>
                    <a:ext uri="{9D8B030D-6E8A-4147-A177-3AD203B41FA5}">
                      <a16:colId xmlns:a16="http://schemas.microsoft.com/office/drawing/2014/main" val="20004"/>
                    </a:ext>
                  </a:extLst>
                </a:gridCol>
              </a:tblGrid>
              <a:tr h="279737">
                <a:tc>
                  <a:txBody>
                    <a:bodyPr/>
                    <a:lstStyle/>
                    <a:p>
                      <a:r>
                        <a:rPr lang="en-US" sz="1400" dirty="0"/>
                        <a:t>0</a:t>
                      </a:r>
                    </a:p>
                  </a:txBody>
                  <a:tcPr>
                    <a:solidFill>
                      <a:schemeClr val="bg1">
                        <a:lumMod val="75000"/>
                      </a:schemeClr>
                    </a:solidFill>
                  </a:tcPr>
                </a:tc>
                <a:tc>
                  <a:txBody>
                    <a:bodyPr/>
                    <a:lstStyle/>
                    <a:p>
                      <a:r>
                        <a:rPr lang="en-US" sz="1400" dirty="0"/>
                        <a:t>0</a:t>
                      </a:r>
                    </a:p>
                  </a:txBody>
                  <a:tcPr/>
                </a:tc>
                <a:tc>
                  <a:txBody>
                    <a:bodyPr/>
                    <a:lstStyle/>
                    <a:p>
                      <a:r>
                        <a:rPr lang="en-US" sz="1400" dirty="0"/>
                        <a:t>0</a:t>
                      </a:r>
                    </a:p>
                  </a:txBody>
                  <a:tcPr/>
                </a:tc>
                <a:tc>
                  <a:txBody>
                    <a:bodyPr/>
                    <a:lstStyle/>
                    <a:p>
                      <a:r>
                        <a:rPr lang="en-US" sz="1400" dirty="0"/>
                        <a:t>0</a:t>
                      </a:r>
                    </a:p>
                  </a:txBody>
                  <a:tcPr>
                    <a:solidFill>
                      <a:schemeClr val="accent1"/>
                    </a:solidFill>
                  </a:tcPr>
                </a:tc>
                <a:tc>
                  <a:txBody>
                    <a:bodyPr/>
                    <a:lstStyle/>
                    <a:p>
                      <a:r>
                        <a:rPr lang="en-US" sz="1400" dirty="0"/>
                        <a:t>0</a:t>
                      </a:r>
                    </a:p>
                  </a:txBody>
                  <a:tcPr>
                    <a:solidFill>
                      <a:schemeClr val="accent1"/>
                    </a:solidFill>
                  </a:tcPr>
                </a:tc>
                <a:extLst>
                  <a:ext uri="{0D108BD9-81ED-4DB2-BD59-A6C34878D82A}">
                    <a16:rowId xmlns:a16="http://schemas.microsoft.com/office/drawing/2014/main" val="10000"/>
                  </a:ext>
                </a:extLst>
              </a:tr>
              <a:tr h="279737">
                <a:tc>
                  <a:txBody>
                    <a:bodyPr/>
                    <a:lstStyle/>
                    <a:p>
                      <a:r>
                        <a:rPr lang="en-US" sz="1400" dirty="0"/>
                        <a:t>1</a:t>
                      </a:r>
                    </a:p>
                  </a:txBody>
                  <a:tcPr>
                    <a:solidFill>
                      <a:schemeClr val="bg1">
                        <a:lumMod val="75000"/>
                      </a:schemeClr>
                    </a:solidFill>
                  </a:tcPr>
                </a:tc>
                <a:tc>
                  <a:txBody>
                    <a:bodyPr/>
                    <a:lstStyle/>
                    <a:p>
                      <a:r>
                        <a:rPr lang="en-US" sz="1400" dirty="0"/>
                        <a:t>0</a:t>
                      </a:r>
                    </a:p>
                  </a:txBody>
                  <a:tcPr/>
                </a:tc>
                <a:tc>
                  <a:txBody>
                    <a:bodyPr/>
                    <a:lstStyle/>
                    <a:p>
                      <a:r>
                        <a:rPr lang="en-US" sz="1400" dirty="0"/>
                        <a:t>0</a:t>
                      </a:r>
                    </a:p>
                  </a:txBody>
                  <a:tcPr/>
                </a:tc>
                <a:tc>
                  <a:txBody>
                    <a:bodyPr/>
                    <a:lstStyle/>
                    <a:p>
                      <a:r>
                        <a:rPr lang="en-US" sz="1400" dirty="0"/>
                        <a:t>0</a:t>
                      </a:r>
                    </a:p>
                  </a:txBody>
                  <a:tcPr>
                    <a:noFill/>
                  </a:tcPr>
                </a:tc>
                <a:tc>
                  <a:txBody>
                    <a:bodyPr/>
                    <a:lstStyle/>
                    <a:p>
                      <a:r>
                        <a:rPr lang="en-US" sz="1400" dirty="0"/>
                        <a:t>1</a:t>
                      </a:r>
                    </a:p>
                  </a:txBody>
                  <a:tcPr>
                    <a:noFill/>
                  </a:tcPr>
                </a:tc>
                <a:extLst>
                  <a:ext uri="{0D108BD9-81ED-4DB2-BD59-A6C34878D82A}">
                    <a16:rowId xmlns:a16="http://schemas.microsoft.com/office/drawing/2014/main" val="10001"/>
                  </a:ext>
                </a:extLst>
              </a:tr>
              <a:tr h="279737">
                <a:tc>
                  <a:txBody>
                    <a:bodyPr/>
                    <a:lstStyle/>
                    <a:p>
                      <a:r>
                        <a:rPr lang="en-US" sz="1400" dirty="0"/>
                        <a:t>2</a:t>
                      </a:r>
                    </a:p>
                  </a:txBody>
                  <a:tcPr>
                    <a:solidFill>
                      <a:schemeClr val="bg1">
                        <a:lumMod val="75000"/>
                      </a:schemeClr>
                    </a:solidFill>
                  </a:tcPr>
                </a:tc>
                <a:tc>
                  <a:txBody>
                    <a:bodyPr/>
                    <a:lstStyle/>
                    <a:p>
                      <a:r>
                        <a:rPr lang="en-US" sz="1400" dirty="0"/>
                        <a:t>0</a:t>
                      </a:r>
                    </a:p>
                  </a:txBody>
                  <a:tcPr/>
                </a:tc>
                <a:tc>
                  <a:txBody>
                    <a:bodyPr/>
                    <a:lstStyle/>
                    <a:p>
                      <a:r>
                        <a:rPr lang="en-US" sz="1400" dirty="0"/>
                        <a:t>0</a:t>
                      </a:r>
                    </a:p>
                  </a:txBody>
                  <a:tcPr/>
                </a:tc>
                <a:tc>
                  <a:txBody>
                    <a:bodyPr/>
                    <a:lstStyle/>
                    <a:p>
                      <a:r>
                        <a:rPr lang="en-US" sz="1400" dirty="0"/>
                        <a:t>1</a:t>
                      </a:r>
                    </a:p>
                  </a:txBody>
                  <a:tcPr>
                    <a:noFill/>
                  </a:tcPr>
                </a:tc>
                <a:tc>
                  <a:txBody>
                    <a:bodyPr/>
                    <a:lstStyle/>
                    <a:p>
                      <a:r>
                        <a:rPr lang="en-US" sz="1400" dirty="0"/>
                        <a:t>0</a:t>
                      </a:r>
                    </a:p>
                  </a:txBody>
                  <a:tcPr>
                    <a:noFill/>
                  </a:tcPr>
                </a:tc>
                <a:extLst>
                  <a:ext uri="{0D108BD9-81ED-4DB2-BD59-A6C34878D82A}">
                    <a16:rowId xmlns:a16="http://schemas.microsoft.com/office/drawing/2014/main" val="10002"/>
                  </a:ext>
                </a:extLst>
              </a:tr>
              <a:tr h="279737">
                <a:tc>
                  <a:txBody>
                    <a:bodyPr/>
                    <a:lstStyle/>
                    <a:p>
                      <a:r>
                        <a:rPr lang="en-US" sz="1400" dirty="0"/>
                        <a:t>3</a:t>
                      </a:r>
                    </a:p>
                  </a:txBody>
                  <a:tcPr>
                    <a:solidFill>
                      <a:schemeClr val="bg1">
                        <a:lumMod val="75000"/>
                      </a:schemeClr>
                    </a:solidFill>
                  </a:tcPr>
                </a:tc>
                <a:tc>
                  <a:txBody>
                    <a:bodyPr/>
                    <a:lstStyle/>
                    <a:p>
                      <a:r>
                        <a:rPr lang="en-US" sz="1400" dirty="0"/>
                        <a:t>0</a:t>
                      </a:r>
                    </a:p>
                  </a:txBody>
                  <a:tcPr/>
                </a:tc>
                <a:tc>
                  <a:txBody>
                    <a:bodyPr/>
                    <a:lstStyle/>
                    <a:p>
                      <a:r>
                        <a:rPr lang="en-US" sz="1400" dirty="0"/>
                        <a:t>1</a:t>
                      </a:r>
                    </a:p>
                  </a:txBody>
                  <a:tcPr/>
                </a:tc>
                <a:tc>
                  <a:txBody>
                    <a:bodyPr/>
                    <a:lstStyle/>
                    <a:p>
                      <a:r>
                        <a:rPr lang="en-US" sz="1400" dirty="0"/>
                        <a:t>1</a:t>
                      </a:r>
                    </a:p>
                  </a:txBody>
                  <a:tcPr>
                    <a:noFill/>
                  </a:tcPr>
                </a:tc>
                <a:tc>
                  <a:txBody>
                    <a:bodyPr/>
                    <a:lstStyle/>
                    <a:p>
                      <a:r>
                        <a:rPr lang="en-US" sz="1400" dirty="0"/>
                        <a:t>1</a:t>
                      </a:r>
                    </a:p>
                  </a:txBody>
                  <a:tcPr>
                    <a:noFill/>
                  </a:tcPr>
                </a:tc>
                <a:extLst>
                  <a:ext uri="{0D108BD9-81ED-4DB2-BD59-A6C34878D82A}">
                    <a16:rowId xmlns:a16="http://schemas.microsoft.com/office/drawing/2014/main" val="10003"/>
                  </a:ext>
                </a:extLst>
              </a:tr>
              <a:tr h="279737">
                <a:tc>
                  <a:txBody>
                    <a:bodyPr/>
                    <a:lstStyle/>
                    <a:p>
                      <a:r>
                        <a:rPr lang="en-US" sz="1400" dirty="0"/>
                        <a:t>4</a:t>
                      </a:r>
                    </a:p>
                  </a:txBody>
                  <a:tcPr>
                    <a:solidFill>
                      <a:schemeClr val="bg1">
                        <a:lumMod val="75000"/>
                      </a:schemeClr>
                    </a:solidFill>
                  </a:tcPr>
                </a:tc>
                <a:tc>
                  <a:txBody>
                    <a:bodyPr/>
                    <a:lstStyle/>
                    <a:p>
                      <a:r>
                        <a:rPr lang="en-US" sz="1400" dirty="0"/>
                        <a:t>0</a:t>
                      </a:r>
                    </a:p>
                  </a:txBody>
                  <a:tcPr/>
                </a:tc>
                <a:tc>
                  <a:txBody>
                    <a:bodyPr/>
                    <a:lstStyle/>
                    <a:p>
                      <a:r>
                        <a:rPr lang="en-US" sz="1400" dirty="0"/>
                        <a:t>1</a:t>
                      </a:r>
                    </a:p>
                  </a:txBody>
                  <a:tcPr/>
                </a:tc>
                <a:tc>
                  <a:txBody>
                    <a:bodyPr/>
                    <a:lstStyle/>
                    <a:p>
                      <a:r>
                        <a:rPr lang="en-US" sz="1400" dirty="0"/>
                        <a:t>0</a:t>
                      </a:r>
                    </a:p>
                  </a:txBody>
                  <a:tcPr>
                    <a:solidFill>
                      <a:schemeClr val="accent1"/>
                    </a:solidFill>
                  </a:tcPr>
                </a:tc>
                <a:tc>
                  <a:txBody>
                    <a:bodyPr/>
                    <a:lstStyle/>
                    <a:p>
                      <a:r>
                        <a:rPr lang="en-US" sz="1400" dirty="0"/>
                        <a:t>0</a:t>
                      </a:r>
                    </a:p>
                  </a:txBody>
                  <a:tcPr>
                    <a:solidFill>
                      <a:schemeClr val="accent1"/>
                    </a:solidFill>
                  </a:tcPr>
                </a:tc>
                <a:extLst>
                  <a:ext uri="{0D108BD9-81ED-4DB2-BD59-A6C34878D82A}">
                    <a16:rowId xmlns:a16="http://schemas.microsoft.com/office/drawing/2014/main" val="10004"/>
                  </a:ext>
                </a:extLst>
              </a:tr>
              <a:tr h="279737">
                <a:tc>
                  <a:txBody>
                    <a:bodyPr/>
                    <a:lstStyle/>
                    <a:p>
                      <a:r>
                        <a:rPr lang="en-US" sz="1400" dirty="0"/>
                        <a:t>5</a:t>
                      </a:r>
                    </a:p>
                  </a:txBody>
                  <a:tcPr>
                    <a:solidFill>
                      <a:schemeClr val="bg1">
                        <a:lumMod val="75000"/>
                      </a:schemeClr>
                    </a:solidFill>
                  </a:tcPr>
                </a:tc>
                <a:tc>
                  <a:txBody>
                    <a:bodyPr/>
                    <a:lstStyle/>
                    <a:p>
                      <a:r>
                        <a:rPr lang="en-US" sz="1400" dirty="0"/>
                        <a:t>0</a:t>
                      </a:r>
                    </a:p>
                  </a:txBody>
                  <a:tcPr/>
                </a:tc>
                <a:tc>
                  <a:txBody>
                    <a:bodyPr/>
                    <a:lstStyle/>
                    <a:p>
                      <a:r>
                        <a:rPr lang="en-US" sz="1400" dirty="0"/>
                        <a:t>1</a:t>
                      </a:r>
                    </a:p>
                  </a:txBody>
                  <a:tcPr/>
                </a:tc>
                <a:tc>
                  <a:txBody>
                    <a:bodyPr/>
                    <a:lstStyle/>
                    <a:p>
                      <a:r>
                        <a:rPr lang="en-US" sz="1400" dirty="0"/>
                        <a:t>0</a:t>
                      </a:r>
                    </a:p>
                  </a:txBody>
                  <a:tcPr>
                    <a:noFill/>
                  </a:tcPr>
                </a:tc>
                <a:tc>
                  <a:txBody>
                    <a:bodyPr/>
                    <a:lstStyle/>
                    <a:p>
                      <a:r>
                        <a:rPr lang="en-US" sz="1400" dirty="0"/>
                        <a:t>1</a:t>
                      </a:r>
                    </a:p>
                  </a:txBody>
                  <a:tcPr>
                    <a:noFill/>
                  </a:tcPr>
                </a:tc>
                <a:extLst>
                  <a:ext uri="{0D108BD9-81ED-4DB2-BD59-A6C34878D82A}">
                    <a16:rowId xmlns:a16="http://schemas.microsoft.com/office/drawing/2014/main" val="10005"/>
                  </a:ext>
                </a:extLst>
              </a:tr>
              <a:tr h="279737">
                <a:tc>
                  <a:txBody>
                    <a:bodyPr/>
                    <a:lstStyle/>
                    <a:p>
                      <a:r>
                        <a:rPr lang="en-US" sz="1400" dirty="0"/>
                        <a:t>6</a:t>
                      </a:r>
                    </a:p>
                  </a:txBody>
                  <a:tcPr>
                    <a:solidFill>
                      <a:schemeClr val="bg1">
                        <a:lumMod val="75000"/>
                      </a:schemeClr>
                    </a:solidFill>
                  </a:tcPr>
                </a:tc>
                <a:tc>
                  <a:txBody>
                    <a:bodyPr/>
                    <a:lstStyle/>
                    <a:p>
                      <a:r>
                        <a:rPr lang="en-US" sz="1400" dirty="0"/>
                        <a:t>0</a:t>
                      </a:r>
                    </a:p>
                  </a:txBody>
                  <a:tcPr/>
                </a:tc>
                <a:tc>
                  <a:txBody>
                    <a:bodyPr/>
                    <a:lstStyle/>
                    <a:p>
                      <a:r>
                        <a:rPr lang="en-US" sz="1400" dirty="0"/>
                        <a:t>1</a:t>
                      </a:r>
                    </a:p>
                  </a:txBody>
                  <a:tcPr/>
                </a:tc>
                <a:tc>
                  <a:txBody>
                    <a:bodyPr/>
                    <a:lstStyle/>
                    <a:p>
                      <a:r>
                        <a:rPr lang="en-US" sz="1400" dirty="0"/>
                        <a:t>1</a:t>
                      </a:r>
                    </a:p>
                  </a:txBody>
                  <a:tcPr>
                    <a:noFill/>
                  </a:tcPr>
                </a:tc>
                <a:tc>
                  <a:txBody>
                    <a:bodyPr/>
                    <a:lstStyle/>
                    <a:p>
                      <a:r>
                        <a:rPr lang="en-US" sz="1400" dirty="0"/>
                        <a:t>0</a:t>
                      </a:r>
                    </a:p>
                  </a:txBody>
                  <a:tcPr>
                    <a:noFill/>
                  </a:tcPr>
                </a:tc>
                <a:extLst>
                  <a:ext uri="{0D108BD9-81ED-4DB2-BD59-A6C34878D82A}">
                    <a16:rowId xmlns:a16="http://schemas.microsoft.com/office/drawing/2014/main" val="10006"/>
                  </a:ext>
                </a:extLst>
              </a:tr>
              <a:tr h="279737">
                <a:tc>
                  <a:txBody>
                    <a:bodyPr/>
                    <a:lstStyle/>
                    <a:p>
                      <a:r>
                        <a:rPr lang="en-US" sz="1400" dirty="0"/>
                        <a:t>7</a:t>
                      </a:r>
                    </a:p>
                  </a:txBody>
                  <a:tcPr>
                    <a:solidFill>
                      <a:schemeClr val="bg1">
                        <a:lumMod val="75000"/>
                      </a:schemeClr>
                    </a:solidFill>
                  </a:tcPr>
                </a:tc>
                <a:tc>
                  <a:txBody>
                    <a:bodyPr/>
                    <a:lstStyle/>
                    <a:p>
                      <a:r>
                        <a:rPr lang="en-US" sz="1400" dirty="0"/>
                        <a:t>1</a:t>
                      </a:r>
                    </a:p>
                  </a:txBody>
                  <a:tcPr/>
                </a:tc>
                <a:tc>
                  <a:txBody>
                    <a:bodyPr/>
                    <a:lstStyle/>
                    <a:p>
                      <a:r>
                        <a:rPr lang="en-US" sz="1400" dirty="0"/>
                        <a:t>0</a:t>
                      </a:r>
                    </a:p>
                  </a:txBody>
                  <a:tcPr/>
                </a:tc>
                <a:tc>
                  <a:txBody>
                    <a:bodyPr/>
                    <a:lstStyle/>
                    <a:p>
                      <a:r>
                        <a:rPr lang="en-US" sz="1400" dirty="0"/>
                        <a:t>1</a:t>
                      </a:r>
                    </a:p>
                  </a:txBody>
                  <a:tcPr>
                    <a:noFill/>
                  </a:tcPr>
                </a:tc>
                <a:tc>
                  <a:txBody>
                    <a:bodyPr/>
                    <a:lstStyle/>
                    <a:p>
                      <a:r>
                        <a:rPr lang="en-US" sz="1400" dirty="0"/>
                        <a:t>1</a:t>
                      </a:r>
                    </a:p>
                  </a:txBody>
                  <a:tcPr>
                    <a:noFill/>
                  </a:tcPr>
                </a:tc>
                <a:extLst>
                  <a:ext uri="{0D108BD9-81ED-4DB2-BD59-A6C34878D82A}">
                    <a16:rowId xmlns:a16="http://schemas.microsoft.com/office/drawing/2014/main" val="10007"/>
                  </a:ext>
                </a:extLst>
              </a:tr>
              <a:tr h="279737">
                <a:tc>
                  <a:txBody>
                    <a:bodyPr/>
                    <a:lstStyle/>
                    <a:p>
                      <a:r>
                        <a:rPr lang="en-US" sz="1400" dirty="0"/>
                        <a:t>8</a:t>
                      </a:r>
                    </a:p>
                  </a:txBody>
                  <a:tcPr>
                    <a:solidFill>
                      <a:schemeClr val="bg1">
                        <a:lumMod val="75000"/>
                      </a:schemeClr>
                    </a:solidFill>
                  </a:tcPr>
                </a:tc>
                <a:tc>
                  <a:txBody>
                    <a:bodyPr/>
                    <a:lstStyle/>
                    <a:p>
                      <a:r>
                        <a:rPr lang="en-US" sz="1400" dirty="0"/>
                        <a:t>1</a:t>
                      </a:r>
                    </a:p>
                  </a:txBody>
                  <a:tcPr/>
                </a:tc>
                <a:tc>
                  <a:txBody>
                    <a:bodyPr/>
                    <a:lstStyle/>
                    <a:p>
                      <a:r>
                        <a:rPr lang="en-US" sz="1400" dirty="0"/>
                        <a:t>0</a:t>
                      </a:r>
                    </a:p>
                  </a:txBody>
                  <a:tcPr/>
                </a:tc>
                <a:tc>
                  <a:txBody>
                    <a:bodyPr/>
                    <a:lstStyle/>
                    <a:p>
                      <a:r>
                        <a:rPr lang="en-US" sz="1400" dirty="0"/>
                        <a:t>0</a:t>
                      </a:r>
                    </a:p>
                  </a:txBody>
                  <a:tcPr>
                    <a:solidFill>
                      <a:schemeClr val="accent1"/>
                    </a:solidFill>
                  </a:tcPr>
                </a:tc>
                <a:tc>
                  <a:txBody>
                    <a:bodyPr/>
                    <a:lstStyle/>
                    <a:p>
                      <a:r>
                        <a:rPr lang="en-US" sz="1400" dirty="0"/>
                        <a:t>0</a:t>
                      </a:r>
                    </a:p>
                  </a:txBody>
                  <a:tcPr>
                    <a:solidFill>
                      <a:schemeClr val="accent1"/>
                    </a:solidFill>
                  </a:tcPr>
                </a:tc>
                <a:extLst>
                  <a:ext uri="{0D108BD9-81ED-4DB2-BD59-A6C34878D82A}">
                    <a16:rowId xmlns:a16="http://schemas.microsoft.com/office/drawing/2014/main" val="10008"/>
                  </a:ext>
                </a:extLst>
              </a:tr>
              <a:tr h="279737">
                <a:tc>
                  <a:txBody>
                    <a:bodyPr/>
                    <a:lstStyle/>
                    <a:p>
                      <a:r>
                        <a:rPr lang="en-US" sz="1400" dirty="0"/>
                        <a:t>9</a:t>
                      </a:r>
                    </a:p>
                  </a:txBody>
                  <a:tcPr>
                    <a:solidFill>
                      <a:schemeClr val="bg1">
                        <a:lumMod val="75000"/>
                      </a:schemeClr>
                    </a:solidFill>
                  </a:tcPr>
                </a:tc>
                <a:tc>
                  <a:txBody>
                    <a:bodyPr/>
                    <a:lstStyle/>
                    <a:p>
                      <a:r>
                        <a:rPr lang="en-US" sz="1400" dirty="0"/>
                        <a:t>1</a:t>
                      </a:r>
                    </a:p>
                  </a:txBody>
                  <a:tcPr/>
                </a:tc>
                <a:tc>
                  <a:txBody>
                    <a:bodyPr/>
                    <a:lstStyle/>
                    <a:p>
                      <a:r>
                        <a:rPr lang="en-US" sz="1400" dirty="0"/>
                        <a:t>0</a:t>
                      </a:r>
                    </a:p>
                  </a:txBody>
                  <a:tcPr/>
                </a:tc>
                <a:tc>
                  <a:txBody>
                    <a:bodyPr/>
                    <a:lstStyle/>
                    <a:p>
                      <a:r>
                        <a:rPr lang="en-US" sz="1400" dirty="0"/>
                        <a:t>0</a:t>
                      </a:r>
                    </a:p>
                  </a:txBody>
                  <a:tcPr>
                    <a:noFill/>
                  </a:tcPr>
                </a:tc>
                <a:tc>
                  <a:txBody>
                    <a:bodyPr/>
                    <a:lstStyle/>
                    <a:p>
                      <a:r>
                        <a:rPr lang="en-US" sz="1400" dirty="0"/>
                        <a:t>1</a:t>
                      </a:r>
                    </a:p>
                  </a:txBody>
                  <a:tcPr>
                    <a:noFill/>
                  </a:tcPr>
                </a:tc>
                <a:extLst>
                  <a:ext uri="{0D108BD9-81ED-4DB2-BD59-A6C34878D82A}">
                    <a16:rowId xmlns:a16="http://schemas.microsoft.com/office/drawing/2014/main" val="10009"/>
                  </a:ext>
                </a:extLst>
              </a:tr>
              <a:tr h="279737">
                <a:tc>
                  <a:txBody>
                    <a:bodyPr/>
                    <a:lstStyle/>
                    <a:p>
                      <a:r>
                        <a:rPr lang="en-US" sz="1400" dirty="0"/>
                        <a:t>10</a:t>
                      </a:r>
                    </a:p>
                  </a:txBody>
                  <a:tcPr>
                    <a:solidFill>
                      <a:schemeClr val="bg1">
                        <a:lumMod val="75000"/>
                      </a:schemeClr>
                    </a:solidFill>
                  </a:tcPr>
                </a:tc>
                <a:tc>
                  <a:txBody>
                    <a:bodyPr/>
                    <a:lstStyle/>
                    <a:p>
                      <a:r>
                        <a:rPr lang="en-US" sz="1400" dirty="0"/>
                        <a:t>1</a:t>
                      </a:r>
                    </a:p>
                  </a:txBody>
                  <a:tcPr/>
                </a:tc>
                <a:tc>
                  <a:txBody>
                    <a:bodyPr/>
                    <a:lstStyle/>
                    <a:p>
                      <a:r>
                        <a:rPr lang="en-US" sz="1400" dirty="0"/>
                        <a:t>0</a:t>
                      </a:r>
                    </a:p>
                  </a:txBody>
                  <a:tcPr/>
                </a:tc>
                <a:tc>
                  <a:txBody>
                    <a:bodyPr/>
                    <a:lstStyle/>
                    <a:p>
                      <a:r>
                        <a:rPr lang="en-US" sz="1400" dirty="0"/>
                        <a:t>1</a:t>
                      </a:r>
                    </a:p>
                  </a:txBody>
                  <a:tcPr>
                    <a:noFill/>
                  </a:tcPr>
                </a:tc>
                <a:tc>
                  <a:txBody>
                    <a:bodyPr/>
                    <a:lstStyle/>
                    <a:p>
                      <a:r>
                        <a:rPr lang="en-US" sz="1400" dirty="0"/>
                        <a:t>0</a:t>
                      </a:r>
                    </a:p>
                  </a:txBody>
                  <a:tcPr>
                    <a:noFill/>
                  </a:tcPr>
                </a:tc>
                <a:extLst>
                  <a:ext uri="{0D108BD9-81ED-4DB2-BD59-A6C34878D82A}">
                    <a16:rowId xmlns:a16="http://schemas.microsoft.com/office/drawing/2014/main" val="10010"/>
                  </a:ext>
                </a:extLst>
              </a:tr>
              <a:tr h="279737">
                <a:tc>
                  <a:txBody>
                    <a:bodyPr/>
                    <a:lstStyle/>
                    <a:p>
                      <a:r>
                        <a:rPr lang="en-US" sz="1400" dirty="0"/>
                        <a:t>11</a:t>
                      </a:r>
                    </a:p>
                  </a:txBody>
                  <a:tcPr>
                    <a:solidFill>
                      <a:schemeClr val="bg1">
                        <a:lumMod val="75000"/>
                      </a:schemeClr>
                    </a:solidFill>
                  </a:tcPr>
                </a:tc>
                <a:tc>
                  <a:txBody>
                    <a:bodyPr/>
                    <a:lstStyle/>
                    <a:p>
                      <a:r>
                        <a:rPr lang="en-US" sz="1400" dirty="0"/>
                        <a:t>1</a:t>
                      </a:r>
                    </a:p>
                  </a:txBody>
                  <a:tcPr/>
                </a:tc>
                <a:tc>
                  <a:txBody>
                    <a:bodyPr/>
                    <a:lstStyle/>
                    <a:p>
                      <a:r>
                        <a:rPr lang="en-US" sz="1400" dirty="0"/>
                        <a:t>1</a:t>
                      </a:r>
                    </a:p>
                  </a:txBody>
                  <a:tcPr/>
                </a:tc>
                <a:tc>
                  <a:txBody>
                    <a:bodyPr/>
                    <a:lstStyle/>
                    <a:p>
                      <a:r>
                        <a:rPr lang="en-US" sz="1400" dirty="0"/>
                        <a:t>1</a:t>
                      </a:r>
                    </a:p>
                  </a:txBody>
                  <a:tcPr>
                    <a:noFill/>
                  </a:tcPr>
                </a:tc>
                <a:tc>
                  <a:txBody>
                    <a:bodyPr/>
                    <a:lstStyle/>
                    <a:p>
                      <a:r>
                        <a:rPr lang="en-US" sz="1400" dirty="0"/>
                        <a:t>1</a:t>
                      </a:r>
                    </a:p>
                  </a:txBody>
                  <a:tcPr>
                    <a:noFill/>
                  </a:tcPr>
                </a:tc>
                <a:extLst>
                  <a:ext uri="{0D108BD9-81ED-4DB2-BD59-A6C34878D82A}">
                    <a16:rowId xmlns:a16="http://schemas.microsoft.com/office/drawing/2014/main" val="10011"/>
                  </a:ext>
                </a:extLst>
              </a:tr>
              <a:tr h="279737">
                <a:tc>
                  <a:txBody>
                    <a:bodyPr/>
                    <a:lstStyle/>
                    <a:p>
                      <a:r>
                        <a:rPr lang="en-US" sz="1400" dirty="0"/>
                        <a:t>12</a:t>
                      </a:r>
                    </a:p>
                  </a:txBody>
                  <a:tcPr>
                    <a:solidFill>
                      <a:schemeClr val="bg1">
                        <a:lumMod val="75000"/>
                      </a:schemeClr>
                    </a:solidFill>
                  </a:tcPr>
                </a:tc>
                <a:tc>
                  <a:txBody>
                    <a:bodyPr/>
                    <a:lstStyle/>
                    <a:p>
                      <a:r>
                        <a:rPr lang="en-US" sz="1400" dirty="0"/>
                        <a:t>1</a:t>
                      </a:r>
                    </a:p>
                  </a:txBody>
                  <a:tcPr/>
                </a:tc>
                <a:tc>
                  <a:txBody>
                    <a:bodyPr/>
                    <a:lstStyle/>
                    <a:p>
                      <a:r>
                        <a:rPr lang="en-US" sz="1400" dirty="0"/>
                        <a:t>1</a:t>
                      </a:r>
                    </a:p>
                  </a:txBody>
                  <a:tcPr/>
                </a:tc>
                <a:tc>
                  <a:txBody>
                    <a:bodyPr/>
                    <a:lstStyle/>
                    <a:p>
                      <a:r>
                        <a:rPr lang="en-US" sz="1400" dirty="0"/>
                        <a:t>0</a:t>
                      </a:r>
                    </a:p>
                  </a:txBody>
                  <a:tcPr>
                    <a:solidFill>
                      <a:schemeClr val="accent1"/>
                    </a:solidFill>
                  </a:tcPr>
                </a:tc>
                <a:tc>
                  <a:txBody>
                    <a:bodyPr/>
                    <a:lstStyle/>
                    <a:p>
                      <a:r>
                        <a:rPr lang="en-US" sz="1400" dirty="0"/>
                        <a:t>0</a:t>
                      </a:r>
                    </a:p>
                  </a:txBody>
                  <a:tcPr>
                    <a:solidFill>
                      <a:schemeClr val="accent1"/>
                    </a:solidFill>
                  </a:tcPr>
                </a:tc>
                <a:extLst>
                  <a:ext uri="{0D108BD9-81ED-4DB2-BD59-A6C34878D82A}">
                    <a16:rowId xmlns:a16="http://schemas.microsoft.com/office/drawing/2014/main" val="10012"/>
                  </a:ext>
                </a:extLst>
              </a:tr>
              <a:tr h="279737">
                <a:tc>
                  <a:txBody>
                    <a:bodyPr/>
                    <a:lstStyle/>
                    <a:p>
                      <a:r>
                        <a:rPr lang="en-US" sz="1400" dirty="0"/>
                        <a:t>13</a:t>
                      </a:r>
                    </a:p>
                  </a:txBody>
                  <a:tcPr>
                    <a:solidFill>
                      <a:schemeClr val="bg1">
                        <a:lumMod val="75000"/>
                      </a:schemeClr>
                    </a:solidFill>
                  </a:tcPr>
                </a:tc>
                <a:tc>
                  <a:txBody>
                    <a:bodyPr/>
                    <a:lstStyle/>
                    <a:p>
                      <a:r>
                        <a:rPr lang="en-US" sz="1400" dirty="0"/>
                        <a:t>1</a:t>
                      </a:r>
                    </a:p>
                  </a:txBody>
                  <a:tcPr/>
                </a:tc>
                <a:tc>
                  <a:txBody>
                    <a:bodyPr/>
                    <a:lstStyle/>
                    <a:p>
                      <a:r>
                        <a:rPr lang="en-US" sz="1400" dirty="0"/>
                        <a:t>1</a:t>
                      </a:r>
                    </a:p>
                  </a:txBody>
                  <a:tcPr/>
                </a:tc>
                <a:tc>
                  <a:txBody>
                    <a:bodyPr/>
                    <a:lstStyle/>
                    <a:p>
                      <a:r>
                        <a:rPr lang="en-US" sz="1400" dirty="0"/>
                        <a:t>0</a:t>
                      </a:r>
                    </a:p>
                  </a:txBody>
                  <a:tcPr>
                    <a:noFill/>
                  </a:tcPr>
                </a:tc>
                <a:tc>
                  <a:txBody>
                    <a:bodyPr/>
                    <a:lstStyle/>
                    <a:p>
                      <a:r>
                        <a:rPr lang="en-US" sz="1400" dirty="0"/>
                        <a:t>1</a:t>
                      </a:r>
                    </a:p>
                  </a:txBody>
                  <a:tcPr>
                    <a:noFill/>
                  </a:tcPr>
                </a:tc>
                <a:extLst>
                  <a:ext uri="{0D108BD9-81ED-4DB2-BD59-A6C34878D82A}">
                    <a16:rowId xmlns:a16="http://schemas.microsoft.com/office/drawing/2014/main" val="10013"/>
                  </a:ext>
                </a:extLst>
              </a:tr>
              <a:tr h="279737">
                <a:tc>
                  <a:txBody>
                    <a:bodyPr/>
                    <a:lstStyle/>
                    <a:p>
                      <a:r>
                        <a:rPr lang="en-US" sz="1400" dirty="0"/>
                        <a:t>14</a:t>
                      </a:r>
                    </a:p>
                  </a:txBody>
                  <a:tcPr>
                    <a:solidFill>
                      <a:schemeClr val="bg1">
                        <a:lumMod val="75000"/>
                      </a:schemeClr>
                    </a:solidFill>
                  </a:tcPr>
                </a:tc>
                <a:tc>
                  <a:txBody>
                    <a:bodyPr/>
                    <a:lstStyle/>
                    <a:p>
                      <a:r>
                        <a:rPr lang="en-US" sz="1400" dirty="0"/>
                        <a:t>1</a:t>
                      </a:r>
                    </a:p>
                  </a:txBody>
                  <a:tcPr/>
                </a:tc>
                <a:tc>
                  <a:txBody>
                    <a:bodyPr/>
                    <a:lstStyle/>
                    <a:p>
                      <a:r>
                        <a:rPr lang="en-US" sz="1400" dirty="0"/>
                        <a:t>1</a:t>
                      </a:r>
                    </a:p>
                  </a:txBody>
                  <a:tcPr/>
                </a:tc>
                <a:tc>
                  <a:txBody>
                    <a:bodyPr/>
                    <a:lstStyle/>
                    <a:p>
                      <a:r>
                        <a:rPr lang="en-US" sz="1400" dirty="0"/>
                        <a:t>1</a:t>
                      </a:r>
                    </a:p>
                  </a:txBody>
                  <a:tcPr>
                    <a:noFill/>
                  </a:tcPr>
                </a:tc>
                <a:tc>
                  <a:txBody>
                    <a:bodyPr/>
                    <a:lstStyle/>
                    <a:p>
                      <a:r>
                        <a:rPr lang="en-US" sz="1400" dirty="0"/>
                        <a:t>0</a:t>
                      </a:r>
                    </a:p>
                  </a:txBody>
                  <a:tcPr>
                    <a:noFill/>
                  </a:tcPr>
                </a:tc>
                <a:extLst>
                  <a:ext uri="{0D108BD9-81ED-4DB2-BD59-A6C34878D82A}">
                    <a16:rowId xmlns:a16="http://schemas.microsoft.com/office/drawing/2014/main" val="10014"/>
                  </a:ext>
                </a:extLst>
              </a:tr>
              <a:tr h="279737">
                <a:tc>
                  <a:txBody>
                    <a:bodyPr/>
                    <a:lstStyle/>
                    <a:p>
                      <a:r>
                        <a:rPr lang="en-US" sz="1400" dirty="0"/>
                        <a:t>15</a:t>
                      </a:r>
                    </a:p>
                  </a:txBody>
                  <a:tcPr>
                    <a:solidFill>
                      <a:schemeClr val="bg1">
                        <a:lumMod val="75000"/>
                      </a:schemeClr>
                    </a:solidFill>
                  </a:tcPr>
                </a:tc>
                <a:tc>
                  <a:txBody>
                    <a:bodyPr/>
                    <a:lstStyle/>
                    <a:p>
                      <a:r>
                        <a:rPr lang="en-US" sz="1400" dirty="0"/>
                        <a:t>1</a:t>
                      </a:r>
                    </a:p>
                  </a:txBody>
                  <a:tcPr/>
                </a:tc>
                <a:tc>
                  <a:txBody>
                    <a:bodyPr/>
                    <a:lstStyle/>
                    <a:p>
                      <a:r>
                        <a:rPr lang="en-US" sz="1400" dirty="0"/>
                        <a:t>1</a:t>
                      </a:r>
                    </a:p>
                  </a:txBody>
                  <a:tcPr/>
                </a:tc>
                <a:tc>
                  <a:txBody>
                    <a:bodyPr/>
                    <a:lstStyle/>
                    <a:p>
                      <a:r>
                        <a:rPr lang="en-US" sz="1400" dirty="0"/>
                        <a:t>1</a:t>
                      </a:r>
                    </a:p>
                  </a:txBody>
                  <a:tcPr>
                    <a:noFill/>
                  </a:tcPr>
                </a:tc>
                <a:tc>
                  <a:txBody>
                    <a:bodyPr/>
                    <a:lstStyle/>
                    <a:p>
                      <a:r>
                        <a:rPr lang="en-US" sz="1400" dirty="0"/>
                        <a:t>1</a:t>
                      </a:r>
                    </a:p>
                  </a:txBody>
                  <a:tcPr>
                    <a:noFill/>
                  </a:tcPr>
                </a:tc>
                <a:extLst>
                  <a:ext uri="{0D108BD9-81ED-4DB2-BD59-A6C34878D82A}">
                    <a16:rowId xmlns:a16="http://schemas.microsoft.com/office/drawing/2014/main" val="10015"/>
                  </a:ext>
                </a:extLst>
              </a:tr>
            </a:tbl>
          </a:graphicData>
        </a:graphic>
      </p:graphicFrame>
      <p:graphicFrame>
        <p:nvGraphicFramePr>
          <p:cNvPr id="6" name="Table 5"/>
          <p:cNvGraphicFramePr>
            <a:graphicFrameLocks noGrp="1"/>
          </p:cNvGraphicFramePr>
          <p:nvPr/>
        </p:nvGraphicFramePr>
        <p:xfrm>
          <a:off x="8397172" y="2667218"/>
          <a:ext cx="3050640" cy="2966720"/>
        </p:xfrm>
        <a:graphic>
          <a:graphicData uri="http://schemas.openxmlformats.org/drawingml/2006/table">
            <a:tbl>
              <a:tblPr firstRow="1" bandRow="1">
                <a:tableStyleId>{5940675A-B579-460E-94D1-54222C63F5DA}</a:tableStyleId>
              </a:tblPr>
              <a:tblGrid>
                <a:gridCol w="610128">
                  <a:extLst>
                    <a:ext uri="{9D8B030D-6E8A-4147-A177-3AD203B41FA5}">
                      <a16:colId xmlns:a16="http://schemas.microsoft.com/office/drawing/2014/main" val="20000"/>
                    </a:ext>
                  </a:extLst>
                </a:gridCol>
                <a:gridCol w="610128">
                  <a:extLst>
                    <a:ext uri="{9D8B030D-6E8A-4147-A177-3AD203B41FA5}">
                      <a16:colId xmlns:a16="http://schemas.microsoft.com/office/drawing/2014/main" val="20001"/>
                    </a:ext>
                  </a:extLst>
                </a:gridCol>
                <a:gridCol w="610128">
                  <a:extLst>
                    <a:ext uri="{9D8B030D-6E8A-4147-A177-3AD203B41FA5}">
                      <a16:colId xmlns:a16="http://schemas.microsoft.com/office/drawing/2014/main" val="20002"/>
                    </a:ext>
                  </a:extLst>
                </a:gridCol>
                <a:gridCol w="610128">
                  <a:extLst>
                    <a:ext uri="{9D8B030D-6E8A-4147-A177-3AD203B41FA5}">
                      <a16:colId xmlns:a16="http://schemas.microsoft.com/office/drawing/2014/main" val="20003"/>
                    </a:ext>
                  </a:extLst>
                </a:gridCol>
                <a:gridCol w="610128">
                  <a:extLst>
                    <a:ext uri="{9D8B030D-6E8A-4147-A177-3AD203B41FA5}">
                      <a16:colId xmlns:a16="http://schemas.microsoft.com/office/drawing/2014/main" val="20004"/>
                    </a:ext>
                  </a:extLst>
                </a:gridCol>
              </a:tblGrid>
              <a:tr h="370840">
                <a:tc>
                  <a:txBody>
                    <a:bodyPr/>
                    <a:lstStyle/>
                    <a:p>
                      <a:r>
                        <a:rPr lang="en-US" dirty="0"/>
                        <a:t>0</a:t>
                      </a:r>
                    </a:p>
                  </a:txBody>
                  <a:tcPr>
                    <a:solidFill>
                      <a:schemeClr val="bg1">
                        <a:lumMod val="75000"/>
                      </a:schemeClr>
                    </a:solidFill>
                  </a:tcPr>
                </a:tc>
                <a:tc>
                  <a:txBody>
                    <a:bodyPr/>
                    <a:lstStyle/>
                    <a:p>
                      <a:r>
                        <a:rPr lang="en-US" dirty="0"/>
                        <a:t>0</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370840">
                <a:tc>
                  <a:txBody>
                    <a:bodyPr/>
                    <a:lstStyle/>
                    <a:p>
                      <a:r>
                        <a:rPr lang="en-US" dirty="0"/>
                        <a:t>1</a:t>
                      </a:r>
                    </a:p>
                  </a:txBody>
                  <a:tcPr>
                    <a:solidFill>
                      <a:schemeClr val="bg1">
                        <a:lumMod val="75000"/>
                      </a:schemeClr>
                    </a:solidFill>
                  </a:tcPr>
                </a:tc>
                <a:tc>
                  <a:txBody>
                    <a:bodyPr/>
                    <a:lstStyle/>
                    <a:p>
                      <a:r>
                        <a:rPr lang="en-US" dirty="0"/>
                        <a:t>4</a:t>
                      </a:r>
                    </a:p>
                  </a:txBody>
                  <a:tcPr/>
                </a:tc>
                <a:tc>
                  <a:txBody>
                    <a:bodyPr/>
                    <a:lstStyle/>
                    <a:p>
                      <a:r>
                        <a:rPr lang="en-US" dirty="0"/>
                        <a:t>5</a:t>
                      </a:r>
                    </a:p>
                  </a:txBody>
                  <a:tcPr/>
                </a:tc>
                <a:tc>
                  <a:txBody>
                    <a:bodyPr/>
                    <a:lstStyle/>
                    <a:p>
                      <a:r>
                        <a:rPr lang="en-US" dirty="0"/>
                        <a:t>6</a:t>
                      </a:r>
                    </a:p>
                  </a:txBody>
                  <a:tcPr/>
                </a:tc>
                <a:tc>
                  <a:txBody>
                    <a:bodyPr/>
                    <a:lstStyle/>
                    <a:p>
                      <a:r>
                        <a:rPr lang="en-US" dirty="0"/>
                        <a:t>7</a:t>
                      </a:r>
                    </a:p>
                  </a:txBody>
                  <a:tcPr/>
                </a:tc>
                <a:extLst>
                  <a:ext uri="{0D108BD9-81ED-4DB2-BD59-A6C34878D82A}">
                    <a16:rowId xmlns:a16="http://schemas.microsoft.com/office/drawing/2014/main" val="10001"/>
                  </a:ext>
                </a:extLst>
              </a:tr>
              <a:tr h="370840">
                <a:tc>
                  <a:txBody>
                    <a:bodyPr/>
                    <a:lstStyle/>
                    <a:p>
                      <a:r>
                        <a:rPr lang="en-US" dirty="0"/>
                        <a:t>2</a:t>
                      </a:r>
                    </a:p>
                  </a:txBody>
                  <a:tcPr>
                    <a:solidFill>
                      <a:schemeClr val="bg1">
                        <a:lumMod val="75000"/>
                      </a:schemeClr>
                    </a:solidFill>
                  </a:tcPr>
                </a:tc>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t>11</a:t>
                      </a:r>
                    </a:p>
                  </a:txBody>
                  <a:tcPr/>
                </a:tc>
                <a:extLst>
                  <a:ext uri="{0D108BD9-81ED-4DB2-BD59-A6C34878D82A}">
                    <a16:rowId xmlns:a16="http://schemas.microsoft.com/office/drawing/2014/main" val="10002"/>
                  </a:ext>
                </a:extLst>
              </a:tr>
              <a:tr h="370840">
                <a:tc>
                  <a:txBody>
                    <a:bodyPr/>
                    <a:lstStyle/>
                    <a:p>
                      <a:r>
                        <a:rPr lang="en-US" dirty="0"/>
                        <a:t>3</a:t>
                      </a:r>
                    </a:p>
                  </a:txBody>
                  <a:tcPr>
                    <a:solidFill>
                      <a:schemeClr val="bg1">
                        <a:lumMod val="75000"/>
                      </a:schemeClr>
                    </a:solidFill>
                  </a:tcPr>
                </a:tc>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extLst>
                  <a:ext uri="{0D108BD9-81ED-4DB2-BD59-A6C34878D82A}">
                    <a16:rowId xmlns:a16="http://schemas.microsoft.com/office/drawing/2014/main" val="10003"/>
                  </a:ext>
                </a:extLst>
              </a:tr>
              <a:tr h="370840">
                <a:tc>
                  <a:txBody>
                    <a:bodyPr/>
                    <a:lstStyle/>
                    <a:p>
                      <a:r>
                        <a:rPr lang="en-US" dirty="0"/>
                        <a:t>4</a:t>
                      </a:r>
                    </a:p>
                  </a:txBody>
                  <a:tcPr>
                    <a:solidFill>
                      <a:schemeClr val="bg1">
                        <a:lumMod val="75000"/>
                      </a:schemeClr>
                    </a:solidFill>
                  </a:tcPr>
                </a:tc>
                <a:tc>
                  <a:txBody>
                    <a:bodyPr/>
                    <a:lstStyle/>
                    <a:p>
                      <a:r>
                        <a:rPr lang="en-US" dirty="0"/>
                        <a:t>16</a:t>
                      </a:r>
                    </a:p>
                  </a:txBody>
                  <a:tcPr/>
                </a:tc>
                <a:tc>
                  <a:txBody>
                    <a:bodyPr/>
                    <a:lstStyle/>
                    <a:p>
                      <a:r>
                        <a:rPr lang="en-US" dirty="0"/>
                        <a:t>17</a:t>
                      </a:r>
                    </a:p>
                  </a:txBody>
                  <a:tcPr/>
                </a:tc>
                <a:tc>
                  <a:txBody>
                    <a:bodyPr/>
                    <a:lstStyle/>
                    <a:p>
                      <a:r>
                        <a:rPr lang="en-US" dirty="0"/>
                        <a:t>18</a:t>
                      </a:r>
                    </a:p>
                  </a:txBody>
                  <a:tcPr/>
                </a:tc>
                <a:tc>
                  <a:txBody>
                    <a:bodyPr/>
                    <a:lstStyle/>
                    <a:p>
                      <a:r>
                        <a:rPr lang="en-US" dirty="0"/>
                        <a:t>19</a:t>
                      </a:r>
                    </a:p>
                  </a:txBody>
                  <a:tcPr/>
                </a:tc>
                <a:extLst>
                  <a:ext uri="{0D108BD9-81ED-4DB2-BD59-A6C34878D82A}">
                    <a16:rowId xmlns:a16="http://schemas.microsoft.com/office/drawing/2014/main" val="10004"/>
                  </a:ext>
                </a:extLst>
              </a:tr>
              <a:tr h="370840">
                <a:tc>
                  <a:txBody>
                    <a:bodyPr/>
                    <a:lstStyle/>
                    <a:p>
                      <a:endParaRPr lang="en-US"/>
                    </a:p>
                  </a:txBody>
                  <a:tcPr>
                    <a:solidFill>
                      <a:schemeClr val="bg1">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endParaRPr lang="en-US"/>
                    </a:p>
                  </a:txBody>
                  <a:tcPr>
                    <a:solidFill>
                      <a:schemeClr val="bg1">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r h="370840">
                <a:tc>
                  <a:txBody>
                    <a:bodyPr/>
                    <a:lstStyle/>
                    <a:p>
                      <a:r>
                        <a:rPr lang="en-US" dirty="0"/>
                        <a:t>15</a:t>
                      </a:r>
                    </a:p>
                  </a:txBody>
                  <a:tcPr>
                    <a:solidFill>
                      <a:schemeClr val="bg1">
                        <a:lumMod val="75000"/>
                      </a:schemeClr>
                    </a:solidFill>
                  </a:tcPr>
                </a:tc>
                <a:tc>
                  <a:txBody>
                    <a:bodyPr/>
                    <a:lstStyle/>
                    <a:p>
                      <a:r>
                        <a:rPr lang="en-US" dirty="0"/>
                        <a:t>60</a:t>
                      </a:r>
                    </a:p>
                  </a:txBody>
                  <a:tcPr/>
                </a:tc>
                <a:tc>
                  <a:txBody>
                    <a:bodyPr/>
                    <a:lstStyle/>
                    <a:p>
                      <a:r>
                        <a:rPr lang="en-US" dirty="0"/>
                        <a:t>61</a:t>
                      </a:r>
                    </a:p>
                  </a:txBody>
                  <a:tcPr/>
                </a:tc>
                <a:tc>
                  <a:txBody>
                    <a:bodyPr/>
                    <a:lstStyle/>
                    <a:p>
                      <a:r>
                        <a:rPr lang="en-US" dirty="0"/>
                        <a:t>62</a:t>
                      </a:r>
                    </a:p>
                  </a:txBody>
                  <a:tcPr/>
                </a:tc>
                <a:tc>
                  <a:txBody>
                    <a:bodyPr/>
                    <a:lstStyle/>
                    <a:p>
                      <a:r>
                        <a:rPr lang="en-US" dirty="0"/>
                        <a:t>63</a:t>
                      </a:r>
                    </a:p>
                  </a:txBody>
                  <a:tcPr/>
                </a:tc>
                <a:extLst>
                  <a:ext uri="{0D108BD9-81ED-4DB2-BD59-A6C34878D82A}">
                    <a16:rowId xmlns:a16="http://schemas.microsoft.com/office/drawing/2014/main" val="10007"/>
                  </a:ext>
                </a:extLst>
              </a:tr>
            </a:tbl>
          </a:graphicData>
        </a:graphic>
      </p:graphicFrame>
      <p:graphicFrame>
        <p:nvGraphicFramePr>
          <p:cNvPr id="7" name="Table 6"/>
          <p:cNvGraphicFramePr>
            <a:graphicFrameLocks noGrp="1"/>
          </p:cNvGraphicFramePr>
          <p:nvPr/>
        </p:nvGraphicFramePr>
        <p:xfrm>
          <a:off x="4591793" y="3318382"/>
          <a:ext cx="3287487" cy="1483360"/>
        </p:xfrm>
        <a:graphic>
          <a:graphicData uri="http://schemas.openxmlformats.org/drawingml/2006/table">
            <a:tbl>
              <a:tblPr firstRow="1" bandRow="1">
                <a:tableStyleId>{5940675A-B579-460E-94D1-54222C63F5DA}</a:tableStyleId>
              </a:tblPr>
              <a:tblGrid>
                <a:gridCol w="486887">
                  <a:extLst>
                    <a:ext uri="{9D8B030D-6E8A-4147-A177-3AD203B41FA5}">
                      <a16:colId xmlns:a16="http://schemas.microsoft.com/office/drawing/2014/main" val="20000"/>
                    </a:ext>
                  </a:extLst>
                </a:gridCol>
                <a:gridCol w="452395">
                  <a:extLst>
                    <a:ext uri="{9D8B030D-6E8A-4147-A177-3AD203B41FA5}">
                      <a16:colId xmlns:a16="http://schemas.microsoft.com/office/drawing/2014/main" val="20001"/>
                    </a:ext>
                  </a:extLst>
                </a:gridCol>
                <a:gridCol w="469641">
                  <a:extLst>
                    <a:ext uri="{9D8B030D-6E8A-4147-A177-3AD203B41FA5}">
                      <a16:colId xmlns:a16="http://schemas.microsoft.com/office/drawing/2014/main" val="20002"/>
                    </a:ext>
                  </a:extLst>
                </a:gridCol>
                <a:gridCol w="469641">
                  <a:extLst>
                    <a:ext uri="{9D8B030D-6E8A-4147-A177-3AD203B41FA5}">
                      <a16:colId xmlns:a16="http://schemas.microsoft.com/office/drawing/2014/main" val="20003"/>
                    </a:ext>
                  </a:extLst>
                </a:gridCol>
                <a:gridCol w="469641">
                  <a:extLst>
                    <a:ext uri="{9D8B030D-6E8A-4147-A177-3AD203B41FA5}">
                      <a16:colId xmlns:a16="http://schemas.microsoft.com/office/drawing/2014/main" val="20004"/>
                    </a:ext>
                  </a:extLst>
                </a:gridCol>
                <a:gridCol w="469641">
                  <a:extLst>
                    <a:ext uri="{9D8B030D-6E8A-4147-A177-3AD203B41FA5}">
                      <a16:colId xmlns:a16="http://schemas.microsoft.com/office/drawing/2014/main" val="20005"/>
                    </a:ext>
                  </a:extLst>
                </a:gridCol>
                <a:gridCol w="469641">
                  <a:extLst>
                    <a:ext uri="{9D8B030D-6E8A-4147-A177-3AD203B41FA5}">
                      <a16:colId xmlns:a16="http://schemas.microsoft.com/office/drawing/2014/main" val="20006"/>
                    </a:ext>
                  </a:extLst>
                </a:gridCol>
              </a:tblGrid>
              <a:tr h="370840">
                <a:tc>
                  <a:txBody>
                    <a:bodyPr/>
                    <a:lstStyle/>
                    <a:p>
                      <a:r>
                        <a:rPr lang="en-US" dirty="0"/>
                        <a:t>tag</a:t>
                      </a:r>
                    </a:p>
                  </a:txBody>
                  <a:tcPr>
                    <a:solidFill>
                      <a:schemeClr val="bg1">
                        <a:lumMod val="75000"/>
                      </a:schemeClr>
                    </a:solidFill>
                  </a:tcPr>
                </a:tc>
                <a:tc>
                  <a:txBody>
                    <a:bodyPr/>
                    <a:lstStyle/>
                    <a:p>
                      <a:r>
                        <a:rPr lang="en-US" dirty="0"/>
                        <a:t>0</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endParaRPr lang="en-US" dirty="0"/>
                    </a:p>
                  </a:txBody>
                  <a:tcPr>
                    <a:noFill/>
                  </a:tcPr>
                </a:tc>
                <a:tc>
                  <a:txBody>
                    <a:bodyPr/>
                    <a:lstStyle/>
                    <a:p>
                      <a:r>
                        <a:rPr lang="en-US" dirty="0"/>
                        <a:t>0</a:t>
                      </a:r>
                    </a:p>
                  </a:txBody>
                  <a:tcPr>
                    <a:solidFill>
                      <a:srgbClr val="0070C0"/>
                    </a:solidFill>
                  </a:tcPr>
                </a:tc>
                <a:extLst>
                  <a:ext uri="{0D108BD9-81ED-4DB2-BD59-A6C34878D82A}">
                    <a16:rowId xmlns:a16="http://schemas.microsoft.com/office/drawing/2014/main" val="10000"/>
                  </a:ext>
                </a:extLst>
              </a:tr>
              <a:tr h="370840">
                <a:tc>
                  <a:txBody>
                    <a:bodyPr/>
                    <a:lstStyle/>
                    <a:p>
                      <a:r>
                        <a:rPr lang="en-US" dirty="0"/>
                        <a:t>tag</a:t>
                      </a:r>
                    </a:p>
                  </a:txBody>
                  <a:tcPr>
                    <a:solidFill>
                      <a:schemeClr val="bg1">
                        <a:lumMod val="75000"/>
                      </a:schemeClr>
                    </a:solidFill>
                  </a:tcPr>
                </a:tc>
                <a:tc>
                  <a:txBody>
                    <a:bodyPr/>
                    <a:lstStyle/>
                    <a:p>
                      <a:r>
                        <a:rPr lang="en-US" dirty="0"/>
                        <a:t>4</a:t>
                      </a:r>
                    </a:p>
                  </a:txBody>
                  <a:tcPr/>
                </a:tc>
                <a:tc>
                  <a:txBody>
                    <a:bodyPr/>
                    <a:lstStyle/>
                    <a:p>
                      <a:r>
                        <a:rPr lang="en-US" dirty="0"/>
                        <a:t>5</a:t>
                      </a:r>
                    </a:p>
                  </a:txBody>
                  <a:tcPr/>
                </a:tc>
                <a:tc>
                  <a:txBody>
                    <a:bodyPr/>
                    <a:lstStyle/>
                    <a:p>
                      <a:r>
                        <a:rPr lang="en-US" dirty="0"/>
                        <a:t>6</a:t>
                      </a:r>
                    </a:p>
                  </a:txBody>
                  <a:tcPr/>
                </a:tc>
                <a:tc>
                  <a:txBody>
                    <a:bodyPr/>
                    <a:lstStyle/>
                    <a:p>
                      <a:r>
                        <a:rPr lang="en-US" dirty="0"/>
                        <a:t>7</a:t>
                      </a:r>
                    </a:p>
                  </a:txBody>
                  <a:tcPr/>
                </a:tc>
                <a:tc>
                  <a:txBody>
                    <a:bodyPr/>
                    <a:lstStyle/>
                    <a:p>
                      <a:endParaRPr lang="en-US" dirty="0"/>
                    </a:p>
                  </a:txBody>
                  <a:tcPr>
                    <a:noFill/>
                  </a:tcPr>
                </a:tc>
                <a:tc>
                  <a:txBody>
                    <a:bodyPr/>
                    <a:lstStyle/>
                    <a:p>
                      <a:r>
                        <a:rPr lang="en-US" dirty="0"/>
                        <a:t>1</a:t>
                      </a:r>
                    </a:p>
                  </a:txBody>
                  <a:tcPr>
                    <a:noFill/>
                  </a:tcPr>
                </a:tc>
                <a:extLst>
                  <a:ext uri="{0D108BD9-81ED-4DB2-BD59-A6C34878D82A}">
                    <a16:rowId xmlns:a16="http://schemas.microsoft.com/office/drawing/2014/main" val="10001"/>
                  </a:ext>
                </a:extLst>
              </a:tr>
              <a:tr h="370840">
                <a:tc>
                  <a:txBody>
                    <a:bodyPr/>
                    <a:lstStyle/>
                    <a:p>
                      <a:r>
                        <a:rPr lang="en-US" dirty="0"/>
                        <a:t>tag</a:t>
                      </a:r>
                    </a:p>
                  </a:txBody>
                  <a:tcPr>
                    <a:solidFill>
                      <a:schemeClr val="bg1">
                        <a:lumMod val="75000"/>
                      </a:schemeClr>
                    </a:solidFill>
                  </a:tcPr>
                </a:tc>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t>11</a:t>
                      </a:r>
                    </a:p>
                  </a:txBody>
                  <a:tcPr/>
                </a:tc>
                <a:tc>
                  <a:txBody>
                    <a:bodyPr/>
                    <a:lstStyle/>
                    <a:p>
                      <a:endParaRPr lang="en-US" dirty="0"/>
                    </a:p>
                  </a:txBody>
                  <a:tcPr>
                    <a:noFill/>
                  </a:tcPr>
                </a:tc>
                <a:tc>
                  <a:txBody>
                    <a:bodyPr/>
                    <a:lstStyle/>
                    <a:p>
                      <a:r>
                        <a:rPr lang="en-US" dirty="0"/>
                        <a:t>2</a:t>
                      </a:r>
                    </a:p>
                  </a:txBody>
                  <a:tcPr>
                    <a:noFill/>
                  </a:tcPr>
                </a:tc>
                <a:extLst>
                  <a:ext uri="{0D108BD9-81ED-4DB2-BD59-A6C34878D82A}">
                    <a16:rowId xmlns:a16="http://schemas.microsoft.com/office/drawing/2014/main" val="10002"/>
                  </a:ext>
                </a:extLst>
              </a:tr>
              <a:tr h="370840">
                <a:tc>
                  <a:txBody>
                    <a:bodyPr/>
                    <a:lstStyle/>
                    <a:p>
                      <a:r>
                        <a:rPr lang="en-US" dirty="0"/>
                        <a:t>tag</a:t>
                      </a:r>
                    </a:p>
                  </a:txBody>
                  <a:tcPr>
                    <a:solidFill>
                      <a:schemeClr val="bg1">
                        <a:lumMod val="75000"/>
                      </a:schemeClr>
                    </a:solidFill>
                  </a:tcPr>
                </a:tc>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tc>
                  <a:txBody>
                    <a:bodyPr/>
                    <a:lstStyle/>
                    <a:p>
                      <a:endParaRPr lang="en-US" dirty="0"/>
                    </a:p>
                  </a:txBody>
                  <a:tcPr>
                    <a:noFill/>
                  </a:tcPr>
                </a:tc>
                <a:tc>
                  <a:txBody>
                    <a:bodyPr/>
                    <a:lstStyle/>
                    <a:p>
                      <a:r>
                        <a:rPr lang="en-US" dirty="0"/>
                        <a:t>3</a:t>
                      </a:r>
                    </a:p>
                  </a:txBody>
                  <a:tcP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747858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Mapped Cache Example</a:t>
            </a:r>
          </a:p>
        </p:txBody>
      </p:sp>
      <p:sp>
        <p:nvSpPr>
          <p:cNvPr id="4" name="Slide Number Placeholder 3"/>
          <p:cNvSpPr>
            <a:spLocks noGrp="1"/>
          </p:cNvSpPr>
          <p:nvPr>
            <p:ph type="sldNum" sz="quarter" idx="12"/>
          </p:nvPr>
        </p:nvSpPr>
        <p:spPr/>
        <p:txBody>
          <a:bodyPr/>
          <a:lstStyle/>
          <a:p>
            <a:fld id="{57733F94-BD4E-45B7-8984-807B972C88CC}" type="slidenum">
              <a:rPr lang="en-US" smtClean="0"/>
              <a:pPr/>
              <a:t>94</a:t>
            </a:fld>
            <a:endParaRPr lang="en-US"/>
          </a:p>
        </p:txBody>
      </p:sp>
      <p:graphicFrame>
        <p:nvGraphicFramePr>
          <p:cNvPr id="5" name="Table 4"/>
          <p:cNvGraphicFramePr>
            <a:graphicFrameLocks noGrp="1"/>
          </p:cNvGraphicFramePr>
          <p:nvPr/>
        </p:nvGraphicFramePr>
        <p:xfrm>
          <a:off x="1283854" y="1703338"/>
          <a:ext cx="2720110" cy="4876800"/>
        </p:xfrm>
        <a:graphic>
          <a:graphicData uri="http://schemas.openxmlformats.org/drawingml/2006/table">
            <a:tbl>
              <a:tblPr firstRow="1" bandRow="1">
                <a:tableStyleId>{5940675A-B579-460E-94D1-54222C63F5DA}</a:tableStyleId>
              </a:tblPr>
              <a:tblGrid>
                <a:gridCol w="544022">
                  <a:extLst>
                    <a:ext uri="{9D8B030D-6E8A-4147-A177-3AD203B41FA5}">
                      <a16:colId xmlns:a16="http://schemas.microsoft.com/office/drawing/2014/main" val="20000"/>
                    </a:ext>
                  </a:extLst>
                </a:gridCol>
                <a:gridCol w="544022">
                  <a:extLst>
                    <a:ext uri="{9D8B030D-6E8A-4147-A177-3AD203B41FA5}">
                      <a16:colId xmlns:a16="http://schemas.microsoft.com/office/drawing/2014/main" val="20001"/>
                    </a:ext>
                  </a:extLst>
                </a:gridCol>
                <a:gridCol w="544022">
                  <a:extLst>
                    <a:ext uri="{9D8B030D-6E8A-4147-A177-3AD203B41FA5}">
                      <a16:colId xmlns:a16="http://schemas.microsoft.com/office/drawing/2014/main" val="20002"/>
                    </a:ext>
                  </a:extLst>
                </a:gridCol>
                <a:gridCol w="544022">
                  <a:extLst>
                    <a:ext uri="{9D8B030D-6E8A-4147-A177-3AD203B41FA5}">
                      <a16:colId xmlns:a16="http://schemas.microsoft.com/office/drawing/2014/main" val="20003"/>
                    </a:ext>
                  </a:extLst>
                </a:gridCol>
                <a:gridCol w="544022">
                  <a:extLst>
                    <a:ext uri="{9D8B030D-6E8A-4147-A177-3AD203B41FA5}">
                      <a16:colId xmlns:a16="http://schemas.microsoft.com/office/drawing/2014/main" val="20004"/>
                    </a:ext>
                  </a:extLst>
                </a:gridCol>
              </a:tblGrid>
              <a:tr h="279737">
                <a:tc>
                  <a:txBody>
                    <a:bodyPr/>
                    <a:lstStyle/>
                    <a:p>
                      <a:r>
                        <a:rPr lang="en-US" sz="1400" dirty="0"/>
                        <a:t>0</a:t>
                      </a:r>
                    </a:p>
                  </a:txBody>
                  <a:tcPr>
                    <a:solidFill>
                      <a:schemeClr val="bg1">
                        <a:lumMod val="75000"/>
                      </a:schemeClr>
                    </a:solidFill>
                  </a:tcPr>
                </a:tc>
                <a:tc>
                  <a:txBody>
                    <a:bodyPr/>
                    <a:lstStyle/>
                    <a:p>
                      <a:r>
                        <a:rPr lang="en-US" sz="1400" dirty="0"/>
                        <a:t>0</a:t>
                      </a:r>
                    </a:p>
                  </a:txBody>
                  <a:tcPr/>
                </a:tc>
                <a:tc>
                  <a:txBody>
                    <a:bodyPr/>
                    <a:lstStyle/>
                    <a:p>
                      <a:r>
                        <a:rPr lang="en-US" sz="1400" dirty="0"/>
                        <a:t>0</a:t>
                      </a:r>
                    </a:p>
                  </a:txBody>
                  <a:tcPr/>
                </a:tc>
                <a:tc>
                  <a:txBody>
                    <a:bodyPr/>
                    <a:lstStyle/>
                    <a:p>
                      <a:r>
                        <a:rPr lang="en-US" sz="1400" dirty="0"/>
                        <a:t>0</a:t>
                      </a:r>
                    </a:p>
                  </a:txBody>
                  <a:tcPr>
                    <a:solidFill>
                      <a:schemeClr val="accent1"/>
                    </a:solidFill>
                  </a:tcPr>
                </a:tc>
                <a:tc>
                  <a:txBody>
                    <a:bodyPr/>
                    <a:lstStyle/>
                    <a:p>
                      <a:r>
                        <a:rPr lang="en-US" sz="1400" dirty="0"/>
                        <a:t>0</a:t>
                      </a:r>
                    </a:p>
                  </a:txBody>
                  <a:tcPr>
                    <a:solidFill>
                      <a:schemeClr val="accent1"/>
                    </a:solidFill>
                  </a:tcPr>
                </a:tc>
                <a:extLst>
                  <a:ext uri="{0D108BD9-81ED-4DB2-BD59-A6C34878D82A}">
                    <a16:rowId xmlns:a16="http://schemas.microsoft.com/office/drawing/2014/main" val="10000"/>
                  </a:ext>
                </a:extLst>
              </a:tr>
              <a:tr h="279737">
                <a:tc>
                  <a:txBody>
                    <a:bodyPr/>
                    <a:lstStyle/>
                    <a:p>
                      <a:r>
                        <a:rPr lang="en-US" sz="1400" dirty="0"/>
                        <a:t>1</a:t>
                      </a:r>
                    </a:p>
                  </a:txBody>
                  <a:tcPr>
                    <a:solidFill>
                      <a:schemeClr val="bg1">
                        <a:lumMod val="75000"/>
                      </a:schemeClr>
                    </a:solidFill>
                  </a:tcPr>
                </a:tc>
                <a:tc>
                  <a:txBody>
                    <a:bodyPr/>
                    <a:lstStyle/>
                    <a:p>
                      <a:r>
                        <a:rPr lang="en-US" sz="1400" dirty="0"/>
                        <a:t>0</a:t>
                      </a:r>
                    </a:p>
                  </a:txBody>
                  <a:tcPr/>
                </a:tc>
                <a:tc>
                  <a:txBody>
                    <a:bodyPr/>
                    <a:lstStyle/>
                    <a:p>
                      <a:r>
                        <a:rPr lang="en-US" sz="1400" dirty="0"/>
                        <a:t>0</a:t>
                      </a:r>
                    </a:p>
                  </a:txBody>
                  <a:tcPr/>
                </a:tc>
                <a:tc>
                  <a:txBody>
                    <a:bodyPr/>
                    <a:lstStyle/>
                    <a:p>
                      <a:r>
                        <a:rPr lang="en-US" sz="1400" dirty="0"/>
                        <a:t>0</a:t>
                      </a:r>
                    </a:p>
                  </a:txBody>
                  <a:tcPr>
                    <a:solidFill>
                      <a:srgbClr val="C00000"/>
                    </a:solidFill>
                  </a:tcPr>
                </a:tc>
                <a:tc>
                  <a:txBody>
                    <a:bodyPr/>
                    <a:lstStyle/>
                    <a:p>
                      <a:r>
                        <a:rPr lang="en-US" sz="1400" dirty="0"/>
                        <a:t>1</a:t>
                      </a:r>
                    </a:p>
                  </a:txBody>
                  <a:tcPr>
                    <a:solidFill>
                      <a:srgbClr val="C00000"/>
                    </a:solidFill>
                  </a:tcPr>
                </a:tc>
                <a:extLst>
                  <a:ext uri="{0D108BD9-81ED-4DB2-BD59-A6C34878D82A}">
                    <a16:rowId xmlns:a16="http://schemas.microsoft.com/office/drawing/2014/main" val="10001"/>
                  </a:ext>
                </a:extLst>
              </a:tr>
              <a:tr h="279737">
                <a:tc>
                  <a:txBody>
                    <a:bodyPr/>
                    <a:lstStyle/>
                    <a:p>
                      <a:r>
                        <a:rPr lang="en-US" sz="1400" dirty="0"/>
                        <a:t>2</a:t>
                      </a:r>
                    </a:p>
                  </a:txBody>
                  <a:tcPr>
                    <a:solidFill>
                      <a:schemeClr val="bg1">
                        <a:lumMod val="75000"/>
                      </a:schemeClr>
                    </a:solidFill>
                  </a:tcPr>
                </a:tc>
                <a:tc>
                  <a:txBody>
                    <a:bodyPr/>
                    <a:lstStyle/>
                    <a:p>
                      <a:r>
                        <a:rPr lang="en-US" sz="1400" dirty="0"/>
                        <a:t>0</a:t>
                      </a:r>
                    </a:p>
                  </a:txBody>
                  <a:tcPr/>
                </a:tc>
                <a:tc>
                  <a:txBody>
                    <a:bodyPr/>
                    <a:lstStyle/>
                    <a:p>
                      <a:r>
                        <a:rPr lang="en-US" sz="1400" dirty="0"/>
                        <a:t>0</a:t>
                      </a:r>
                    </a:p>
                  </a:txBody>
                  <a:tcPr/>
                </a:tc>
                <a:tc>
                  <a:txBody>
                    <a:bodyPr/>
                    <a:lstStyle/>
                    <a:p>
                      <a:r>
                        <a:rPr lang="en-US" sz="1400" dirty="0"/>
                        <a:t>1</a:t>
                      </a:r>
                    </a:p>
                  </a:txBody>
                  <a:tcPr>
                    <a:solidFill>
                      <a:srgbClr val="00B050"/>
                    </a:solidFill>
                  </a:tcPr>
                </a:tc>
                <a:tc>
                  <a:txBody>
                    <a:bodyPr/>
                    <a:lstStyle/>
                    <a:p>
                      <a:r>
                        <a:rPr lang="en-US" sz="1400" dirty="0"/>
                        <a:t>0</a:t>
                      </a:r>
                    </a:p>
                  </a:txBody>
                  <a:tcPr>
                    <a:solidFill>
                      <a:srgbClr val="00B050"/>
                    </a:solidFill>
                  </a:tcPr>
                </a:tc>
                <a:extLst>
                  <a:ext uri="{0D108BD9-81ED-4DB2-BD59-A6C34878D82A}">
                    <a16:rowId xmlns:a16="http://schemas.microsoft.com/office/drawing/2014/main" val="10002"/>
                  </a:ext>
                </a:extLst>
              </a:tr>
              <a:tr h="279737">
                <a:tc>
                  <a:txBody>
                    <a:bodyPr/>
                    <a:lstStyle/>
                    <a:p>
                      <a:r>
                        <a:rPr lang="en-US" sz="1400" dirty="0"/>
                        <a:t>3</a:t>
                      </a:r>
                    </a:p>
                  </a:txBody>
                  <a:tcPr>
                    <a:solidFill>
                      <a:schemeClr val="bg1">
                        <a:lumMod val="75000"/>
                      </a:schemeClr>
                    </a:solidFill>
                  </a:tcPr>
                </a:tc>
                <a:tc>
                  <a:txBody>
                    <a:bodyPr/>
                    <a:lstStyle/>
                    <a:p>
                      <a:r>
                        <a:rPr lang="en-US" sz="1400" dirty="0"/>
                        <a:t>0</a:t>
                      </a:r>
                    </a:p>
                  </a:txBody>
                  <a:tcPr/>
                </a:tc>
                <a:tc>
                  <a:txBody>
                    <a:bodyPr/>
                    <a:lstStyle/>
                    <a:p>
                      <a:r>
                        <a:rPr lang="en-US" sz="1400" dirty="0"/>
                        <a:t>1</a:t>
                      </a:r>
                    </a:p>
                  </a:txBody>
                  <a:tcPr/>
                </a:tc>
                <a:tc>
                  <a:txBody>
                    <a:bodyPr/>
                    <a:lstStyle/>
                    <a:p>
                      <a:r>
                        <a:rPr lang="en-US" sz="1400" dirty="0"/>
                        <a:t>1</a:t>
                      </a:r>
                    </a:p>
                  </a:txBody>
                  <a:tcPr>
                    <a:solidFill>
                      <a:srgbClr val="7030A0"/>
                    </a:solidFill>
                  </a:tcPr>
                </a:tc>
                <a:tc>
                  <a:txBody>
                    <a:bodyPr/>
                    <a:lstStyle/>
                    <a:p>
                      <a:r>
                        <a:rPr lang="en-US" sz="1400" dirty="0"/>
                        <a:t>1</a:t>
                      </a:r>
                    </a:p>
                  </a:txBody>
                  <a:tcPr>
                    <a:solidFill>
                      <a:srgbClr val="7030A0"/>
                    </a:solidFill>
                  </a:tcPr>
                </a:tc>
                <a:extLst>
                  <a:ext uri="{0D108BD9-81ED-4DB2-BD59-A6C34878D82A}">
                    <a16:rowId xmlns:a16="http://schemas.microsoft.com/office/drawing/2014/main" val="10003"/>
                  </a:ext>
                </a:extLst>
              </a:tr>
              <a:tr h="279737">
                <a:tc>
                  <a:txBody>
                    <a:bodyPr/>
                    <a:lstStyle/>
                    <a:p>
                      <a:r>
                        <a:rPr lang="en-US" sz="1400" dirty="0"/>
                        <a:t>4</a:t>
                      </a:r>
                    </a:p>
                  </a:txBody>
                  <a:tcPr>
                    <a:solidFill>
                      <a:schemeClr val="bg1">
                        <a:lumMod val="75000"/>
                      </a:schemeClr>
                    </a:solidFill>
                  </a:tcPr>
                </a:tc>
                <a:tc>
                  <a:txBody>
                    <a:bodyPr/>
                    <a:lstStyle/>
                    <a:p>
                      <a:r>
                        <a:rPr lang="en-US" sz="1400" dirty="0"/>
                        <a:t>0</a:t>
                      </a:r>
                    </a:p>
                  </a:txBody>
                  <a:tcPr/>
                </a:tc>
                <a:tc>
                  <a:txBody>
                    <a:bodyPr/>
                    <a:lstStyle/>
                    <a:p>
                      <a:r>
                        <a:rPr lang="en-US" sz="1400" dirty="0"/>
                        <a:t>1</a:t>
                      </a:r>
                    </a:p>
                  </a:txBody>
                  <a:tcPr/>
                </a:tc>
                <a:tc>
                  <a:txBody>
                    <a:bodyPr/>
                    <a:lstStyle/>
                    <a:p>
                      <a:r>
                        <a:rPr lang="en-US" sz="1400" dirty="0"/>
                        <a:t>0</a:t>
                      </a:r>
                    </a:p>
                  </a:txBody>
                  <a:tcPr>
                    <a:solidFill>
                      <a:schemeClr val="accent1"/>
                    </a:solidFill>
                  </a:tcPr>
                </a:tc>
                <a:tc>
                  <a:txBody>
                    <a:bodyPr/>
                    <a:lstStyle/>
                    <a:p>
                      <a:r>
                        <a:rPr lang="en-US" sz="1400" dirty="0"/>
                        <a:t>0</a:t>
                      </a:r>
                    </a:p>
                  </a:txBody>
                  <a:tcPr>
                    <a:solidFill>
                      <a:schemeClr val="accent1"/>
                    </a:solidFill>
                  </a:tcPr>
                </a:tc>
                <a:extLst>
                  <a:ext uri="{0D108BD9-81ED-4DB2-BD59-A6C34878D82A}">
                    <a16:rowId xmlns:a16="http://schemas.microsoft.com/office/drawing/2014/main" val="10004"/>
                  </a:ext>
                </a:extLst>
              </a:tr>
              <a:tr h="279737">
                <a:tc>
                  <a:txBody>
                    <a:bodyPr/>
                    <a:lstStyle/>
                    <a:p>
                      <a:r>
                        <a:rPr lang="en-US" sz="1400" dirty="0"/>
                        <a:t>5</a:t>
                      </a:r>
                    </a:p>
                  </a:txBody>
                  <a:tcPr>
                    <a:solidFill>
                      <a:schemeClr val="bg1">
                        <a:lumMod val="75000"/>
                      </a:schemeClr>
                    </a:solidFill>
                  </a:tcPr>
                </a:tc>
                <a:tc>
                  <a:txBody>
                    <a:bodyPr/>
                    <a:lstStyle/>
                    <a:p>
                      <a:r>
                        <a:rPr lang="en-US" sz="1400" dirty="0"/>
                        <a:t>0</a:t>
                      </a:r>
                    </a:p>
                  </a:txBody>
                  <a:tcPr/>
                </a:tc>
                <a:tc>
                  <a:txBody>
                    <a:bodyPr/>
                    <a:lstStyle/>
                    <a:p>
                      <a:r>
                        <a:rPr lang="en-US" sz="1400" dirty="0"/>
                        <a:t>1</a:t>
                      </a:r>
                    </a:p>
                  </a:txBody>
                  <a:tcPr/>
                </a:tc>
                <a:tc>
                  <a:txBody>
                    <a:bodyPr/>
                    <a:lstStyle/>
                    <a:p>
                      <a:r>
                        <a:rPr lang="en-US" sz="1400" dirty="0"/>
                        <a:t>0</a:t>
                      </a:r>
                    </a:p>
                  </a:txBody>
                  <a:tcPr>
                    <a:solidFill>
                      <a:srgbClr val="C00000"/>
                    </a:solidFill>
                  </a:tcPr>
                </a:tc>
                <a:tc>
                  <a:txBody>
                    <a:bodyPr/>
                    <a:lstStyle/>
                    <a:p>
                      <a:r>
                        <a:rPr lang="en-US" sz="1400" dirty="0"/>
                        <a:t>1</a:t>
                      </a:r>
                    </a:p>
                  </a:txBody>
                  <a:tcPr>
                    <a:solidFill>
                      <a:srgbClr val="C00000"/>
                    </a:solidFill>
                  </a:tcPr>
                </a:tc>
                <a:extLst>
                  <a:ext uri="{0D108BD9-81ED-4DB2-BD59-A6C34878D82A}">
                    <a16:rowId xmlns:a16="http://schemas.microsoft.com/office/drawing/2014/main" val="10005"/>
                  </a:ext>
                </a:extLst>
              </a:tr>
              <a:tr h="279737">
                <a:tc>
                  <a:txBody>
                    <a:bodyPr/>
                    <a:lstStyle/>
                    <a:p>
                      <a:r>
                        <a:rPr lang="en-US" sz="1400" dirty="0"/>
                        <a:t>6</a:t>
                      </a:r>
                    </a:p>
                  </a:txBody>
                  <a:tcPr>
                    <a:solidFill>
                      <a:schemeClr val="bg1">
                        <a:lumMod val="75000"/>
                      </a:schemeClr>
                    </a:solidFill>
                  </a:tcPr>
                </a:tc>
                <a:tc>
                  <a:txBody>
                    <a:bodyPr/>
                    <a:lstStyle/>
                    <a:p>
                      <a:r>
                        <a:rPr lang="en-US" sz="1400" dirty="0"/>
                        <a:t>0</a:t>
                      </a:r>
                    </a:p>
                  </a:txBody>
                  <a:tcPr/>
                </a:tc>
                <a:tc>
                  <a:txBody>
                    <a:bodyPr/>
                    <a:lstStyle/>
                    <a:p>
                      <a:r>
                        <a:rPr lang="en-US" sz="1400" dirty="0"/>
                        <a:t>1</a:t>
                      </a:r>
                    </a:p>
                  </a:txBody>
                  <a:tcPr/>
                </a:tc>
                <a:tc>
                  <a:txBody>
                    <a:bodyPr/>
                    <a:lstStyle/>
                    <a:p>
                      <a:r>
                        <a:rPr lang="en-US" sz="1400" dirty="0"/>
                        <a:t>1</a:t>
                      </a:r>
                    </a:p>
                  </a:txBody>
                  <a:tcPr>
                    <a:solidFill>
                      <a:srgbClr val="00B050"/>
                    </a:solidFill>
                  </a:tcPr>
                </a:tc>
                <a:tc>
                  <a:txBody>
                    <a:bodyPr/>
                    <a:lstStyle/>
                    <a:p>
                      <a:r>
                        <a:rPr lang="en-US" sz="1400" dirty="0"/>
                        <a:t>0</a:t>
                      </a:r>
                    </a:p>
                  </a:txBody>
                  <a:tcPr>
                    <a:solidFill>
                      <a:srgbClr val="00B050"/>
                    </a:solidFill>
                  </a:tcPr>
                </a:tc>
                <a:extLst>
                  <a:ext uri="{0D108BD9-81ED-4DB2-BD59-A6C34878D82A}">
                    <a16:rowId xmlns:a16="http://schemas.microsoft.com/office/drawing/2014/main" val="10006"/>
                  </a:ext>
                </a:extLst>
              </a:tr>
              <a:tr h="279737">
                <a:tc>
                  <a:txBody>
                    <a:bodyPr/>
                    <a:lstStyle/>
                    <a:p>
                      <a:r>
                        <a:rPr lang="en-US" sz="1400" dirty="0"/>
                        <a:t>7</a:t>
                      </a:r>
                    </a:p>
                  </a:txBody>
                  <a:tcPr>
                    <a:solidFill>
                      <a:schemeClr val="bg1">
                        <a:lumMod val="75000"/>
                      </a:schemeClr>
                    </a:solidFill>
                  </a:tcPr>
                </a:tc>
                <a:tc>
                  <a:txBody>
                    <a:bodyPr/>
                    <a:lstStyle/>
                    <a:p>
                      <a:r>
                        <a:rPr lang="en-US" sz="1400" dirty="0"/>
                        <a:t>1</a:t>
                      </a:r>
                    </a:p>
                  </a:txBody>
                  <a:tcPr/>
                </a:tc>
                <a:tc>
                  <a:txBody>
                    <a:bodyPr/>
                    <a:lstStyle/>
                    <a:p>
                      <a:r>
                        <a:rPr lang="en-US" sz="1400" dirty="0"/>
                        <a:t>0</a:t>
                      </a:r>
                    </a:p>
                  </a:txBody>
                  <a:tcPr/>
                </a:tc>
                <a:tc>
                  <a:txBody>
                    <a:bodyPr/>
                    <a:lstStyle/>
                    <a:p>
                      <a:r>
                        <a:rPr lang="en-US" sz="1400" dirty="0"/>
                        <a:t>1</a:t>
                      </a:r>
                    </a:p>
                  </a:txBody>
                  <a:tcPr>
                    <a:solidFill>
                      <a:srgbClr val="7030A0"/>
                    </a:solidFill>
                  </a:tcPr>
                </a:tc>
                <a:tc>
                  <a:txBody>
                    <a:bodyPr/>
                    <a:lstStyle/>
                    <a:p>
                      <a:r>
                        <a:rPr lang="en-US" sz="1400" dirty="0"/>
                        <a:t>1</a:t>
                      </a:r>
                    </a:p>
                  </a:txBody>
                  <a:tcPr>
                    <a:solidFill>
                      <a:srgbClr val="7030A0"/>
                    </a:solidFill>
                  </a:tcPr>
                </a:tc>
                <a:extLst>
                  <a:ext uri="{0D108BD9-81ED-4DB2-BD59-A6C34878D82A}">
                    <a16:rowId xmlns:a16="http://schemas.microsoft.com/office/drawing/2014/main" val="10007"/>
                  </a:ext>
                </a:extLst>
              </a:tr>
              <a:tr h="279737">
                <a:tc>
                  <a:txBody>
                    <a:bodyPr/>
                    <a:lstStyle/>
                    <a:p>
                      <a:r>
                        <a:rPr lang="en-US" sz="1400" dirty="0"/>
                        <a:t>8</a:t>
                      </a:r>
                    </a:p>
                  </a:txBody>
                  <a:tcPr>
                    <a:solidFill>
                      <a:schemeClr val="bg1">
                        <a:lumMod val="75000"/>
                      </a:schemeClr>
                    </a:solidFill>
                  </a:tcPr>
                </a:tc>
                <a:tc>
                  <a:txBody>
                    <a:bodyPr/>
                    <a:lstStyle/>
                    <a:p>
                      <a:r>
                        <a:rPr lang="en-US" sz="1400" dirty="0"/>
                        <a:t>1</a:t>
                      </a:r>
                    </a:p>
                  </a:txBody>
                  <a:tcPr/>
                </a:tc>
                <a:tc>
                  <a:txBody>
                    <a:bodyPr/>
                    <a:lstStyle/>
                    <a:p>
                      <a:r>
                        <a:rPr lang="en-US" sz="1400" dirty="0"/>
                        <a:t>0</a:t>
                      </a:r>
                    </a:p>
                  </a:txBody>
                  <a:tcPr/>
                </a:tc>
                <a:tc>
                  <a:txBody>
                    <a:bodyPr/>
                    <a:lstStyle/>
                    <a:p>
                      <a:r>
                        <a:rPr lang="en-US" sz="1400" dirty="0"/>
                        <a:t>0</a:t>
                      </a:r>
                    </a:p>
                  </a:txBody>
                  <a:tcPr>
                    <a:solidFill>
                      <a:schemeClr val="accent1"/>
                    </a:solidFill>
                  </a:tcPr>
                </a:tc>
                <a:tc>
                  <a:txBody>
                    <a:bodyPr/>
                    <a:lstStyle/>
                    <a:p>
                      <a:r>
                        <a:rPr lang="en-US" sz="1400" dirty="0"/>
                        <a:t>0</a:t>
                      </a:r>
                    </a:p>
                  </a:txBody>
                  <a:tcPr>
                    <a:solidFill>
                      <a:schemeClr val="accent1"/>
                    </a:solidFill>
                  </a:tcPr>
                </a:tc>
                <a:extLst>
                  <a:ext uri="{0D108BD9-81ED-4DB2-BD59-A6C34878D82A}">
                    <a16:rowId xmlns:a16="http://schemas.microsoft.com/office/drawing/2014/main" val="10008"/>
                  </a:ext>
                </a:extLst>
              </a:tr>
              <a:tr h="279737">
                <a:tc>
                  <a:txBody>
                    <a:bodyPr/>
                    <a:lstStyle/>
                    <a:p>
                      <a:r>
                        <a:rPr lang="en-US" sz="1400" dirty="0"/>
                        <a:t>9</a:t>
                      </a:r>
                    </a:p>
                  </a:txBody>
                  <a:tcPr>
                    <a:solidFill>
                      <a:schemeClr val="bg1">
                        <a:lumMod val="75000"/>
                      </a:schemeClr>
                    </a:solidFill>
                  </a:tcPr>
                </a:tc>
                <a:tc>
                  <a:txBody>
                    <a:bodyPr/>
                    <a:lstStyle/>
                    <a:p>
                      <a:r>
                        <a:rPr lang="en-US" sz="1400" dirty="0"/>
                        <a:t>1</a:t>
                      </a:r>
                    </a:p>
                  </a:txBody>
                  <a:tcPr/>
                </a:tc>
                <a:tc>
                  <a:txBody>
                    <a:bodyPr/>
                    <a:lstStyle/>
                    <a:p>
                      <a:r>
                        <a:rPr lang="en-US" sz="1400" dirty="0"/>
                        <a:t>0</a:t>
                      </a:r>
                    </a:p>
                  </a:txBody>
                  <a:tcPr/>
                </a:tc>
                <a:tc>
                  <a:txBody>
                    <a:bodyPr/>
                    <a:lstStyle/>
                    <a:p>
                      <a:r>
                        <a:rPr lang="en-US" sz="1400" dirty="0"/>
                        <a:t>0</a:t>
                      </a:r>
                    </a:p>
                  </a:txBody>
                  <a:tcPr>
                    <a:solidFill>
                      <a:srgbClr val="C00000"/>
                    </a:solidFill>
                  </a:tcPr>
                </a:tc>
                <a:tc>
                  <a:txBody>
                    <a:bodyPr/>
                    <a:lstStyle/>
                    <a:p>
                      <a:r>
                        <a:rPr lang="en-US" sz="1400" dirty="0"/>
                        <a:t>1</a:t>
                      </a:r>
                    </a:p>
                  </a:txBody>
                  <a:tcPr>
                    <a:solidFill>
                      <a:srgbClr val="C00000"/>
                    </a:solidFill>
                  </a:tcPr>
                </a:tc>
                <a:extLst>
                  <a:ext uri="{0D108BD9-81ED-4DB2-BD59-A6C34878D82A}">
                    <a16:rowId xmlns:a16="http://schemas.microsoft.com/office/drawing/2014/main" val="10009"/>
                  </a:ext>
                </a:extLst>
              </a:tr>
              <a:tr h="279737">
                <a:tc>
                  <a:txBody>
                    <a:bodyPr/>
                    <a:lstStyle/>
                    <a:p>
                      <a:r>
                        <a:rPr lang="en-US" sz="1400" dirty="0"/>
                        <a:t>10</a:t>
                      </a:r>
                    </a:p>
                  </a:txBody>
                  <a:tcPr>
                    <a:solidFill>
                      <a:schemeClr val="bg1">
                        <a:lumMod val="75000"/>
                      </a:schemeClr>
                    </a:solidFill>
                  </a:tcPr>
                </a:tc>
                <a:tc>
                  <a:txBody>
                    <a:bodyPr/>
                    <a:lstStyle/>
                    <a:p>
                      <a:r>
                        <a:rPr lang="en-US" sz="1400" dirty="0"/>
                        <a:t>1</a:t>
                      </a:r>
                    </a:p>
                  </a:txBody>
                  <a:tcPr/>
                </a:tc>
                <a:tc>
                  <a:txBody>
                    <a:bodyPr/>
                    <a:lstStyle/>
                    <a:p>
                      <a:r>
                        <a:rPr lang="en-US" sz="1400" dirty="0"/>
                        <a:t>0</a:t>
                      </a:r>
                    </a:p>
                  </a:txBody>
                  <a:tcPr/>
                </a:tc>
                <a:tc>
                  <a:txBody>
                    <a:bodyPr/>
                    <a:lstStyle/>
                    <a:p>
                      <a:r>
                        <a:rPr lang="en-US" sz="1400" dirty="0"/>
                        <a:t>1</a:t>
                      </a:r>
                    </a:p>
                  </a:txBody>
                  <a:tcPr>
                    <a:solidFill>
                      <a:srgbClr val="00B050"/>
                    </a:solidFill>
                  </a:tcPr>
                </a:tc>
                <a:tc>
                  <a:txBody>
                    <a:bodyPr/>
                    <a:lstStyle/>
                    <a:p>
                      <a:r>
                        <a:rPr lang="en-US" sz="1400" dirty="0"/>
                        <a:t>0</a:t>
                      </a:r>
                    </a:p>
                  </a:txBody>
                  <a:tcPr>
                    <a:solidFill>
                      <a:srgbClr val="00B050"/>
                    </a:solidFill>
                  </a:tcPr>
                </a:tc>
                <a:extLst>
                  <a:ext uri="{0D108BD9-81ED-4DB2-BD59-A6C34878D82A}">
                    <a16:rowId xmlns:a16="http://schemas.microsoft.com/office/drawing/2014/main" val="10010"/>
                  </a:ext>
                </a:extLst>
              </a:tr>
              <a:tr h="279737">
                <a:tc>
                  <a:txBody>
                    <a:bodyPr/>
                    <a:lstStyle/>
                    <a:p>
                      <a:r>
                        <a:rPr lang="en-US" sz="1400" dirty="0"/>
                        <a:t>11</a:t>
                      </a:r>
                    </a:p>
                  </a:txBody>
                  <a:tcPr>
                    <a:solidFill>
                      <a:schemeClr val="bg1">
                        <a:lumMod val="75000"/>
                      </a:schemeClr>
                    </a:solidFill>
                  </a:tcPr>
                </a:tc>
                <a:tc>
                  <a:txBody>
                    <a:bodyPr/>
                    <a:lstStyle/>
                    <a:p>
                      <a:r>
                        <a:rPr lang="en-US" sz="1400" dirty="0"/>
                        <a:t>1</a:t>
                      </a:r>
                    </a:p>
                  </a:txBody>
                  <a:tcPr/>
                </a:tc>
                <a:tc>
                  <a:txBody>
                    <a:bodyPr/>
                    <a:lstStyle/>
                    <a:p>
                      <a:r>
                        <a:rPr lang="en-US" sz="1400" dirty="0"/>
                        <a:t>1</a:t>
                      </a:r>
                    </a:p>
                  </a:txBody>
                  <a:tcPr/>
                </a:tc>
                <a:tc>
                  <a:txBody>
                    <a:bodyPr/>
                    <a:lstStyle/>
                    <a:p>
                      <a:r>
                        <a:rPr lang="en-US" sz="1400" dirty="0"/>
                        <a:t>1</a:t>
                      </a:r>
                    </a:p>
                  </a:txBody>
                  <a:tcPr>
                    <a:solidFill>
                      <a:srgbClr val="7030A0"/>
                    </a:solidFill>
                  </a:tcPr>
                </a:tc>
                <a:tc>
                  <a:txBody>
                    <a:bodyPr/>
                    <a:lstStyle/>
                    <a:p>
                      <a:r>
                        <a:rPr lang="en-US" sz="1400" dirty="0"/>
                        <a:t>1</a:t>
                      </a:r>
                    </a:p>
                  </a:txBody>
                  <a:tcPr>
                    <a:solidFill>
                      <a:srgbClr val="7030A0"/>
                    </a:solidFill>
                  </a:tcPr>
                </a:tc>
                <a:extLst>
                  <a:ext uri="{0D108BD9-81ED-4DB2-BD59-A6C34878D82A}">
                    <a16:rowId xmlns:a16="http://schemas.microsoft.com/office/drawing/2014/main" val="10011"/>
                  </a:ext>
                </a:extLst>
              </a:tr>
              <a:tr h="279737">
                <a:tc>
                  <a:txBody>
                    <a:bodyPr/>
                    <a:lstStyle/>
                    <a:p>
                      <a:r>
                        <a:rPr lang="en-US" sz="1400" dirty="0"/>
                        <a:t>12</a:t>
                      </a:r>
                    </a:p>
                  </a:txBody>
                  <a:tcPr>
                    <a:solidFill>
                      <a:schemeClr val="bg1">
                        <a:lumMod val="75000"/>
                      </a:schemeClr>
                    </a:solidFill>
                  </a:tcPr>
                </a:tc>
                <a:tc>
                  <a:txBody>
                    <a:bodyPr/>
                    <a:lstStyle/>
                    <a:p>
                      <a:r>
                        <a:rPr lang="en-US" sz="1400" dirty="0"/>
                        <a:t>1</a:t>
                      </a:r>
                    </a:p>
                  </a:txBody>
                  <a:tcPr/>
                </a:tc>
                <a:tc>
                  <a:txBody>
                    <a:bodyPr/>
                    <a:lstStyle/>
                    <a:p>
                      <a:r>
                        <a:rPr lang="en-US" sz="1400" dirty="0"/>
                        <a:t>1</a:t>
                      </a:r>
                    </a:p>
                  </a:txBody>
                  <a:tcPr/>
                </a:tc>
                <a:tc>
                  <a:txBody>
                    <a:bodyPr/>
                    <a:lstStyle/>
                    <a:p>
                      <a:r>
                        <a:rPr lang="en-US" sz="1400" dirty="0"/>
                        <a:t>0</a:t>
                      </a:r>
                    </a:p>
                  </a:txBody>
                  <a:tcPr>
                    <a:solidFill>
                      <a:schemeClr val="accent1"/>
                    </a:solidFill>
                  </a:tcPr>
                </a:tc>
                <a:tc>
                  <a:txBody>
                    <a:bodyPr/>
                    <a:lstStyle/>
                    <a:p>
                      <a:r>
                        <a:rPr lang="en-US" sz="1400" dirty="0"/>
                        <a:t>0</a:t>
                      </a:r>
                    </a:p>
                  </a:txBody>
                  <a:tcPr>
                    <a:solidFill>
                      <a:schemeClr val="accent1"/>
                    </a:solidFill>
                  </a:tcPr>
                </a:tc>
                <a:extLst>
                  <a:ext uri="{0D108BD9-81ED-4DB2-BD59-A6C34878D82A}">
                    <a16:rowId xmlns:a16="http://schemas.microsoft.com/office/drawing/2014/main" val="10012"/>
                  </a:ext>
                </a:extLst>
              </a:tr>
              <a:tr h="279737">
                <a:tc>
                  <a:txBody>
                    <a:bodyPr/>
                    <a:lstStyle/>
                    <a:p>
                      <a:r>
                        <a:rPr lang="en-US" sz="1400" dirty="0"/>
                        <a:t>13</a:t>
                      </a:r>
                    </a:p>
                  </a:txBody>
                  <a:tcPr>
                    <a:solidFill>
                      <a:schemeClr val="bg1">
                        <a:lumMod val="75000"/>
                      </a:schemeClr>
                    </a:solidFill>
                  </a:tcPr>
                </a:tc>
                <a:tc>
                  <a:txBody>
                    <a:bodyPr/>
                    <a:lstStyle/>
                    <a:p>
                      <a:r>
                        <a:rPr lang="en-US" sz="1400" dirty="0"/>
                        <a:t>1</a:t>
                      </a:r>
                    </a:p>
                  </a:txBody>
                  <a:tcPr/>
                </a:tc>
                <a:tc>
                  <a:txBody>
                    <a:bodyPr/>
                    <a:lstStyle/>
                    <a:p>
                      <a:r>
                        <a:rPr lang="en-US" sz="1400" dirty="0"/>
                        <a:t>1</a:t>
                      </a:r>
                    </a:p>
                  </a:txBody>
                  <a:tcPr/>
                </a:tc>
                <a:tc>
                  <a:txBody>
                    <a:bodyPr/>
                    <a:lstStyle/>
                    <a:p>
                      <a:r>
                        <a:rPr lang="en-US" sz="1400" dirty="0"/>
                        <a:t>0</a:t>
                      </a:r>
                    </a:p>
                  </a:txBody>
                  <a:tcPr>
                    <a:solidFill>
                      <a:srgbClr val="C00000"/>
                    </a:solidFill>
                  </a:tcPr>
                </a:tc>
                <a:tc>
                  <a:txBody>
                    <a:bodyPr/>
                    <a:lstStyle/>
                    <a:p>
                      <a:r>
                        <a:rPr lang="en-US" sz="1400" dirty="0"/>
                        <a:t>1</a:t>
                      </a:r>
                    </a:p>
                  </a:txBody>
                  <a:tcPr>
                    <a:solidFill>
                      <a:srgbClr val="C00000"/>
                    </a:solidFill>
                  </a:tcPr>
                </a:tc>
                <a:extLst>
                  <a:ext uri="{0D108BD9-81ED-4DB2-BD59-A6C34878D82A}">
                    <a16:rowId xmlns:a16="http://schemas.microsoft.com/office/drawing/2014/main" val="10013"/>
                  </a:ext>
                </a:extLst>
              </a:tr>
              <a:tr h="279737">
                <a:tc>
                  <a:txBody>
                    <a:bodyPr/>
                    <a:lstStyle/>
                    <a:p>
                      <a:r>
                        <a:rPr lang="en-US" sz="1400" dirty="0"/>
                        <a:t>14</a:t>
                      </a:r>
                    </a:p>
                  </a:txBody>
                  <a:tcPr>
                    <a:solidFill>
                      <a:schemeClr val="bg1">
                        <a:lumMod val="75000"/>
                      </a:schemeClr>
                    </a:solidFill>
                  </a:tcPr>
                </a:tc>
                <a:tc>
                  <a:txBody>
                    <a:bodyPr/>
                    <a:lstStyle/>
                    <a:p>
                      <a:r>
                        <a:rPr lang="en-US" sz="1400" dirty="0"/>
                        <a:t>1</a:t>
                      </a:r>
                    </a:p>
                  </a:txBody>
                  <a:tcPr/>
                </a:tc>
                <a:tc>
                  <a:txBody>
                    <a:bodyPr/>
                    <a:lstStyle/>
                    <a:p>
                      <a:r>
                        <a:rPr lang="en-US" sz="1400" dirty="0"/>
                        <a:t>1</a:t>
                      </a:r>
                    </a:p>
                  </a:txBody>
                  <a:tcPr/>
                </a:tc>
                <a:tc>
                  <a:txBody>
                    <a:bodyPr/>
                    <a:lstStyle/>
                    <a:p>
                      <a:r>
                        <a:rPr lang="en-US" sz="1400" dirty="0"/>
                        <a:t>1</a:t>
                      </a:r>
                    </a:p>
                  </a:txBody>
                  <a:tcPr>
                    <a:solidFill>
                      <a:srgbClr val="00B050"/>
                    </a:solidFill>
                  </a:tcPr>
                </a:tc>
                <a:tc>
                  <a:txBody>
                    <a:bodyPr/>
                    <a:lstStyle/>
                    <a:p>
                      <a:r>
                        <a:rPr lang="en-US" sz="1400" dirty="0"/>
                        <a:t>0</a:t>
                      </a:r>
                    </a:p>
                  </a:txBody>
                  <a:tcPr>
                    <a:solidFill>
                      <a:srgbClr val="00B050"/>
                    </a:solidFill>
                  </a:tcPr>
                </a:tc>
                <a:extLst>
                  <a:ext uri="{0D108BD9-81ED-4DB2-BD59-A6C34878D82A}">
                    <a16:rowId xmlns:a16="http://schemas.microsoft.com/office/drawing/2014/main" val="10014"/>
                  </a:ext>
                </a:extLst>
              </a:tr>
              <a:tr h="279737">
                <a:tc>
                  <a:txBody>
                    <a:bodyPr/>
                    <a:lstStyle/>
                    <a:p>
                      <a:r>
                        <a:rPr lang="en-US" sz="1400" dirty="0"/>
                        <a:t>15</a:t>
                      </a:r>
                    </a:p>
                  </a:txBody>
                  <a:tcPr>
                    <a:solidFill>
                      <a:schemeClr val="bg1">
                        <a:lumMod val="75000"/>
                      </a:schemeClr>
                    </a:solidFill>
                  </a:tcPr>
                </a:tc>
                <a:tc>
                  <a:txBody>
                    <a:bodyPr/>
                    <a:lstStyle/>
                    <a:p>
                      <a:r>
                        <a:rPr lang="en-US" sz="1400" dirty="0"/>
                        <a:t>1</a:t>
                      </a:r>
                    </a:p>
                  </a:txBody>
                  <a:tcPr/>
                </a:tc>
                <a:tc>
                  <a:txBody>
                    <a:bodyPr/>
                    <a:lstStyle/>
                    <a:p>
                      <a:r>
                        <a:rPr lang="en-US" sz="1400" dirty="0"/>
                        <a:t>1</a:t>
                      </a:r>
                    </a:p>
                  </a:txBody>
                  <a:tcPr/>
                </a:tc>
                <a:tc>
                  <a:txBody>
                    <a:bodyPr/>
                    <a:lstStyle/>
                    <a:p>
                      <a:r>
                        <a:rPr lang="en-US" sz="1400" dirty="0"/>
                        <a:t>1</a:t>
                      </a:r>
                    </a:p>
                  </a:txBody>
                  <a:tcPr>
                    <a:solidFill>
                      <a:srgbClr val="7030A0"/>
                    </a:solidFill>
                  </a:tcPr>
                </a:tc>
                <a:tc>
                  <a:txBody>
                    <a:bodyPr/>
                    <a:lstStyle/>
                    <a:p>
                      <a:r>
                        <a:rPr lang="en-US" sz="1400" dirty="0"/>
                        <a:t>1</a:t>
                      </a:r>
                    </a:p>
                  </a:txBody>
                  <a:tcPr>
                    <a:solidFill>
                      <a:srgbClr val="7030A0"/>
                    </a:solidFill>
                  </a:tcPr>
                </a:tc>
                <a:extLst>
                  <a:ext uri="{0D108BD9-81ED-4DB2-BD59-A6C34878D82A}">
                    <a16:rowId xmlns:a16="http://schemas.microsoft.com/office/drawing/2014/main" val="10015"/>
                  </a:ext>
                </a:extLst>
              </a:tr>
            </a:tbl>
          </a:graphicData>
        </a:graphic>
      </p:graphicFrame>
      <p:graphicFrame>
        <p:nvGraphicFramePr>
          <p:cNvPr id="6" name="Table 5"/>
          <p:cNvGraphicFramePr>
            <a:graphicFrameLocks noGrp="1"/>
          </p:cNvGraphicFramePr>
          <p:nvPr/>
        </p:nvGraphicFramePr>
        <p:xfrm>
          <a:off x="8397172" y="2667218"/>
          <a:ext cx="3050640" cy="2966720"/>
        </p:xfrm>
        <a:graphic>
          <a:graphicData uri="http://schemas.openxmlformats.org/drawingml/2006/table">
            <a:tbl>
              <a:tblPr firstRow="1" bandRow="1">
                <a:tableStyleId>{5940675A-B579-460E-94D1-54222C63F5DA}</a:tableStyleId>
              </a:tblPr>
              <a:tblGrid>
                <a:gridCol w="610128">
                  <a:extLst>
                    <a:ext uri="{9D8B030D-6E8A-4147-A177-3AD203B41FA5}">
                      <a16:colId xmlns:a16="http://schemas.microsoft.com/office/drawing/2014/main" val="20000"/>
                    </a:ext>
                  </a:extLst>
                </a:gridCol>
                <a:gridCol w="610128">
                  <a:extLst>
                    <a:ext uri="{9D8B030D-6E8A-4147-A177-3AD203B41FA5}">
                      <a16:colId xmlns:a16="http://schemas.microsoft.com/office/drawing/2014/main" val="20001"/>
                    </a:ext>
                  </a:extLst>
                </a:gridCol>
                <a:gridCol w="610128">
                  <a:extLst>
                    <a:ext uri="{9D8B030D-6E8A-4147-A177-3AD203B41FA5}">
                      <a16:colId xmlns:a16="http://schemas.microsoft.com/office/drawing/2014/main" val="20002"/>
                    </a:ext>
                  </a:extLst>
                </a:gridCol>
                <a:gridCol w="610128">
                  <a:extLst>
                    <a:ext uri="{9D8B030D-6E8A-4147-A177-3AD203B41FA5}">
                      <a16:colId xmlns:a16="http://schemas.microsoft.com/office/drawing/2014/main" val="20003"/>
                    </a:ext>
                  </a:extLst>
                </a:gridCol>
                <a:gridCol w="610128">
                  <a:extLst>
                    <a:ext uri="{9D8B030D-6E8A-4147-A177-3AD203B41FA5}">
                      <a16:colId xmlns:a16="http://schemas.microsoft.com/office/drawing/2014/main" val="20004"/>
                    </a:ext>
                  </a:extLst>
                </a:gridCol>
              </a:tblGrid>
              <a:tr h="370840">
                <a:tc>
                  <a:txBody>
                    <a:bodyPr/>
                    <a:lstStyle/>
                    <a:p>
                      <a:r>
                        <a:rPr lang="en-US" dirty="0"/>
                        <a:t>0</a:t>
                      </a:r>
                    </a:p>
                  </a:txBody>
                  <a:tcPr>
                    <a:solidFill>
                      <a:schemeClr val="bg1">
                        <a:lumMod val="75000"/>
                      </a:schemeClr>
                    </a:solidFill>
                  </a:tcPr>
                </a:tc>
                <a:tc>
                  <a:txBody>
                    <a:bodyPr/>
                    <a:lstStyle/>
                    <a:p>
                      <a:r>
                        <a:rPr lang="en-US" dirty="0"/>
                        <a:t>0</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370840">
                <a:tc>
                  <a:txBody>
                    <a:bodyPr/>
                    <a:lstStyle/>
                    <a:p>
                      <a:r>
                        <a:rPr lang="en-US" dirty="0"/>
                        <a:t>1</a:t>
                      </a:r>
                    </a:p>
                  </a:txBody>
                  <a:tcPr>
                    <a:solidFill>
                      <a:schemeClr val="bg1">
                        <a:lumMod val="75000"/>
                      </a:schemeClr>
                    </a:solidFill>
                  </a:tcPr>
                </a:tc>
                <a:tc>
                  <a:txBody>
                    <a:bodyPr/>
                    <a:lstStyle/>
                    <a:p>
                      <a:r>
                        <a:rPr lang="en-US" dirty="0"/>
                        <a:t>4</a:t>
                      </a:r>
                    </a:p>
                  </a:txBody>
                  <a:tcPr/>
                </a:tc>
                <a:tc>
                  <a:txBody>
                    <a:bodyPr/>
                    <a:lstStyle/>
                    <a:p>
                      <a:r>
                        <a:rPr lang="en-US" dirty="0"/>
                        <a:t>5</a:t>
                      </a:r>
                    </a:p>
                  </a:txBody>
                  <a:tcPr/>
                </a:tc>
                <a:tc>
                  <a:txBody>
                    <a:bodyPr/>
                    <a:lstStyle/>
                    <a:p>
                      <a:r>
                        <a:rPr lang="en-US" dirty="0"/>
                        <a:t>6</a:t>
                      </a:r>
                    </a:p>
                  </a:txBody>
                  <a:tcPr/>
                </a:tc>
                <a:tc>
                  <a:txBody>
                    <a:bodyPr/>
                    <a:lstStyle/>
                    <a:p>
                      <a:r>
                        <a:rPr lang="en-US" dirty="0"/>
                        <a:t>7</a:t>
                      </a:r>
                    </a:p>
                  </a:txBody>
                  <a:tcPr/>
                </a:tc>
                <a:extLst>
                  <a:ext uri="{0D108BD9-81ED-4DB2-BD59-A6C34878D82A}">
                    <a16:rowId xmlns:a16="http://schemas.microsoft.com/office/drawing/2014/main" val="10001"/>
                  </a:ext>
                </a:extLst>
              </a:tr>
              <a:tr h="370840">
                <a:tc>
                  <a:txBody>
                    <a:bodyPr/>
                    <a:lstStyle/>
                    <a:p>
                      <a:r>
                        <a:rPr lang="en-US" dirty="0"/>
                        <a:t>2</a:t>
                      </a:r>
                    </a:p>
                  </a:txBody>
                  <a:tcPr>
                    <a:solidFill>
                      <a:schemeClr val="bg1">
                        <a:lumMod val="75000"/>
                      </a:schemeClr>
                    </a:solidFill>
                  </a:tcPr>
                </a:tc>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t>11</a:t>
                      </a:r>
                    </a:p>
                  </a:txBody>
                  <a:tcPr/>
                </a:tc>
                <a:extLst>
                  <a:ext uri="{0D108BD9-81ED-4DB2-BD59-A6C34878D82A}">
                    <a16:rowId xmlns:a16="http://schemas.microsoft.com/office/drawing/2014/main" val="10002"/>
                  </a:ext>
                </a:extLst>
              </a:tr>
              <a:tr h="370840">
                <a:tc>
                  <a:txBody>
                    <a:bodyPr/>
                    <a:lstStyle/>
                    <a:p>
                      <a:r>
                        <a:rPr lang="en-US" dirty="0"/>
                        <a:t>3</a:t>
                      </a:r>
                    </a:p>
                  </a:txBody>
                  <a:tcPr>
                    <a:solidFill>
                      <a:schemeClr val="bg1">
                        <a:lumMod val="75000"/>
                      </a:schemeClr>
                    </a:solidFill>
                  </a:tcPr>
                </a:tc>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extLst>
                  <a:ext uri="{0D108BD9-81ED-4DB2-BD59-A6C34878D82A}">
                    <a16:rowId xmlns:a16="http://schemas.microsoft.com/office/drawing/2014/main" val="10003"/>
                  </a:ext>
                </a:extLst>
              </a:tr>
              <a:tr h="370840">
                <a:tc>
                  <a:txBody>
                    <a:bodyPr/>
                    <a:lstStyle/>
                    <a:p>
                      <a:r>
                        <a:rPr lang="en-US" dirty="0"/>
                        <a:t>4</a:t>
                      </a:r>
                    </a:p>
                  </a:txBody>
                  <a:tcPr>
                    <a:solidFill>
                      <a:schemeClr val="bg1">
                        <a:lumMod val="75000"/>
                      </a:schemeClr>
                    </a:solidFill>
                  </a:tcPr>
                </a:tc>
                <a:tc>
                  <a:txBody>
                    <a:bodyPr/>
                    <a:lstStyle/>
                    <a:p>
                      <a:r>
                        <a:rPr lang="en-US" dirty="0"/>
                        <a:t>16</a:t>
                      </a:r>
                    </a:p>
                  </a:txBody>
                  <a:tcPr/>
                </a:tc>
                <a:tc>
                  <a:txBody>
                    <a:bodyPr/>
                    <a:lstStyle/>
                    <a:p>
                      <a:r>
                        <a:rPr lang="en-US" dirty="0"/>
                        <a:t>17</a:t>
                      </a:r>
                    </a:p>
                  </a:txBody>
                  <a:tcPr/>
                </a:tc>
                <a:tc>
                  <a:txBody>
                    <a:bodyPr/>
                    <a:lstStyle/>
                    <a:p>
                      <a:r>
                        <a:rPr lang="en-US" dirty="0"/>
                        <a:t>18</a:t>
                      </a:r>
                    </a:p>
                  </a:txBody>
                  <a:tcPr/>
                </a:tc>
                <a:tc>
                  <a:txBody>
                    <a:bodyPr/>
                    <a:lstStyle/>
                    <a:p>
                      <a:r>
                        <a:rPr lang="en-US" dirty="0"/>
                        <a:t>19</a:t>
                      </a:r>
                    </a:p>
                  </a:txBody>
                  <a:tcPr/>
                </a:tc>
                <a:extLst>
                  <a:ext uri="{0D108BD9-81ED-4DB2-BD59-A6C34878D82A}">
                    <a16:rowId xmlns:a16="http://schemas.microsoft.com/office/drawing/2014/main" val="10004"/>
                  </a:ext>
                </a:extLst>
              </a:tr>
              <a:tr h="370840">
                <a:tc>
                  <a:txBody>
                    <a:bodyPr/>
                    <a:lstStyle/>
                    <a:p>
                      <a:endParaRPr lang="en-US"/>
                    </a:p>
                  </a:txBody>
                  <a:tcPr>
                    <a:solidFill>
                      <a:schemeClr val="bg1">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endParaRPr lang="en-US"/>
                    </a:p>
                  </a:txBody>
                  <a:tcPr>
                    <a:solidFill>
                      <a:schemeClr val="bg1">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r h="370840">
                <a:tc>
                  <a:txBody>
                    <a:bodyPr/>
                    <a:lstStyle/>
                    <a:p>
                      <a:r>
                        <a:rPr lang="en-US" dirty="0"/>
                        <a:t>15</a:t>
                      </a:r>
                    </a:p>
                  </a:txBody>
                  <a:tcPr>
                    <a:solidFill>
                      <a:schemeClr val="bg1">
                        <a:lumMod val="75000"/>
                      </a:schemeClr>
                    </a:solidFill>
                  </a:tcPr>
                </a:tc>
                <a:tc>
                  <a:txBody>
                    <a:bodyPr/>
                    <a:lstStyle/>
                    <a:p>
                      <a:r>
                        <a:rPr lang="en-US" dirty="0"/>
                        <a:t>60</a:t>
                      </a:r>
                    </a:p>
                  </a:txBody>
                  <a:tcPr/>
                </a:tc>
                <a:tc>
                  <a:txBody>
                    <a:bodyPr/>
                    <a:lstStyle/>
                    <a:p>
                      <a:r>
                        <a:rPr lang="en-US" dirty="0"/>
                        <a:t>61</a:t>
                      </a:r>
                    </a:p>
                  </a:txBody>
                  <a:tcPr/>
                </a:tc>
                <a:tc>
                  <a:txBody>
                    <a:bodyPr/>
                    <a:lstStyle/>
                    <a:p>
                      <a:r>
                        <a:rPr lang="en-US" dirty="0"/>
                        <a:t>62</a:t>
                      </a:r>
                    </a:p>
                  </a:txBody>
                  <a:tcPr/>
                </a:tc>
                <a:tc>
                  <a:txBody>
                    <a:bodyPr/>
                    <a:lstStyle/>
                    <a:p>
                      <a:r>
                        <a:rPr lang="en-US" dirty="0"/>
                        <a:t>63</a:t>
                      </a:r>
                    </a:p>
                  </a:txBody>
                  <a:tcPr/>
                </a:tc>
                <a:extLst>
                  <a:ext uri="{0D108BD9-81ED-4DB2-BD59-A6C34878D82A}">
                    <a16:rowId xmlns:a16="http://schemas.microsoft.com/office/drawing/2014/main" val="10007"/>
                  </a:ext>
                </a:extLst>
              </a:tr>
            </a:tbl>
          </a:graphicData>
        </a:graphic>
      </p:graphicFrame>
      <p:graphicFrame>
        <p:nvGraphicFramePr>
          <p:cNvPr id="7" name="Table 6"/>
          <p:cNvGraphicFramePr>
            <a:graphicFrameLocks noGrp="1"/>
          </p:cNvGraphicFramePr>
          <p:nvPr/>
        </p:nvGraphicFramePr>
        <p:xfrm>
          <a:off x="4591793" y="3318382"/>
          <a:ext cx="3287487" cy="1483360"/>
        </p:xfrm>
        <a:graphic>
          <a:graphicData uri="http://schemas.openxmlformats.org/drawingml/2006/table">
            <a:tbl>
              <a:tblPr firstRow="1" bandRow="1">
                <a:tableStyleId>{5940675A-B579-460E-94D1-54222C63F5DA}</a:tableStyleId>
              </a:tblPr>
              <a:tblGrid>
                <a:gridCol w="486887">
                  <a:extLst>
                    <a:ext uri="{9D8B030D-6E8A-4147-A177-3AD203B41FA5}">
                      <a16:colId xmlns:a16="http://schemas.microsoft.com/office/drawing/2014/main" val="20000"/>
                    </a:ext>
                  </a:extLst>
                </a:gridCol>
                <a:gridCol w="452395">
                  <a:extLst>
                    <a:ext uri="{9D8B030D-6E8A-4147-A177-3AD203B41FA5}">
                      <a16:colId xmlns:a16="http://schemas.microsoft.com/office/drawing/2014/main" val="20001"/>
                    </a:ext>
                  </a:extLst>
                </a:gridCol>
                <a:gridCol w="469641">
                  <a:extLst>
                    <a:ext uri="{9D8B030D-6E8A-4147-A177-3AD203B41FA5}">
                      <a16:colId xmlns:a16="http://schemas.microsoft.com/office/drawing/2014/main" val="20002"/>
                    </a:ext>
                  </a:extLst>
                </a:gridCol>
                <a:gridCol w="469641">
                  <a:extLst>
                    <a:ext uri="{9D8B030D-6E8A-4147-A177-3AD203B41FA5}">
                      <a16:colId xmlns:a16="http://schemas.microsoft.com/office/drawing/2014/main" val="20003"/>
                    </a:ext>
                  </a:extLst>
                </a:gridCol>
                <a:gridCol w="469641">
                  <a:extLst>
                    <a:ext uri="{9D8B030D-6E8A-4147-A177-3AD203B41FA5}">
                      <a16:colId xmlns:a16="http://schemas.microsoft.com/office/drawing/2014/main" val="20004"/>
                    </a:ext>
                  </a:extLst>
                </a:gridCol>
                <a:gridCol w="469641">
                  <a:extLst>
                    <a:ext uri="{9D8B030D-6E8A-4147-A177-3AD203B41FA5}">
                      <a16:colId xmlns:a16="http://schemas.microsoft.com/office/drawing/2014/main" val="20005"/>
                    </a:ext>
                  </a:extLst>
                </a:gridCol>
                <a:gridCol w="469641">
                  <a:extLst>
                    <a:ext uri="{9D8B030D-6E8A-4147-A177-3AD203B41FA5}">
                      <a16:colId xmlns:a16="http://schemas.microsoft.com/office/drawing/2014/main" val="20006"/>
                    </a:ext>
                  </a:extLst>
                </a:gridCol>
              </a:tblGrid>
              <a:tr h="370840">
                <a:tc>
                  <a:txBody>
                    <a:bodyPr/>
                    <a:lstStyle/>
                    <a:p>
                      <a:r>
                        <a:rPr lang="en-US" dirty="0"/>
                        <a:t>tag</a:t>
                      </a:r>
                    </a:p>
                  </a:txBody>
                  <a:tcPr>
                    <a:solidFill>
                      <a:schemeClr val="bg1">
                        <a:lumMod val="75000"/>
                      </a:schemeClr>
                    </a:solidFill>
                  </a:tcPr>
                </a:tc>
                <a:tc>
                  <a:txBody>
                    <a:bodyPr/>
                    <a:lstStyle/>
                    <a:p>
                      <a:r>
                        <a:rPr lang="en-US" dirty="0"/>
                        <a:t>0</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endParaRPr lang="en-US" dirty="0"/>
                    </a:p>
                  </a:txBody>
                  <a:tcPr>
                    <a:noFill/>
                  </a:tcPr>
                </a:tc>
                <a:tc>
                  <a:txBody>
                    <a:bodyPr/>
                    <a:lstStyle/>
                    <a:p>
                      <a:r>
                        <a:rPr lang="en-US" dirty="0"/>
                        <a:t>0</a:t>
                      </a:r>
                    </a:p>
                  </a:txBody>
                  <a:tcPr>
                    <a:solidFill>
                      <a:srgbClr val="0070C0"/>
                    </a:solidFill>
                  </a:tcPr>
                </a:tc>
                <a:extLst>
                  <a:ext uri="{0D108BD9-81ED-4DB2-BD59-A6C34878D82A}">
                    <a16:rowId xmlns:a16="http://schemas.microsoft.com/office/drawing/2014/main" val="10000"/>
                  </a:ext>
                </a:extLst>
              </a:tr>
              <a:tr h="370840">
                <a:tc>
                  <a:txBody>
                    <a:bodyPr/>
                    <a:lstStyle/>
                    <a:p>
                      <a:r>
                        <a:rPr lang="en-US" dirty="0"/>
                        <a:t>tag</a:t>
                      </a:r>
                    </a:p>
                  </a:txBody>
                  <a:tcPr>
                    <a:solidFill>
                      <a:schemeClr val="bg1">
                        <a:lumMod val="75000"/>
                      </a:schemeClr>
                    </a:solidFill>
                  </a:tcPr>
                </a:tc>
                <a:tc>
                  <a:txBody>
                    <a:bodyPr/>
                    <a:lstStyle/>
                    <a:p>
                      <a:r>
                        <a:rPr lang="en-US" dirty="0"/>
                        <a:t>4</a:t>
                      </a:r>
                    </a:p>
                  </a:txBody>
                  <a:tcPr/>
                </a:tc>
                <a:tc>
                  <a:txBody>
                    <a:bodyPr/>
                    <a:lstStyle/>
                    <a:p>
                      <a:r>
                        <a:rPr lang="en-US" dirty="0"/>
                        <a:t>5</a:t>
                      </a:r>
                    </a:p>
                  </a:txBody>
                  <a:tcPr/>
                </a:tc>
                <a:tc>
                  <a:txBody>
                    <a:bodyPr/>
                    <a:lstStyle/>
                    <a:p>
                      <a:r>
                        <a:rPr lang="en-US" dirty="0"/>
                        <a:t>6</a:t>
                      </a:r>
                    </a:p>
                  </a:txBody>
                  <a:tcPr/>
                </a:tc>
                <a:tc>
                  <a:txBody>
                    <a:bodyPr/>
                    <a:lstStyle/>
                    <a:p>
                      <a:r>
                        <a:rPr lang="en-US" dirty="0"/>
                        <a:t>7</a:t>
                      </a:r>
                    </a:p>
                  </a:txBody>
                  <a:tcPr/>
                </a:tc>
                <a:tc>
                  <a:txBody>
                    <a:bodyPr/>
                    <a:lstStyle/>
                    <a:p>
                      <a:endParaRPr lang="en-US" dirty="0"/>
                    </a:p>
                  </a:txBody>
                  <a:tcPr>
                    <a:noFill/>
                  </a:tcPr>
                </a:tc>
                <a:tc>
                  <a:txBody>
                    <a:bodyPr/>
                    <a:lstStyle/>
                    <a:p>
                      <a:r>
                        <a:rPr lang="en-US" dirty="0"/>
                        <a:t>1</a:t>
                      </a:r>
                    </a:p>
                  </a:txBody>
                  <a:tcPr>
                    <a:solidFill>
                      <a:srgbClr val="C00000"/>
                    </a:solidFill>
                  </a:tcPr>
                </a:tc>
                <a:extLst>
                  <a:ext uri="{0D108BD9-81ED-4DB2-BD59-A6C34878D82A}">
                    <a16:rowId xmlns:a16="http://schemas.microsoft.com/office/drawing/2014/main" val="10001"/>
                  </a:ext>
                </a:extLst>
              </a:tr>
              <a:tr h="370840">
                <a:tc>
                  <a:txBody>
                    <a:bodyPr/>
                    <a:lstStyle/>
                    <a:p>
                      <a:r>
                        <a:rPr lang="en-US" dirty="0"/>
                        <a:t>tag</a:t>
                      </a:r>
                    </a:p>
                  </a:txBody>
                  <a:tcPr>
                    <a:solidFill>
                      <a:schemeClr val="bg1">
                        <a:lumMod val="75000"/>
                      </a:schemeClr>
                    </a:solidFill>
                  </a:tcPr>
                </a:tc>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t>11</a:t>
                      </a:r>
                    </a:p>
                  </a:txBody>
                  <a:tcPr/>
                </a:tc>
                <a:tc>
                  <a:txBody>
                    <a:bodyPr/>
                    <a:lstStyle/>
                    <a:p>
                      <a:endParaRPr lang="en-US" dirty="0"/>
                    </a:p>
                  </a:txBody>
                  <a:tcPr>
                    <a:noFill/>
                  </a:tcPr>
                </a:tc>
                <a:tc>
                  <a:txBody>
                    <a:bodyPr/>
                    <a:lstStyle/>
                    <a:p>
                      <a:r>
                        <a:rPr lang="en-US" dirty="0"/>
                        <a:t>2</a:t>
                      </a:r>
                    </a:p>
                  </a:txBody>
                  <a:tcPr>
                    <a:solidFill>
                      <a:srgbClr val="00B050"/>
                    </a:solidFill>
                  </a:tcPr>
                </a:tc>
                <a:extLst>
                  <a:ext uri="{0D108BD9-81ED-4DB2-BD59-A6C34878D82A}">
                    <a16:rowId xmlns:a16="http://schemas.microsoft.com/office/drawing/2014/main" val="10002"/>
                  </a:ext>
                </a:extLst>
              </a:tr>
              <a:tr h="370840">
                <a:tc>
                  <a:txBody>
                    <a:bodyPr/>
                    <a:lstStyle/>
                    <a:p>
                      <a:r>
                        <a:rPr lang="en-US" dirty="0"/>
                        <a:t>tag</a:t>
                      </a:r>
                    </a:p>
                  </a:txBody>
                  <a:tcPr>
                    <a:solidFill>
                      <a:schemeClr val="bg1">
                        <a:lumMod val="75000"/>
                      </a:schemeClr>
                    </a:solidFill>
                  </a:tcPr>
                </a:tc>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tc>
                  <a:txBody>
                    <a:bodyPr/>
                    <a:lstStyle/>
                    <a:p>
                      <a:endParaRPr lang="en-US" dirty="0"/>
                    </a:p>
                  </a:txBody>
                  <a:tcPr>
                    <a:noFill/>
                  </a:tcPr>
                </a:tc>
                <a:tc>
                  <a:txBody>
                    <a:bodyPr/>
                    <a:lstStyle/>
                    <a:p>
                      <a:r>
                        <a:rPr lang="en-US" dirty="0"/>
                        <a:t>3</a:t>
                      </a:r>
                    </a:p>
                  </a:txBody>
                  <a:tcPr>
                    <a:solidFill>
                      <a:srgbClr val="7030A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290571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BA89D-7CF3-4FF1-B5B7-D71D7900CEDB}"/>
              </a:ext>
            </a:extLst>
          </p:cNvPr>
          <p:cNvSpPr>
            <a:spLocks noGrp="1"/>
          </p:cNvSpPr>
          <p:nvPr>
            <p:ph type="title"/>
          </p:nvPr>
        </p:nvSpPr>
        <p:spPr/>
        <p:txBody>
          <a:bodyPr/>
          <a:lstStyle/>
          <a:p>
            <a:r>
              <a:rPr lang="en-US" dirty="0"/>
              <a:t>2-way set associative cache </a:t>
            </a:r>
          </a:p>
        </p:txBody>
      </p:sp>
      <p:sp>
        <p:nvSpPr>
          <p:cNvPr id="3" name="Content Placeholder 2">
            <a:extLst>
              <a:ext uri="{FF2B5EF4-FFF2-40B4-BE49-F238E27FC236}">
                <a16:creationId xmlns:a16="http://schemas.microsoft.com/office/drawing/2014/main" id="{056CD100-335B-4D2D-88D0-D92362F42BE0}"/>
              </a:ext>
            </a:extLst>
          </p:cNvPr>
          <p:cNvSpPr>
            <a:spLocks noGrp="1"/>
          </p:cNvSpPr>
          <p:nvPr>
            <p:ph idx="1"/>
          </p:nvPr>
        </p:nvSpPr>
        <p:spPr>
          <a:xfrm>
            <a:off x="838200" y="1355559"/>
            <a:ext cx="5257800" cy="3192294"/>
          </a:xfrm>
        </p:spPr>
        <p:txBody>
          <a:bodyPr/>
          <a:lstStyle/>
          <a:p>
            <a:r>
              <a:rPr lang="en-US" dirty="0"/>
              <a:t>MM =  64 bytes</a:t>
            </a:r>
          </a:p>
          <a:p>
            <a:r>
              <a:rPr lang="en-US" dirty="0"/>
              <a:t>CS =  32 bytes</a:t>
            </a:r>
          </a:p>
          <a:p>
            <a:r>
              <a:rPr lang="en-US" dirty="0"/>
              <a:t>BS = 4 bytes </a:t>
            </a:r>
          </a:p>
          <a:p>
            <a:r>
              <a:rPr lang="en-US" dirty="0"/>
              <a:t>Set size =  2 cache lines</a:t>
            </a:r>
          </a:p>
          <a:p>
            <a:r>
              <a:rPr lang="en-US" dirty="0"/>
              <a:t>#cache lines =  CS/BS = 8 </a:t>
            </a:r>
          </a:p>
          <a:p>
            <a:r>
              <a:rPr lang="en-US" dirty="0"/>
              <a:t>#sets = #cache lines/set size =  4  </a:t>
            </a:r>
          </a:p>
        </p:txBody>
      </p:sp>
      <p:sp>
        <p:nvSpPr>
          <p:cNvPr id="4" name="Slide Number Placeholder 3">
            <a:extLst>
              <a:ext uri="{FF2B5EF4-FFF2-40B4-BE49-F238E27FC236}">
                <a16:creationId xmlns:a16="http://schemas.microsoft.com/office/drawing/2014/main" id="{2471AB9B-F673-4783-B6F4-0FFA4FDB03A3}"/>
              </a:ext>
            </a:extLst>
          </p:cNvPr>
          <p:cNvSpPr>
            <a:spLocks noGrp="1"/>
          </p:cNvSpPr>
          <p:nvPr>
            <p:ph type="sldNum" sz="quarter" idx="12"/>
          </p:nvPr>
        </p:nvSpPr>
        <p:spPr/>
        <p:txBody>
          <a:bodyPr/>
          <a:lstStyle/>
          <a:p>
            <a:fld id="{57733F94-BD4E-45B7-8984-807B972C88CC}" type="slidenum">
              <a:rPr lang="en-US" smtClean="0"/>
              <a:pPr/>
              <a:t>95</a:t>
            </a:fld>
            <a:endParaRPr lang="en-US"/>
          </a:p>
        </p:txBody>
      </p:sp>
      <p:graphicFrame>
        <p:nvGraphicFramePr>
          <p:cNvPr id="5" name="Table 4">
            <a:extLst>
              <a:ext uri="{FF2B5EF4-FFF2-40B4-BE49-F238E27FC236}">
                <a16:creationId xmlns:a16="http://schemas.microsoft.com/office/drawing/2014/main" id="{9F1D420D-047E-4D11-883F-AEDE4DE54A7A}"/>
              </a:ext>
            </a:extLst>
          </p:cNvPr>
          <p:cNvGraphicFramePr>
            <a:graphicFrameLocks noGrp="1"/>
          </p:cNvGraphicFramePr>
          <p:nvPr>
            <p:extLst/>
          </p:nvPr>
        </p:nvGraphicFramePr>
        <p:xfrm>
          <a:off x="6607406" y="1768659"/>
          <a:ext cx="1861318" cy="2966720"/>
        </p:xfrm>
        <a:graphic>
          <a:graphicData uri="http://schemas.openxmlformats.org/drawingml/2006/table">
            <a:tbl>
              <a:tblPr firstRow="1" bandRow="1">
                <a:tableStyleId>{5940675A-B579-460E-94D1-54222C63F5DA}</a:tableStyleId>
              </a:tblPr>
              <a:tblGrid>
                <a:gridCol w="452395">
                  <a:extLst>
                    <a:ext uri="{9D8B030D-6E8A-4147-A177-3AD203B41FA5}">
                      <a16:colId xmlns:a16="http://schemas.microsoft.com/office/drawing/2014/main" val="20001"/>
                    </a:ext>
                  </a:extLst>
                </a:gridCol>
                <a:gridCol w="469641">
                  <a:extLst>
                    <a:ext uri="{9D8B030D-6E8A-4147-A177-3AD203B41FA5}">
                      <a16:colId xmlns:a16="http://schemas.microsoft.com/office/drawing/2014/main" val="20002"/>
                    </a:ext>
                  </a:extLst>
                </a:gridCol>
                <a:gridCol w="469641">
                  <a:extLst>
                    <a:ext uri="{9D8B030D-6E8A-4147-A177-3AD203B41FA5}">
                      <a16:colId xmlns:a16="http://schemas.microsoft.com/office/drawing/2014/main" val="20003"/>
                    </a:ext>
                  </a:extLst>
                </a:gridCol>
                <a:gridCol w="469641">
                  <a:extLst>
                    <a:ext uri="{9D8B030D-6E8A-4147-A177-3AD203B41FA5}">
                      <a16:colId xmlns:a16="http://schemas.microsoft.com/office/drawing/2014/main" val="20004"/>
                    </a:ext>
                  </a:extLst>
                </a:gridCol>
              </a:tblGrid>
              <a:tr h="370840">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10000"/>
                  </a:ext>
                </a:extLst>
              </a:tr>
              <a:tr h="370840">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10001"/>
                  </a:ext>
                </a:extLst>
              </a:tr>
              <a:tr h="370840">
                <a:tc>
                  <a:txBody>
                    <a:bodyPr/>
                    <a:lstStyle/>
                    <a:p>
                      <a:endParaRPr lang="en-US" dirty="0"/>
                    </a:p>
                  </a:txBody>
                  <a:tcPr>
                    <a:solidFill>
                      <a:srgbClr val="C00000"/>
                    </a:solidFill>
                  </a:tcPr>
                </a:tc>
                <a:tc>
                  <a:txBody>
                    <a:bodyPr/>
                    <a:lstStyle/>
                    <a:p>
                      <a:endParaRPr lang="en-US" dirty="0"/>
                    </a:p>
                  </a:txBody>
                  <a:tcPr>
                    <a:solidFill>
                      <a:srgbClr val="C00000"/>
                    </a:solidFill>
                  </a:tcPr>
                </a:tc>
                <a:tc>
                  <a:txBody>
                    <a:bodyPr/>
                    <a:lstStyle/>
                    <a:p>
                      <a:endParaRPr lang="en-US" dirty="0"/>
                    </a:p>
                  </a:txBody>
                  <a:tcPr>
                    <a:solidFill>
                      <a:srgbClr val="C00000"/>
                    </a:solidFill>
                  </a:tcPr>
                </a:tc>
                <a:tc>
                  <a:txBody>
                    <a:bodyPr/>
                    <a:lstStyle/>
                    <a:p>
                      <a:endParaRPr lang="en-US" dirty="0"/>
                    </a:p>
                  </a:txBody>
                  <a:tcPr>
                    <a:solidFill>
                      <a:srgbClr val="C00000"/>
                    </a:solidFill>
                  </a:tcPr>
                </a:tc>
                <a:extLst>
                  <a:ext uri="{0D108BD9-81ED-4DB2-BD59-A6C34878D82A}">
                    <a16:rowId xmlns:a16="http://schemas.microsoft.com/office/drawing/2014/main" val="10002"/>
                  </a:ext>
                </a:extLst>
              </a:tr>
              <a:tr h="370840">
                <a:tc>
                  <a:txBody>
                    <a:bodyPr/>
                    <a:lstStyle/>
                    <a:p>
                      <a:endParaRPr lang="en-US" dirty="0"/>
                    </a:p>
                  </a:txBody>
                  <a:tcPr>
                    <a:solidFill>
                      <a:srgbClr val="C00000"/>
                    </a:solidFill>
                  </a:tcPr>
                </a:tc>
                <a:tc>
                  <a:txBody>
                    <a:bodyPr/>
                    <a:lstStyle/>
                    <a:p>
                      <a:endParaRPr lang="en-US" dirty="0"/>
                    </a:p>
                  </a:txBody>
                  <a:tcPr>
                    <a:solidFill>
                      <a:srgbClr val="C00000"/>
                    </a:solidFill>
                  </a:tcPr>
                </a:tc>
                <a:tc>
                  <a:txBody>
                    <a:bodyPr/>
                    <a:lstStyle/>
                    <a:p>
                      <a:endParaRPr lang="en-US" dirty="0"/>
                    </a:p>
                  </a:txBody>
                  <a:tcPr>
                    <a:solidFill>
                      <a:srgbClr val="C00000"/>
                    </a:solidFill>
                  </a:tcPr>
                </a:tc>
                <a:tc>
                  <a:txBody>
                    <a:bodyPr/>
                    <a:lstStyle/>
                    <a:p>
                      <a:endParaRPr lang="en-US" dirty="0"/>
                    </a:p>
                  </a:txBody>
                  <a:tcPr>
                    <a:solidFill>
                      <a:srgbClr val="C00000"/>
                    </a:solidFill>
                  </a:tcPr>
                </a:tc>
                <a:extLst>
                  <a:ext uri="{0D108BD9-81ED-4DB2-BD59-A6C34878D82A}">
                    <a16:rowId xmlns:a16="http://schemas.microsoft.com/office/drawing/2014/main" val="10003"/>
                  </a:ext>
                </a:extLst>
              </a:tr>
              <a:tr h="370840">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extLst>
                  <a:ext uri="{0D108BD9-81ED-4DB2-BD59-A6C34878D82A}">
                    <a16:rowId xmlns:a16="http://schemas.microsoft.com/office/drawing/2014/main" val="742245225"/>
                  </a:ext>
                </a:extLst>
              </a:tr>
              <a:tr h="370840">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extLst>
                  <a:ext uri="{0D108BD9-81ED-4DB2-BD59-A6C34878D82A}">
                    <a16:rowId xmlns:a16="http://schemas.microsoft.com/office/drawing/2014/main" val="2301488212"/>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05201349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04072814"/>
                  </a:ext>
                </a:extLst>
              </a:tr>
            </a:tbl>
          </a:graphicData>
        </a:graphic>
      </p:graphicFrame>
      <p:graphicFrame>
        <p:nvGraphicFramePr>
          <p:cNvPr id="6" name="Table 5">
            <a:extLst>
              <a:ext uri="{FF2B5EF4-FFF2-40B4-BE49-F238E27FC236}">
                <a16:creationId xmlns:a16="http://schemas.microsoft.com/office/drawing/2014/main" id="{3738F36F-CB98-4FBD-8F14-2BDD417D1C15}"/>
              </a:ext>
            </a:extLst>
          </p:cNvPr>
          <p:cNvGraphicFramePr>
            <a:graphicFrameLocks noGrp="1"/>
          </p:cNvGraphicFramePr>
          <p:nvPr>
            <p:extLst/>
          </p:nvPr>
        </p:nvGraphicFramePr>
        <p:xfrm>
          <a:off x="9010708" y="3678201"/>
          <a:ext cx="2243118" cy="370840"/>
        </p:xfrm>
        <a:graphic>
          <a:graphicData uri="http://schemas.openxmlformats.org/drawingml/2006/table">
            <a:tbl>
              <a:tblPr firstRow="1" bandRow="1">
                <a:tableStyleId>{5C22544A-7EE6-4342-B048-85BDC9FD1C3A}</a:tableStyleId>
              </a:tblPr>
              <a:tblGrid>
                <a:gridCol w="373853">
                  <a:extLst>
                    <a:ext uri="{9D8B030D-6E8A-4147-A177-3AD203B41FA5}">
                      <a16:colId xmlns:a16="http://schemas.microsoft.com/office/drawing/2014/main" val="20000"/>
                    </a:ext>
                  </a:extLst>
                </a:gridCol>
                <a:gridCol w="373853">
                  <a:extLst>
                    <a:ext uri="{9D8B030D-6E8A-4147-A177-3AD203B41FA5}">
                      <a16:colId xmlns:a16="http://schemas.microsoft.com/office/drawing/2014/main" val="20001"/>
                    </a:ext>
                  </a:extLst>
                </a:gridCol>
                <a:gridCol w="373853">
                  <a:extLst>
                    <a:ext uri="{9D8B030D-6E8A-4147-A177-3AD203B41FA5}">
                      <a16:colId xmlns:a16="http://schemas.microsoft.com/office/drawing/2014/main" val="20002"/>
                    </a:ext>
                  </a:extLst>
                </a:gridCol>
                <a:gridCol w="373853">
                  <a:extLst>
                    <a:ext uri="{9D8B030D-6E8A-4147-A177-3AD203B41FA5}">
                      <a16:colId xmlns:a16="http://schemas.microsoft.com/office/drawing/2014/main" val="20003"/>
                    </a:ext>
                  </a:extLst>
                </a:gridCol>
                <a:gridCol w="373853">
                  <a:extLst>
                    <a:ext uri="{9D8B030D-6E8A-4147-A177-3AD203B41FA5}">
                      <a16:colId xmlns:a16="http://schemas.microsoft.com/office/drawing/2014/main" val="20004"/>
                    </a:ext>
                  </a:extLst>
                </a:gridCol>
                <a:gridCol w="373853">
                  <a:extLst>
                    <a:ext uri="{9D8B030D-6E8A-4147-A177-3AD203B41FA5}">
                      <a16:colId xmlns:a16="http://schemas.microsoft.com/office/drawing/2014/main" val="20005"/>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sp>
        <p:nvSpPr>
          <p:cNvPr id="7" name="TextBox 6">
            <a:extLst>
              <a:ext uri="{FF2B5EF4-FFF2-40B4-BE49-F238E27FC236}">
                <a16:creationId xmlns:a16="http://schemas.microsoft.com/office/drawing/2014/main" id="{EF6F7DAA-DBCB-4AB0-868B-880F84AF069A}"/>
              </a:ext>
            </a:extLst>
          </p:cNvPr>
          <p:cNvSpPr txBox="1"/>
          <p:nvPr/>
        </p:nvSpPr>
        <p:spPr>
          <a:xfrm>
            <a:off x="10335466" y="2823947"/>
            <a:ext cx="1856534" cy="369332"/>
          </a:xfrm>
          <a:prstGeom prst="rect">
            <a:avLst/>
          </a:prstGeom>
          <a:noFill/>
        </p:spPr>
        <p:txBody>
          <a:bodyPr wrap="none" rtlCol="0">
            <a:spAutoFit/>
          </a:bodyPr>
          <a:lstStyle/>
          <a:p>
            <a:r>
              <a:rPr lang="en-US" dirty="0"/>
              <a:t>Block Offset (b=2)</a:t>
            </a:r>
          </a:p>
        </p:txBody>
      </p:sp>
      <p:sp>
        <p:nvSpPr>
          <p:cNvPr id="8" name="TextBox 7">
            <a:extLst>
              <a:ext uri="{FF2B5EF4-FFF2-40B4-BE49-F238E27FC236}">
                <a16:creationId xmlns:a16="http://schemas.microsoft.com/office/drawing/2014/main" id="{EDE96DBB-997B-42F3-BD1D-A49268277D42}"/>
              </a:ext>
            </a:extLst>
          </p:cNvPr>
          <p:cNvSpPr txBox="1"/>
          <p:nvPr/>
        </p:nvSpPr>
        <p:spPr>
          <a:xfrm>
            <a:off x="8801569" y="2513209"/>
            <a:ext cx="2058769" cy="369332"/>
          </a:xfrm>
          <a:prstGeom prst="rect">
            <a:avLst/>
          </a:prstGeom>
          <a:noFill/>
        </p:spPr>
        <p:txBody>
          <a:bodyPr wrap="none" rtlCol="0">
            <a:spAutoFit/>
          </a:bodyPr>
          <a:lstStyle/>
          <a:p>
            <a:r>
              <a:rPr lang="en-US" dirty="0"/>
              <a:t>Block Address (m-b)</a:t>
            </a:r>
          </a:p>
        </p:txBody>
      </p:sp>
      <p:sp>
        <p:nvSpPr>
          <p:cNvPr id="9" name="Right Brace 8">
            <a:extLst>
              <a:ext uri="{FF2B5EF4-FFF2-40B4-BE49-F238E27FC236}">
                <a16:creationId xmlns:a16="http://schemas.microsoft.com/office/drawing/2014/main" id="{30847074-2D72-451A-AB08-9DA91CE1F801}"/>
              </a:ext>
            </a:extLst>
          </p:cNvPr>
          <p:cNvSpPr/>
          <p:nvPr/>
        </p:nvSpPr>
        <p:spPr>
          <a:xfrm rot="16200000">
            <a:off x="9371590" y="2689363"/>
            <a:ext cx="651160" cy="12132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a:extLst>
              <a:ext uri="{FF2B5EF4-FFF2-40B4-BE49-F238E27FC236}">
                <a16:creationId xmlns:a16="http://schemas.microsoft.com/office/drawing/2014/main" id="{DF766340-5C9B-4937-9D06-82B6E7E11861}"/>
              </a:ext>
            </a:extLst>
          </p:cNvPr>
          <p:cNvSpPr/>
          <p:nvPr/>
        </p:nvSpPr>
        <p:spPr>
          <a:xfrm rot="16200000">
            <a:off x="10675897" y="3318753"/>
            <a:ext cx="356261" cy="5343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028D1D66-C06B-4EC4-B7B5-325B98A395B2}"/>
              </a:ext>
            </a:extLst>
          </p:cNvPr>
          <p:cNvSpPr/>
          <p:nvPr/>
        </p:nvSpPr>
        <p:spPr>
          <a:xfrm rot="5400000">
            <a:off x="9858470" y="3997628"/>
            <a:ext cx="356261" cy="5343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7F0A878F-F49E-4640-A9B4-A41CF32FE52F}"/>
              </a:ext>
            </a:extLst>
          </p:cNvPr>
          <p:cNvSpPr/>
          <p:nvPr/>
        </p:nvSpPr>
        <p:spPr>
          <a:xfrm rot="5400000">
            <a:off x="9132096" y="4102528"/>
            <a:ext cx="356261" cy="5343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5C12AE45-9CE2-4A7C-B3EF-4D4008643E57}"/>
              </a:ext>
            </a:extLst>
          </p:cNvPr>
          <p:cNvSpPr txBox="1"/>
          <p:nvPr/>
        </p:nvSpPr>
        <p:spPr>
          <a:xfrm>
            <a:off x="9653102" y="4447183"/>
            <a:ext cx="861518" cy="369332"/>
          </a:xfrm>
          <a:prstGeom prst="rect">
            <a:avLst/>
          </a:prstGeom>
          <a:noFill/>
        </p:spPr>
        <p:txBody>
          <a:bodyPr wrap="none" rtlCol="0">
            <a:spAutoFit/>
          </a:bodyPr>
          <a:lstStyle/>
          <a:p>
            <a:r>
              <a:rPr lang="en-US" dirty="0"/>
              <a:t>set line</a:t>
            </a:r>
          </a:p>
        </p:txBody>
      </p:sp>
      <p:sp>
        <p:nvSpPr>
          <p:cNvPr id="14" name="TextBox 13">
            <a:extLst>
              <a:ext uri="{FF2B5EF4-FFF2-40B4-BE49-F238E27FC236}">
                <a16:creationId xmlns:a16="http://schemas.microsoft.com/office/drawing/2014/main" id="{0CA636D7-F05F-4038-BBEA-96E0B963B0C8}"/>
              </a:ext>
            </a:extLst>
          </p:cNvPr>
          <p:cNvSpPr txBox="1"/>
          <p:nvPr/>
        </p:nvSpPr>
        <p:spPr>
          <a:xfrm>
            <a:off x="9037092" y="4363782"/>
            <a:ext cx="478401" cy="369332"/>
          </a:xfrm>
          <a:prstGeom prst="rect">
            <a:avLst/>
          </a:prstGeom>
          <a:noFill/>
        </p:spPr>
        <p:txBody>
          <a:bodyPr wrap="none" rtlCol="0">
            <a:spAutoFit/>
          </a:bodyPr>
          <a:lstStyle/>
          <a:p>
            <a:r>
              <a:rPr lang="en-US" dirty="0"/>
              <a:t>tag</a:t>
            </a:r>
          </a:p>
        </p:txBody>
      </p:sp>
      <p:sp>
        <p:nvSpPr>
          <p:cNvPr id="15" name="Content Placeholder 2">
            <a:extLst>
              <a:ext uri="{FF2B5EF4-FFF2-40B4-BE49-F238E27FC236}">
                <a16:creationId xmlns:a16="http://schemas.microsoft.com/office/drawing/2014/main" id="{8696CA91-2A95-4F9B-A2BE-F29ECA677E05}"/>
              </a:ext>
            </a:extLst>
          </p:cNvPr>
          <p:cNvSpPr txBox="1">
            <a:spLocks/>
          </p:cNvSpPr>
          <p:nvPr/>
        </p:nvSpPr>
        <p:spPr>
          <a:xfrm>
            <a:off x="838200" y="4898673"/>
            <a:ext cx="5257800" cy="110288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2-way set associative cache</a:t>
            </a:r>
          </a:p>
          <a:p>
            <a:pPr lvl="1"/>
            <a:r>
              <a:rPr lang="en-US" dirty="0"/>
              <a:t>Find the set</a:t>
            </a:r>
          </a:p>
          <a:p>
            <a:pPr lvl="1"/>
            <a:r>
              <a:rPr lang="en-US" dirty="0"/>
              <a:t>Compare tag with the tags stored</a:t>
            </a:r>
          </a:p>
        </p:txBody>
      </p:sp>
    </p:spTree>
    <p:extLst>
      <p:ext uri="{BB962C8B-B14F-4D97-AF65-F5344CB8AC3E}">
        <p14:creationId xmlns:p14="http://schemas.microsoft.com/office/powerpoint/2010/main" val="13191895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Cache Implementation</a:t>
            </a:r>
          </a:p>
        </p:txBody>
      </p:sp>
      <p:sp>
        <p:nvSpPr>
          <p:cNvPr id="3" name="Content Placeholder 2"/>
          <p:cNvSpPr>
            <a:spLocks noGrp="1"/>
          </p:cNvSpPr>
          <p:nvPr>
            <p:ph idx="1"/>
          </p:nvPr>
        </p:nvSpPr>
        <p:spPr/>
        <p:txBody>
          <a:bodyPr/>
          <a:lstStyle/>
          <a:p>
            <a:r>
              <a:rPr lang="en-US" dirty="0"/>
              <a:t>Direct mapped cache</a:t>
            </a:r>
          </a:p>
          <a:p>
            <a:pPr lvl="1"/>
            <a:r>
              <a:rPr lang="en-US" dirty="0"/>
              <a:t>Simple but low efficiency</a:t>
            </a:r>
          </a:p>
          <a:p>
            <a:r>
              <a:rPr lang="en-US" dirty="0"/>
              <a:t>Fully associative cache</a:t>
            </a:r>
          </a:p>
          <a:p>
            <a:pPr lvl="1"/>
            <a:r>
              <a:rPr lang="en-US" dirty="0"/>
              <a:t>Has high efficiency, complicated hardware design </a:t>
            </a:r>
          </a:p>
          <a:p>
            <a:r>
              <a:rPr lang="en-US" dirty="0"/>
              <a:t>N-way set associative cache</a:t>
            </a:r>
          </a:p>
          <a:p>
            <a:pPr lvl="1"/>
            <a:r>
              <a:rPr lang="en-US" dirty="0"/>
              <a:t>Frequently used in practice to balance trade-off between performance and complexity</a:t>
            </a:r>
          </a:p>
          <a:p>
            <a:pPr lvl="1"/>
            <a:r>
              <a:rPr lang="en-US" dirty="0"/>
              <a:t>The cache is divided into groups of blocks, called sets.</a:t>
            </a:r>
          </a:p>
          <a:p>
            <a:pPr lvl="1"/>
            <a:r>
              <a:rPr lang="en-US" dirty="0"/>
              <a:t>Each memory address maps to exactly one set in the cache, but data may be placed in any block within that set.</a:t>
            </a:r>
          </a:p>
        </p:txBody>
      </p:sp>
      <p:sp>
        <p:nvSpPr>
          <p:cNvPr id="4" name="Slide Number Placeholder 3"/>
          <p:cNvSpPr>
            <a:spLocks noGrp="1"/>
          </p:cNvSpPr>
          <p:nvPr>
            <p:ph type="sldNum" sz="quarter" idx="12"/>
          </p:nvPr>
        </p:nvSpPr>
        <p:spPr/>
        <p:txBody>
          <a:bodyPr/>
          <a:lstStyle/>
          <a:p>
            <a:fld id="{57733F94-BD4E-45B7-8984-807B972C88CC}" type="slidenum">
              <a:rPr lang="en-US" smtClean="0"/>
              <a:pPr/>
              <a:t>96</a:t>
            </a:fld>
            <a:endParaRPr lang="en-US"/>
          </a:p>
        </p:txBody>
      </p:sp>
    </p:spTree>
    <p:extLst>
      <p:ext uri="{BB962C8B-B14F-4D97-AF65-F5344CB8AC3E}">
        <p14:creationId xmlns:p14="http://schemas.microsoft.com/office/powerpoint/2010/main" val="3579437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0D87E-13FE-4BF7-BFE5-8791310FF23B}"/>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82E807B3-B0FD-4362-BE97-257A067C5FAA}"/>
              </a:ext>
            </a:extLst>
          </p:cNvPr>
          <p:cNvSpPr>
            <a:spLocks noGrp="1"/>
          </p:cNvSpPr>
          <p:nvPr>
            <p:ph idx="1"/>
          </p:nvPr>
        </p:nvSpPr>
        <p:spPr/>
        <p:txBody>
          <a:bodyPr/>
          <a:lstStyle/>
          <a:p>
            <a:r>
              <a:rPr lang="en-US" dirty="0"/>
              <a:t>Some of the slides are adapted from </a:t>
            </a:r>
            <a:r>
              <a:rPr lang="en-US" i="1" dirty="0"/>
              <a:t>Bryant and </a:t>
            </a:r>
            <a:r>
              <a:rPr lang="en-US" i="1" dirty="0" err="1"/>
              <a:t>O’Hallaron</a:t>
            </a:r>
            <a:r>
              <a:rPr lang="en-US" i="1" dirty="0"/>
              <a:t>, Computer Systems: A Programmer’s Perspective; Third Edition</a:t>
            </a:r>
          </a:p>
          <a:p>
            <a:endParaRPr lang="en-US" dirty="0"/>
          </a:p>
        </p:txBody>
      </p:sp>
      <p:sp>
        <p:nvSpPr>
          <p:cNvPr id="4" name="Slide Number Placeholder 3">
            <a:extLst>
              <a:ext uri="{FF2B5EF4-FFF2-40B4-BE49-F238E27FC236}">
                <a16:creationId xmlns:a16="http://schemas.microsoft.com/office/drawing/2014/main" id="{DA1414CF-C253-4ABC-BB13-B5A238E504DC}"/>
              </a:ext>
            </a:extLst>
          </p:cNvPr>
          <p:cNvSpPr>
            <a:spLocks noGrp="1"/>
          </p:cNvSpPr>
          <p:nvPr>
            <p:ph type="sldNum" sz="quarter" idx="12"/>
          </p:nvPr>
        </p:nvSpPr>
        <p:spPr/>
        <p:txBody>
          <a:bodyPr/>
          <a:lstStyle/>
          <a:p>
            <a:fld id="{57733F94-BD4E-45B7-8984-807B972C88CC}" type="slidenum">
              <a:rPr lang="en-US" smtClean="0"/>
              <a:pPr/>
              <a:t>97</a:t>
            </a:fld>
            <a:endParaRPr lang="en-US"/>
          </a:p>
        </p:txBody>
      </p:sp>
    </p:spTree>
    <p:extLst>
      <p:ext uri="{BB962C8B-B14F-4D97-AF65-F5344CB8AC3E}">
        <p14:creationId xmlns:p14="http://schemas.microsoft.com/office/powerpoint/2010/main" val="31276621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E05DB-198E-4536-8C1B-7F0823E7DAF9}"/>
              </a:ext>
            </a:extLst>
          </p:cNvPr>
          <p:cNvSpPr>
            <a:spLocks noGrp="1"/>
          </p:cNvSpPr>
          <p:nvPr>
            <p:ph type="title"/>
          </p:nvPr>
        </p:nvSpPr>
        <p:spPr/>
        <p:txBody>
          <a:bodyPr/>
          <a:lstStyle/>
          <a:p>
            <a:r>
              <a:rPr lang="en-US" dirty="0"/>
              <a:t>Compiler Level Optimization</a:t>
            </a:r>
          </a:p>
        </p:txBody>
      </p:sp>
      <p:sp>
        <p:nvSpPr>
          <p:cNvPr id="4" name="Slide Number Placeholder 3">
            <a:extLst>
              <a:ext uri="{FF2B5EF4-FFF2-40B4-BE49-F238E27FC236}">
                <a16:creationId xmlns:a16="http://schemas.microsoft.com/office/drawing/2014/main" id="{73C3F8FC-4ED8-4A44-9DAD-8383B17B9C49}"/>
              </a:ext>
            </a:extLst>
          </p:cNvPr>
          <p:cNvSpPr>
            <a:spLocks noGrp="1"/>
          </p:cNvSpPr>
          <p:nvPr>
            <p:ph type="sldNum" sz="quarter" idx="12"/>
          </p:nvPr>
        </p:nvSpPr>
        <p:spPr/>
        <p:txBody>
          <a:bodyPr/>
          <a:lstStyle/>
          <a:p>
            <a:fld id="{57733F94-BD4E-45B7-8984-807B972C88CC}" type="slidenum">
              <a:rPr lang="en-US" smtClean="0"/>
              <a:pPr/>
              <a:t>98</a:t>
            </a:fld>
            <a:endParaRPr lang="en-US"/>
          </a:p>
        </p:txBody>
      </p:sp>
      <p:sp>
        <p:nvSpPr>
          <p:cNvPr id="6" name="Text Placeholder 5">
            <a:extLst>
              <a:ext uri="{FF2B5EF4-FFF2-40B4-BE49-F238E27FC236}">
                <a16:creationId xmlns:a16="http://schemas.microsoft.com/office/drawing/2014/main" id="{D867314A-A891-4C9A-A2D5-B5D0437670D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065650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94F59-6260-46A8-B303-9FC07C9074B0}"/>
              </a:ext>
            </a:extLst>
          </p:cNvPr>
          <p:cNvSpPr>
            <a:spLocks noGrp="1"/>
          </p:cNvSpPr>
          <p:nvPr>
            <p:ph type="title"/>
          </p:nvPr>
        </p:nvSpPr>
        <p:spPr/>
        <p:txBody>
          <a:bodyPr/>
          <a:lstStyle/>
          <a:p>
            <a:r>
              <a:rPr lang="en-US" dirty="0"/>
              <a:t>Compiler Level Optimizations</a:t>
            </a:r>
          </a:p>
        </p:txBody>
      </p:sp>
      <p:sp>
        <p:nvSpPr>
          <p:cNvPr id="3" name="Content Placeholder 2">
            <a:extLst>
              <a:ext uri="{FF2B5EF4-FFF2-40B4-BE49-F238E27FC236}">
                <a16:creationId xmlns:a16="http://schemas.microsoft.com/office/drawing/2014/main" id="{2F56F8AB-B4F4-4EAB-9F1F-FCEB2EFF4C3F}"/>
              </a:ext>
            </a:extLst>
          </p:cNvPr>
          <p:cNvSpPr>
            <a:spLocks noGrp="1"/>
          </p:cNvSpPr>
          <p:nvPr>
            <p:ph idx="1"/>
          </p:nvPr>
        </p:nvSpPr>
        <p:spPr/>
        <p:txBody>
          <a:bodyPr/>
          <a:lstStyle/>
          <a:p>
            <a:r>
              <a:rPr lang="en-US" dirty="0"/>
              <a:t>Many of the optimizations can be done </a:t>
            </a:r>
            <a:r>
              <a:rPr lang="en-US" dirty="0">
                <a:solidFill>
                  <a:srgbClr val="0070C0"/>
                </a:solidFill>
              </a:rPr>
              <a:t>by</a:t>
            </a:r>
            <a:r>
              <a:rPr lang="en-US" dirty="0"/>
              <a:t> </a:t>
            </a:r>
            <a:r>
              <a:rPr lang="en-US" dirty="0">
                <a:solidFill>
                  <a:srgbClr val="0070C0"/>
                </a:solidFill>
              </a:rPr>
              <a:t>manually</a:t>
            </a:r>
            <a:r>
              <a:rPr lang="en-US" dirty="0"/>
              <a:t> by the programmer, and many of the optimizations (e.g., loop) that we will see can be done </a:t>
            </a:r>
            <a:r>
              <a:rPr lang="en-US" dirty="0">
                <a:solidFill>
                  <a:srgbClr val="0070C0"/>
                </a:solidFill>
              </a:rPr>
              <a:t>by compiler </a:t>
            </a:r>
            <a:r>
              <a:rPr lang="en-US" dirty="0"/>
              <a:t>(compiler can be smart). </a:t>
            </a:r>
          </a:p>
          <a:p>
            <a:r>
              <a:rPr lang="en-US" b="1" dirty="0"/>
              <a:t>If compiler can optimize the program, compiler should do the job!</a:t>
            </a:r>
          </a:p>
          <a:p>
            <a:r>
              <a:rPr lang="en-US" dirty="0"/>
              <a:t>Sometimes, it is needed to understand these optimizations because of limitations of compiler</a:t>
            </a:r>
          </a:p>
          <a:p>
            <a:endParaRPr lang="en-US" dirty="0"/>
          </a:p>
        </p:txBody>
      </p:sp>
      <p:sp>
        <p:nvSpPr>
          <p:cNvPr id="4" name="Slide Number Placeholder 3">
            <a:extLst>
              <a:ext uri="{FF2B5EF4-FFF2-40B4-BE49-F238E27FC236}">
                <a16:creationId xmlns:a16="http://schemas.microsoft.com/office/drawing/2014/main" id="{C9B97A7C-4089-4FB7-A82E-6F433E63DD48}"/>
              </a:ext>
            </a:extLst>
          </p:cNvPr>
          <p:cNvSpPr>
            <a:spLocks noGrp="1"/>
          </p:cNvSpPr>
          <p:nvPr>
            <p:ph type="sldNum" sz="quarter" idx="12"/>
          </p:nvPr>
        </p:nvSpPr>
        <p:spPr/>
        <p:txBody>
          <a:bodyPr/>
          <a:lstStyle/>
          <a:p>
            <a:fld id="{57733F94-BD4E-45B7-8984-807B972C88CC}" type="slidenum">
              <a:rPr lang="en-US" smtClean="0"/>
              <a:pPr/>
              <a:t>99</a:t>
            </a:fld>
            <a:endParaRPr lang="en-US"/>
          </a:p>
        </p:txBody>
      </p:sp>
    </p:spTree>
    <p:extLst>
      <p:ext uri="{BB962C8B-B14F-4D97-AF65-F5344CB8AC3E}">
        <p14:creationId xmlns:p14="http://schemas.microsoft.com/office/powerpoint/2010/main" val="285498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alpha val="10000"/>
          </a:srgbClr>
        </a:solidFill>
      </a:spPr>
      <a:bodyPr rtlCol="0" anchor="ctr"/>
      <a:lstStyle>
        <a:defPPr>
          <a:defRPr sz="3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Seravek Light"/>
            <a:cs typeface="Seravek Light"/>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88194</TotalTime>
  <Words>11624</Words>
  <Application>Microsoft Macintosh PowerPoint</Application>
  <PresentationFormat>Widescreen</PresentationFormat>
  <Paragraphs>2430</Paragraphs>
  <Slides>123</Slides>
  <Notes>70</Notes>
  <HiddenSlides>1</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123</vt:i4>
      </vt:variant>
    </vt:vector>
  </HeadingPairs>
  <TitlesOfParts>
    <vt:vector size="137" baseType="lpstr">
      <vt:lpstr>Arial</vt:lpstr>
      <vt:lpstr>Calibri</vt:lpstr>
      <vt:lpstr>Calibri Light</vt:lpstr>
      <vt:lpstr>Consolas</vt:lpstr>
      <vt:lpstr>Courier New</vt:lpstr>
      <vt:lpstr>Seravek</vt:lpstr>
      <vt:lpstr>Seravek ExtraLight</vt:lpstr>
      <vt:lpstr>Seravek Light</vt:lpstr>
      <vt:lpstr>Seravek Medium</vt:lpstr>
      <vt:lpstr>Times</vt:lpstr>
      <vt:lpstr>Times New Roman</vt:lpstr>
      <vt:lpstr>Wingdings</vt:lpstr>
      <vt:lpstr>1_Office Theme</vt:lpstr>
      <vt:lpstr>Office Theme</vt:lpstr>
      <vt:lpstr>WES237B: Software for Embedded Systems</vt:lpstr>
      <vt:lpstr>Today</vt:lpstr>
      <vt:lpstr>Logistics</vt:lpstr>
      <vt:lpstr>Recap</vt:lpstr>
      <vt:lpstr>A Modern Memory Hierarchy</vt:lpstr>
      <vt:lpstr>The guts of most interesting stuff is often ~this</vt:lpstr>
      <vt:lpstr>Cache</vt:lpstr>
      <vt:lpstr>Cache</vt:lpstr>
      <vt:lpstr>Cache hierarchy vocabulary</vt:lpstr>
      <vt:lpstr>Locality and cacheing</vt:lpstr>
      <vt:lpstr>A typical memory hierarchy</vt:lpstr>
      <vt:lpstr>Cache Fundamentals</vt:lpstr>
      <vt:lpstr>Cache Fundamentals</vt:lpstr>
      <vt:lpstr>Cache Fundamentals</vt:lpstr>
      <vt:lpstr>Cache Fundamentals</vt:lpstr>
      <vt:lpstr>Cache Fundamentals</vt:lpstr>
      <vt:lpstr>Cache Fundamentals</vt:lpstr>
      <vt:lpstr>Cache Fundamentals</vt:lpstr>
      <vt:lpstr>Cache Fundamentals, cont.</vt:lpstr>
      <vt:lpstr>Cache Fundamentals, cont.</vt:lpstr>
      <vt:lpstr>Cache Fundamentals, cont.</vt:lpstr>
      <vt:lpstr>Cache Fundamentals, cont.</vt:lpstr>
      <vt:lpstr>Cacheing Issues</vt:lpstr>
      <vt:lpstr>Hardware implications on cache design</vt:lpstr>
      <vt:lpstr>A simple cache</vt:lpstr>
      <vt:lpstr>A simple cache</vt:lpstr>
      <vt:lpstr>A simpler cache</vt:lpstr>
      <vt:lpstr>A simpler cache</vt:lpstr>
      <vt:lpstr>A set-associative cache</vt:lpstr>
      <vt:lpstr>A set-associative cache</vt:lpstr>
      <vt:lpstr>Longer Cache Blocks</vt:lpstr>
      <vt:lpstr>Longer Cache Blocks</vt:lpstr>
      <vt:lpstr>Q: Describing Cache Type Tradeoffs?</vt:lpstr>
      <vt:lpstr>Back to Block Size</vt:lpstr>
      <vt:lpstr>Block Size and Miss Rate</vt:lpstr>
      <vt:lpstr>Cache Parameters</vt:lpstr>
      <vt:lpstr>Cache Parameters</vt:lpstr>
      <vt:lpstr>Cache Parameters</vt:lpstr>
      <vt:lpstr>Q: How many bits for each field?</vt:lpstr>
      <vt:lpstr>Q: How many bits for each field?</vt:lpstr>
      <vt:lpstr>Handling a Cache Access</vt:lpstr>
      <vt:lpstr>Accessing a Sample Cache</vt:lpstr>
      <vt:lpstr>Accessing a Sample Cache</vt:lpstr>
      <vt:lpstr>Cache Alignment</vt:lpstr>
      <vt:lpstr>How does the cache actually connect to the execution core?</vt:lpstr>
      <vt:lpstr>How does the cache actually connect to the execution core?</vt:lpstr>
      <vt:lpstr>How does the cache actually connect to the execution core? [ Simplified View! Very different between embedded &amp; high-perf! ]</vt:lpstr>
      <vt:lpstr>How does the cache actually connect to the execution core? [ Simplified View! Very different between embedded &amp; high-perf! ]</vt:lpstr>
      <vt:lpstr>How does the cache actually connect to the execution core? [ Simplified View! Very different between embedded &amp; high-perf! ]</vt:lpstr>
      <vt:lpstr>Cache Alignment Revisited</vt:lpstr>
      <vt:lpstr>When executing code, what does all this have to do with performance and alignment?</vt:lpstr>
      <vt:lpstr>Which of the following things are possible?</vt:lpstr>
      <vt:lpstr>Associative Caches</vt:lpstr>
      <vt:lpstr>PowerPoint Presentation</vt:lpstr>
      <vt:lpstr>PowerPoint Presentation</vt:lpstr>
      <vt:lpstr>Dealing with Stores</vt:lpstr>
      <vt:lpstr>Policy decisions for stores</vt:lpstr>
      <vt:lpstr>Dealing with stores</vt:lpstr>
      <vt:lpstr>Cache Performance</vt:lpstr>
      <vt:lpstr>In fact…</vt:lpstr>
      <vt:lpstr>Cache Performance</vt:lpstr>
      <vt:lpstr>Cache Performance</vt:lpstr>
      <vt:lpstr>Cache Performance</vt:lpstr>
      <vt:lpstr>Example -- DEC Alpha 21164 Caches</vt:lpstr>
      <vt:lpstr>Three types of cache misses</vt:lpstr>
      <vt:lpstr>Q: Categorizing Misses</vt:lpstr>
      <vt:lpstr>So, then, how do we decrease...</vt:lpstr>
      <vt:lpstr>Cache Associativity</vt:lpstr>
      <vt:lpstr>LRU replacement algorithms</vt:lpstr>
      <vt:lpstr>Caches in Current Processors</vt:lpstr>
      <vt:lpstr>Intel Nehalem (i7)</vt:lpstr>
      <vt:lpstr>What does PYNQ Provide?</vt:lpstr>
      <vt:lpstr>Key Points</vt:lpstr>
      <vt:lpstr>Cache Extras</vt:lpstr>
      <vt:lpstr>Cache Concepts</vt:lpstr>
      <vt:lpstr>Cache Concepts</vt:lpstr>
      <vt:lpstr>PowerPoint Presentation</vt:lpstr>
      <vt:lpstr>Cache Concepts</vt:lpstr>
      <vt:lpstr>Cache Concept Summary</vt:lpstr>
      <vt:lpstr>Types of Cache Implementation</vt:lpstr>
      <vt:lpstr>Cache Abstraction &amp; Metrics</vt:lpstr>
      <vt:lpstr>Blocks and Addressing the Cache</vt:lpstr>
      <vt:lpstr>Direct Mapped Cache</vt:lpstr>
      <vt:lpstr>Direct Mapped Cache Example</vt:lpstr>
      <vt:lpstr>Direct Mapped Cache Example</vt:lpstr>
      <vt:lpstr>Direct Mapped Cache Example</vt:lpstr>
      <vt:lpstr>Direct Mapped Cache Example</vt:lpstr>
      <vt:lpstr>Direct Mapped Cache Example</vt:lpstr>
      <vt:lpstr>Direct Mapped Cache Example</vt:lpstr>
      <vt:lpstr>Direct Mapped Cache Example</vt:lpstr>
      <vt:lpstr>Direct Mapped Cache Example</vt:lpstr>
      <vt:lpstr>Direct Mapped Cache Example</vt:lpstr>
      <vt:lpstr>Direct Mapped Cache Example</vt:lpstr>
      <vt:lpstr>Direct Mapped Cache Example</vt:lpstr>
      <vt:lpstr>2-way set associative cache </vt:lpstr>
      <vt:lpstr>Types of Cache Implementation</vt:lpstr>
      <vt:lpstr>Resources</vt:lpstr>
      <vt:lpstr>Compiler Level Optimization</vt:lpstr>
      <vt:lpstr>Compiler Level Optimizations</vt:lpstr>
      <vt:lpstr>Code Motion</vt:lpstr>
      <vt:lpstr>Compiler Generated Code Motion</vt:lpstr>
      <vt:lpstr>Elimination (share) of Common Subexpressions</vt:lpstr>
      <vt:lpstr>Reduction in Strength</vt:lpstr>
      <vt:lpstr>Memory Aliasing</vt:lpstr>
      <vt:lpstr>Memory Aliasing</vt:lpstr>
      <vt:lpstr>Loop Interchange</vt:lpstr>
      <vt:lpstr>Loop Fusion</vt:lpstr>
      <vt:lpstr>Loop Fusion</vt:lpstr>
      <vt:lpstr>Loop Distribution</vt:lpstr>
      <vt:lpstr>Loop Distribution</vt:lpstr>
      <vt:lpstr>Loop Invariant Computations </vt:lpstr>
      <vt:lpstr>Loop Unrolling</vt:lpstr>
      <vt:lpstr>Dead Code Elimination</vt:lpstr>
      <vt:lpstr>Constant Folding</vt:lpstr>
      <vt:lpstr>Constant Propagation </vt:lpstr>
      <vt:lpstr>Compiler Optimization Passes</vt:lpstr>
      <vt:lpstr>LLVM: Optimizing Compiler</vt:lpstr>
      <vt:lpstr>Compiler Optimization Passes</vt:lpstr>
      <vt:lpstr>Optimizing Compilers</vt:lpstr>
      <vt:lpstr>Limitations of Optimizing Compilers</vt:lpstr>
      <vt:lpstr>GCC O1, O2, O3 levels</vt:lpstr>
      <vt:lpstr>Inline Assembly </vt:lpstr>
      <vt:lpstr>Inline Assembly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Janarbek Matai</dc:creator>
  <cp:lastModifiedBy>Microsoft Office User</cp:lastModifiedBy>
  <cp:revision>5435</cp:revision>
  <cp:lastPrinted>2022-07-19T02:25:22Z</cp:lastPrinted>
  <dcterms:created xsi:type="dcterms:W3CDTF">2013-06-26T00:07:37Z</dcterms:created>
  <dcterms:modified xsi:type="dcterms:W3CDTF">2022-08-06T21:45:55Z</dcterms:modified>
</cp:coreProperties>
</file>