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8" r:id="rId2"/>
    <p:sldId id="267" r:id="rId3"/>
    <p:sldId id="266" r:id="rId4"/>
    <p:sldId id="275" r:id="rId5"/>
    <p:sldId id="276" r:id="rId6"/>
    <p:sldId id="289" r:id="rId7"/>
    <p:sldId id="277" r:id="rId8"/>
    <p:sldId id="281" r:id="rId9"/>
    <p:sldId id="268" r:id="rId10"/>
    <p:sldId id="272" r:id="rId11"/>
    <p:sldId id="269" r:id="rId12"/>
    <p:sldId id="270" r:id="rId13"/>
    <p:sldId id="273" r:id="rId14"/>
    <p:sldId id="282" r:id="rId15"/>
    <p:sldId id="283" r:id="rId16"/>
    <p:sldId id="284" r:id="rId17"/>
    <p:sldId id="285" r:id="rId18"/>
    <p:sldId id="286" r:id="rId19"/>
    <p:sldId id="287" r:id="rId20"/>
    <p:sldId id="271" r:id="rId21"/>
    <p:sldId id="288" r:id="rId22"/>
    <p:sldId id="280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FCDFC0-4D07-913C-E923-18172B2E5265}" v="8" dt="2022-08-19T02:35:59.536"/>
    <p1510:client id="{5196FF66-A4A0-5F4C-A579-6D7630875374}" v="122" dt="2022-08-20T02:01:25.321"/>
    <p1510:client id="{7CBF171D-3916-3DBF-043B-183BAF9C85AE}" v="34" dt="2022-08-20T03:42:50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ECBB9-24FD-8640-8F75-DF2658D1DAF1}" type="datetimeFigureOut">
              <a:rPr lang="en-US" smtClean="0"/>
              <a:t>8/20/22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1E6EB-8B21-4849-8C71-CE18C1A70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46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1E6EB-8B21-4849-8C71-CE18C1A707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8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B975-431D-5AA0-20FD-FBE1E1E07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014A7C-EDF0-16DF-2F13-A0354B160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4AC2C-E8FE-B2BC-E3F4-F4F486AC0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CBB1-B71B-1648-9A8C-0DF6BD7D39B4}" type="datetimeFigureOut">
              <a:rPr lang="en-US" smtClean="0"/>
              <a:t>8/20/22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935AF-3EEB-85A1-9CD3-E0CD93313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228F3-0FD1-415C-C209-93D612C3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D7A-2536-4B44-9189-F1418544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13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94E2F-4959-2F4A-88BC-54AA1D0AD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9951E-84FC-DED7-54A7-2E8AB0DC2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C3F37-1C25-8766-D7FC-CF2FA30D7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CBB1-B71B-1648-9A8C-0DF6BD7D39B4}" type="datetimeFigureOut">
              <a:rPr lang="en-US" smtClean="0"/>
              <a:t>8/20/22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BBEBA-1F6B-D13B-D03F-C0979ADBE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B9D15-DFA7-2DF0-B1D5-6FD6D991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D7A-2536-4B44-9189-F1418544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7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91C3BD-5E73-78CD-0311-E28BA2578E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8F6F5A-BE62-3C63-1654-55E30FD8F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162A6-DB07-4CEA-A0C3-F2D36BE46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CBB1-B71B-1648-9A8C-0DF6BD7D39B4}" type="datetimeFigureOut">
              <a:rPr lang="en-US" smtClean="0"/>
              <a:t>8/20/22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63164-CAA3-6BE5-EECA-6E6C2C1DF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DFA67-CFC5-848E-778A-3965A6B9D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D7A-2536-4B44-9189-F1418544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24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 - White+Seal">
  <p:cSld name="6_Title Slide - White+Sea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ctrTitle"/>
          </p:nvPr>
        </p:nvSpPr>
        <p:spPr>
          <a:xfrm>
            <a:off x="384929" y="1983180"/>
            <a:ext cx="11431019" cy="1995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defRPr sz="4400" b="1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subTitle" idx="1"/>
          </p:nvPr>
        </p:nvSpPr>
        <p:spPr>
          <a:xfrm>
            <a:off x="384929" y="4039762"/>
            <a:ext cx="11431019" cy="195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1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240"/>
              </a:spcBef>
              <a:spcAft>
                <a:spcPts val="0"/>
              </a:spcAft>
              <a:buClr>
                <a:srgbClr val="929293"/>
              </a:buClr>
              <a:buSzPts val="1200"/>
              <a:buNone/>
              <a:defRPr>
                <a:solidFill>
                  <a:srgbClr val="929293"/>
                </a:solidFill>
              </a:defRPr>
            </a:lvl2pPr>
            <a:lvl3pPr lvl="2" algn="ctr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3pPr>
            <a:lvl4pPr lvl="3" algn="ctr">
              <a:spcBef>
                <a:spcPts val="195"/>
              </a:spcBef>
              <a:spcAft>
                <a:spcPts val="0"/>
              </a:spcAft>
              <a:buClr>
                <a:srgbClr val="929293"/>
              </a:buClr>
              <a:buSzPts val="975"/>
              <a:buNone/>
              <a:defRPr>
                <a:solidFill>
                  <a:srgbClr val="929293"/>
                </a:solidFill>
              </a:defRPr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rgbClr val="929293"/>
              </a:buClr>
              <a:buSzPts val="900"/>
              <a:buNone/>
              <a:defRPr>
                <a:solidFill>
                  <a:srgbClr val="929293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929293"/>
              </a:buClr>
              <a:buSzPts val="1500"/>
              <a:buNone/>
              <a:defRPr>
                <a:solidFill>
                  <a:srgbClr val="929293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929293"/>
              </a:buClr>
              <a:buSzPts val="1500"/>
              <a:buNone/>
              <a:defRPr>
                <a:solidFill>
                  <a:srgbClr val="929293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929293"/>
              </a:buClr>
              <a:buSzPts val="1500"/>
              <a:buNone/>
              <a:defRPr>
                <a:solidFill>
                  <a:srgbClr val="929293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929293"/>
              </a:buClr>
              <a:buSzPts val="1500"/>
              <a:buNone/>
              <a:defRPr>
                <a:solidFill>
                  <a:srgbClr val="929293"/>
                </a:solidFill>
              </a:defRPr>
            </a:lvl9pPr>
          </a:lstStyle>
          <a:p>
            <a:endParaRPr/>
          </a:p>
        </p:txBody>
      </p:sp>
      <p:pic>
        <p:nvPicPr>
          <p:cNvPr id="30" name="Google Shape;3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343" y="256328"/>
            <a:ext cx="3106056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25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Slide">
  <p:cSld name="6_Section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2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6097557" y="3"/>
            <a:ext cx="6094444" cy="6856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72" name="Google Shape;72;p26"/>
          <p:cNvSpPr txBox="1">
            <a:spLocks noGrp="1"/>
          </p:cNvSpPr>
          <p:nvPr>
            <p:ph type="ctrTitle"/>
          </p:nvPr>
        </p:nvSpPr>
        <p:spPr>
          <a:xfrm>
            <a:off x="-115329" y="259493"/>
            <a:ext cx="5835548" cy="15726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200" tIns="182875" rIns="182875" bIns="182875" anchor="ctr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006C92"/>
              </a:buClr>
              <a:buSzPts val="3200"/>
              <a:buFont typeface="Calibri"/>
              <a:buNone/>
              <a:defRPr sz="3200" b="1">
                <a:solidFill>
                  <a:srgbClr val="006C9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body" idx="1"/>
          </p:nvPr>
        </p:nvSpPr>
        <p:spPr>
          <a:xfrm>
            <a:off x="487680" y="2005533"/>
            <a:ext cx="5232539" cy="455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802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80CB6-364D-FB9D-2D0F-9C8CFDDCB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EBCF2-6CF5-1989-366E-AEDBB3DE0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67BC7-3A07-1E3B-1061-321CE38E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CBB1-B71B-1648-9A8C-0DF6BD7D39B4}" type="datetimeFigureOut">
              <a:rPr lang="en-US" smtClean="0"/>
              <a:t>8/20/22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9F998-4F25-641B-0328-75DC008A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52D0D-683E-6DA2-1085-95EEDE83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D7A-2536-4B44-9189-F1418544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0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EB83-F7F6-ACC1-64C6-1EF61F44A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56204-7B19-2CB0-CEF9-6EFE245E0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CCCF7-625F-9940-5339-DE4182C89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CBB1-B71B-1648-9A8C-0DF6BD7D39B4}" type="datetimeFigureOut">
              <a:rPr lang="en-US" smtClean="0"/>
              <a:t>8/20/22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2B07B-6195-6FCC-4DB2-8F807DBDD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7D14B-A49F-3287-803F-42B21F742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D7A-2536-4B44-9189-F1418544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2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9A8D3-8EC7-A78B-A4E5-A44826CE9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D48E6-A87C-6C70-BB93-1332CD82D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0A642-2645-F00F-52E3-B7883E241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D5084-8D86-A84E-A680-0AA61793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CBB1-B71B-1648-9A8C-0DF6BD7D39B4}" type="datetimeFigureOut">
              <a:rPr lang="en-US" smtClean="0"/>
              <a:t>8/20/22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F310E-519B-6429-E247-5C42102A2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684639-CB81-5F42-DBB9-1FC4D913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D7A-2536-4B44-9189-F1418544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2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AA81-E025-14FE-AF78-05E21ED5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8F88C-40CD-4777-F99F-BEA7E1D09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66A99-7158-A909-0555-277413523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EAD1D-8BF9-D118-29D4-00ECE9F0EC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D8E6DC-C0B7-E63D-A80C-5A5E041A9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950D53-2FC0-7602-9C6C-E5079F4D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CBB1-B71B-1648-9A8C-0DF6BD7D39B4}" type="datetimeFigureOut">
              <a:rPr lang="en-US" smtClean="0"/>
              <a:t>8/20/22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622242-A377-01FB-4F16-515EBDF4E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B3A817-0CB9-7BE4-E913-4CC4F555B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D7A-2536-4B44-9189-F1418544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3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61C32-5772-B55B-19FE-E81B1A88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F441F-351A-0BE4-3115-1F7259A7D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CBB1-B71B-1648-9A8C-0DF6BD7D39B4}" type="datetimeFigureOut">
              <a:rPr lang="en-US" smtClean="0"/>
              <a:t>8/20/22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EE0EE-F289-DDF9-340C-53DA587C9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FBE0A-8697-B0E1-2DC0-11B301952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D7A-2536-4B44-9189-F1418544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48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1B25A2-0CF2-253C-4DCC-7B17AB39A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CBB1-B71B-1648-9A8C-0DF6BD7D39B4}" type="datetimeFigureOut">
              <a:rPr lang="en-US" smtClean="0"/>
              <a:t>8/20/22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D8F4B1-2A8B-5824-6555-DD05812D4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A8848-807E-7137-E685-2D5727E3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D7A-2536-4B44-9189-F1418544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606B1-5EC4-8B95-7A96-D88172B05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A208E-050A-D356-3806-9668A3F4A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BC4544-35CA-78CC-285D-54A2A5D30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2A61D-B4A3-B6D8-7AB3-6AD76B5B0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CBB1-B71B-1648-9A8C-0DF6BD7D39B4}" type="datetimeFigureOut">
              <a:rPr lang="en-US" smtClean="0"/>
              <a:t>8/20/22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FB805-5C31-977E-E64A-710A00D52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AAE47-ACBE-BB01-864E-752B7F4D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D7A-2536-4B44-9189-F1418544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92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6A9B5-B81C-9367-C7C4-389EB37E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EF8C97-F43D-BB62-E3A3-6EA41BF0E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FAFAE-923F-53B1-82B3-BAC27A4C1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05720-74F1-26D7-5A3A-CADC1ED87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CBB1-B71B-1648-9A8C-0DF6BD7D39B4}" type="datetimeFigureOut">
              <a:rPr lang="en-US" smtClean="0"/>
              <a:t>8/20/22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D481E-9DCA-7C40-FB64-F7A50A57A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E169B-1647-51C8-35FF-4A9956C0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0D7A-2536-4B44-9189-F1418544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9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8257E1-EE24-D0E3-E92E-548E3ECB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8B71D-D679-53A3-031D-17A8D87D6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C7856-8AF9-A89C-61C1-FACD88AA3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8CBB1-B71B-1648-9A8C-0DF6BD7D39B4}" type="datetimeFigureOut">
              <a:rPr lang="en-US" smtClean="0"/>
              <a:t>8/20/22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77C40-CB19-7A38-C134-0D5D1AC11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CC45-FE38-0D3D-6AF7-8BD24822F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B0D7A-2536-4B44-9189-F1418544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4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camp.gitlab.io/scamp5d_doc/modules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camp.gitlab.io/scamp5d_doc/_p_a_g_e__d_e_v_i_c_e__a_p_i__c_a_t_e_g_o_r_y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arxiv.org/pdf/1909.05647.pdf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jpeg"/><Relationship Id="rId2" Type="http://schemas.openxmlformats.org/officeDocument/2006/relationships/video" Target="https://www.youtube.com/embed/sZvVhS7130o?start=125&amp;feature=oembed" TargetMode="External"/><Relationship Id="rId1" Type="http://schemas.openxmlformats.org/officeDocument/2006/relationships/video" Target="https://www.youtube.com/embed/gT8aO1pawgc?start=89&amp;feature=oembed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rpg.ifi.uzh.ch/CVPR19_event_vision_workshop.html" TargetMode="External"/><Relationship Id="rId7" Type="http://schemas.openxmlformats.org/officeDocument/2006/relationships/hyperlink" Target="https://sites.google.com/view/project-agile/demos-and-videos" TargetMode="External"/><Relationship Id="rId2" Type="http://schemas.openxmlformats.org/officeDocument/2006/relationships/hyperlink" Target="https://personalpages.manchester.ac.uk/staff/p.dudek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camp.gitlab.io/scamp5d_doc/index.html" TargetMode="External"/><Relationship Id="rId5" Type="http://schemas.openxmlformats.org/officeDocument/2006/relationships/hyperlink" Target="https://www.researchgate.net/publication/339558524_A_Camera_That_CNNs_Towards_Embedded_Neural_Networks_on_Pixel_Processor_Arrays" TargetMode="External"/><Relationship Id="rId4" Type="http://schemas.openxmlformats.org/officeDocument/2006/relationships/hyperlink" Target="https://www.youtube.com/watch?v=D3VcmkQiPR4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personalpages.manchester.ac.uk/staff/p.dudek/papers/dudek-tcasi2005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3VcmkQiPR4" TargetMode="External"/><Relationship Id="rId2" Type="http://schemas.openxmlformats.org/officeDocument/2006/relationships/hyperlink" Target="https://personalpages.manchester.ac.uk/staff/p.dudek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rpg.ifi.uzh.ch/CVPR19_event_vision_workshop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video" Target="https://www.youtube.com/embed/6xOmo7Ikwzk?feature=oembed" TargetMode="External"/><Relationship Id="rId1" Type="http://schemas.openxmlformats.org/officeDocument/2006/relationships/video" Target="https://www.youtube.com/embed/MjX3z-6n3iA?feature=oembed" TargetMode="External"/><Relationship Id="rId6" Type="http://schemas.openxmlformats.org/officeDocument/2006/relationships/hyperlink" Target="https://www.youtube.com/watch?v=6xOmo7Ikwzk" TargetMode="External"/><Relationship Id="rId5" Type="http://schemas.openxmlformats.org/officeDocument/2006/relationships/hyperlink" Target="https://en.wikipedia.org/wiki/Event_camera" TargetMode="External"/><Relationship Id="rId4" Type="http://schemas.openxmlformats.org/officeDocument/2006/relationships/hyperlink" Target="https://www.youtube.com/watch?v=MjX3z-6n3iA" TargetMode="External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ersonalpages.manchester.ac.uk/staff/p.dudek/papers/dudek-springer-book-2011.pdf" TargetMode="External"/><Relationship Id="rId2" Type="http://schemas.openxmlformats.org/officeDocument/2006/relationships/hyperlink" Target="https://personalpages.manchester.ac.uk/staff/p.dudek/papers/dudek-tcasi2005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ersonalpages.manchester.ac.uk/staff/p.dudek/papers/" TargetMode="External"/><Relationship Id="rId4" Type="http://schemas.openxmlformats.org/officeDocument/2006/relationships/hyperlink" Target="https://personalpages.manchester.ac.uk/staff/p.dudek/scamp/default.htm&#8203;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1812697" y="1983180"/>
            <a:ext cx="8573264" cy="19954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1">
            <a:noAutofit/>
          </a:bodyPr>
          <a:lstStyle/>
          <a:p>
            <a:r>
              <a:rPr lang="en-US"/>
              <a:t>Processing inside Vision Sensor using Pixel Parallel SIMD Processor Array.</a:t>
            </a:r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1812697" y="4039762"/>
            <a:ext cx="8573264" cy="19537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1">
            <a:noAutofit/>
          </a:bodyPr>
          <a:lstStyle/>
          <a:p>
            <a:pPr marL="0" indent="0"/>
            <a:r>
              <a:rPr lang="en-US"/>
              <a:t>-Joey Schnecker, </a:t>
            </a:r>
          </a:p>
          <a:p>
            <a:pPr marL="0" indent="0"/>
            <a:r>
              <a:rPr lang="en-US"/>
              <a:t>Ryan Margraf, </a:t>
            </a:r>
          </a:p>
          <a:p>
            <a:pPr marL="0" indent="0"/>
            <a:r>
              <a:rPr lang="en-US"/>
              <a:t>Vinit Saah</a:t>
            </a:r>
          </a:p>
          <a:p>
            <a:pPr marL="0" indent="0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2A955D-A423-BAC1-DE1C-624DD7A49E5B}"/>
              </a:ext>
            </a:extLst>
          </p:cNvPr>
          <p:cNvSpPr txBox="1"/>
          <p:nvPr/>
        </p:nvSpPr>
        <p:spPr>
          <a:xfrm>
            <a:off x="214312" y="864454"/>
            <a:ext cx="1243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WES-237B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2AC94D-B9F2-243D-5FEB-3E91A3D322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SDK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C6809F5-B040-95FC-4E1A-937DA406A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87" y="2165350"/>
            <a:ext cx="7772400" cy="41052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2F1766-1849-BF9A-AADE-A0868C90EFE3}"/>
              </a:ext>
            </a:extLst>
          </p:cNvPr>
          <p:cNvSpPr txBox="1"/>
          <p:nvPr/>
        </p:nvSpPr>
        <p:spPr>
          <a:xfrm>
            <a:off x="271463" y="2300288"/>
            <a:ext cx="3757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https://scamp.gitlab.io/scamp5d_doc/modules.html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https://scamp.gitlab.io/scamp5d_doc/_p_a_g_e__d_e_v_i_c_e__a_p_i__c_a_t_e_g_o_r_y.html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97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F66615-F051-B7FD-7824-7B29D81B0F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Just to summarize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A33C5-CEEC-934A-DF57-6B923F9F2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image pixel contains a processor </a:t>
            </a:r>
          </a:p>
          <a:p>
            <a:r>
              <a:rPr lang="en-US" dirty="0"/>
              <a:t>processors are software-programmable </a:t>
            </a:r>
            <a:r>
              <a:rPr lang="en-US" sz="1800" dirty="0"/>
              <a:t>– they execute code </a:t>
            </a:r>
            <a:endParaRPr lang="en-US" dirty="0"/>
          </a:p>
          <a:p>
            <a:r>
              <a:rPr lang="en-US" sz="2400" dirty="0"/>
              <a:t>all computations are done </a:t>
            </a:r>
            <a:r>
              <a:rPr lang="en-US" sz="2400" b="1" dirty="0"/>
              <a:t>on the sensor </a:t>
            </a:r>
            <a:r>
              <a:rPr lang="en-US" dirty="0"/>
              <a:t>– in a pixel-parallel array</a:t>
            </a:r>
            <a:br>
              <a:rPr lang="en-US" dirty="0"/>
            </a:br>
            <a:r>
              <a:rPr lang="en-US" dirty="0"/>
              <a:t>– no sensor/processor/memory data movements – high speed &amp; low power </a:t>
            </a:r>
            <a:endParaRPr lang="en-US" sz="2400" dirty="0"/>
          </a:p>
          <a:p>
            <a:r>
              <a:rPr lang="en-US" sz="2400" dirty="0"/>
              <a:t>operation is </a:t>
            </a:r>
            <a:r>
              <a:rPr lang="en-US" sz="2400" i="1" dirty="0"/>
              <a:t>“frame based”</a:t>
            </a:r>
            <a:br>
              <a:rPr lang="en-US" sz="2400" i="1" dirty="0"/>
            </a:br>
            <a:r>
              <a:rPr lang="en-US" dirty="0"/>
              <a:t>– but the frame rate can be </a:t>
            </a:r>
            <a:r>
              <a:rPr lang="en-US" b="1" dirty="0"/>
              <a:t>very high – many kHz (Exception to general Event Based)</a:t>
            </a:r>
            <a:endParaRPr lang="en-US" sz="2400" dirty="0"/>
          </a:p>
          <a:p>
            <a:r>
              <a:rPr lang="en-US" dirty="0"/>
              <a:t>Only interesting data is transmitted off chip </a:t>
            </a:r>
          </a:p>
          <a:p>
            <a:pPr lvl="1"/>
            <a:r>
              <a:rPr lang="en-US" dirty="0"/>
              <a:t>–  results of computations, </a:t>
            </a:r>
            <a:endParaRPr lang="en-US" sz="2400" dirty="0"/>
          </a:p>
          <a:p>
            <a:pPr lvl="1"/>
            <a:r>
              <a:rPr lang="en-US" dirty="0"/>
              <a:t>–  e.g. 2D maps, global measures, address-events of points of interest, </a:t>
            </a:r>
            <a:endParaRPr lang="en-US" sz="2400" dirty="0"/>
          </a:p>
          <a:p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146FFCB-E0F9-8526-C37C-10802F355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738" y="357183"/>
            <a:ext cx="6109514" cy="62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22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F66615-F051-B7FD-7824-7B29D81B0F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Application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A33C5-CEEC-934A-DF57-6B923F9F2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algorithm such as Edge detector</a:t>
            </a:r>
          </a:p>
          <a:p>
            <a:pPr marL="101600" indent="0">
              <a:buNone/>
            </a:pPr>
            <a:r>
              <a:rPr lang="en-US" dirty="0"/>
              <a:t>      execution time 5.8 µs, </a:t>
            </a:r>
          </a:p>
          <a:p>
            <a:pPr marL="101600" indent="0">
              <a:buNone/>
            </a:pPr>
            <a:r>
              <a:rPr lang="en-US" dirty="0"/>
              <a:t>     implemented in 15 instructions of add, subtract and shifting.</a:t>
            </a:r>
          </a:p>
          <a:p>
            <a:pPr marL="101600" indent="0">
              <a:buNone/>
            </a:pPr>
            <a:endParaRPr lang="en-US" dirty="0"/>
          </a:p>
          <a:p>
            <a:r>
              <a:rPr lang="en-US" dirty="0"/>
              <a:t>Median filter: Result Sensor and </a:t>
            </a:r>
            <a:r>
              <a:rPr lang="en-US" dirty="0" err="1"/>
              <a:t>Matlab</a:t>
            </a:r>
            <a:endParaRPr lang="en-US" dirty="0"/>
          </a:p>
          <a:p>
            <a:pPr marL="101600" indent="0">
              <a:buNone/>
            </a:pPr>
            <a:r>
              <a:rPr lang="en-US" dirty="0"/>
              <a:t>      more complicated, involves sorting of 3*3 pixels: 20.1 µs</a:t>
            </a:r>
          </a:p>
          <a:p>
            <a:pPr marL="10160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HDR: Capturing multiple frames to equalize brightness. Zero latency, processed during image integration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Depth Focus: Capturing multiple frames and finding the focal point.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101600" indent="0">
              <a:buNone/>
            </a:pPr>
            <a:endParaRPr lang="en-US" dirty="0"/>
          </a:p>
        </p:txBody>
      </p:sp>
      <p:pic>
        <p:nvPicPr>
          <p:cNvPr id="5" name="Picture 4" descr="Sobel filter edge detector">
            <a:extLst>
              <a:ext uri="{FF2B5EF4-FFF2-40B4-BE49-F238E27FC236}">
                <a16:creationId xmlns:a16="http://schemas.microsoft.com/office/drawing/2014/main" id="{692A9D69-633F-C611-A5BC-96010E990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91215"/>
            <a:ext cx="2768936" cy="118216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EC92AC1-B79F-AEF3-B110-AB93782F6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12264"/>
            <a:ext cx="5072063" cy="1182166"/>
          </a:xfrm>
          <a:prstGeom prst="rect">
            <a:avLst/>
          </a:prstGeom>
        </p:spPr>
      </p:pic>
      <p:pic>
        <p:nvPicPr>
          <p:cNvPr id="11" name="Picture 10" descr="A picture containing text, bottle, indoor&#10;&#10;Description automatically generated">
            <a:extLst>
              <a:ext uri="{FF2B5EF4-FFF2-40B4-BE49-F238E27FC236}">
                <a16:creationId xmlns:a16="http://schemas.microsoft.com/office/drawing/2014/main" id="{CDE9ACCC-4E81-8188-8B97-230ACF6FB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23588"/>
            <a:ext cx="4197350" cy="107708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62C3DB-DF27-2C24-2615-9D83E0ED5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599112"/>
            <a:ext cx="5072063" cy="118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12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B25840-DFD8-1F27-E0BD-7623447AC0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Convolutional Neural Networks (CNN)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08772-6B08-C5C9-7E26-13DCE82EF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680" y="2005533"/>
            <a:ext cx="5232539" cy="3409430"/>
          </a:xfrm>
        </p:spPr>
        <p:txBody>
          <a:bodyPr/>
          <a:lstStyle/>
          <a:p>
            <a:r>
              <a:rPr lang="en-US"/>
              <a:t>Paper by </a:t>
            </a:r>
          </a:p>
          <a:p>
            <a:pPr marL="101600" indent="0">
              <a:buNone/>
            </a:pPr>
            <a:r>
              <a:rPr lang="en-US" i="1"/>
              <a:t>Laurie Bose1 </a:t>
            </a:r>
            <a:r>
              <a:rPr lang="en-US" i="1" err="1"/>
              <a:t>Jianing</a:t>
            </a:r>
            <a:r>
              <a:rPr lang="en-US" i="1"/>
              <a:t> Chen2 Stephen J. Carey2 Piotr Dudek2 </a:t>
            </a:r>
            <a:r>
              <a:rPr lang="en-US" i="1" err="1"/>
              <a:t>Walterio</a:t>
            </a:r>
            <a:r>
              <a:rPr lang="en-US" i="1"/>
              <a:t> Mayol-Cuevas1 1University of Bristol, Bristol, United Kingdom</a:t>
            </a:r>
            <a:br>
              <a:rPr lang="en-US" i="1"/>
            </a:br>
            <a:r>
              <a:rPr lang="en-US" i="1"/>
              <a:t>2University of Manchester, Manchester, United Kingdom </a:t>
            </a:r>
          </a:p>
          <a:p>
            <a:pPr marL="101600" indent="0">
              <a:buNone/>
            </a:pPr>
            <a:endParaRPr lang="en-US"/>
          </a:p>
          <a:p>
            <a:r>
              <a:rPr lang="en-US"/>
              <a:t>Link:</a:t>
            </a:r>
          </a:p>
          <a:p>
            <a:r>
              <a:rPr lang="en-US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https://arxiv.org/pdf/1909.05647.pdf</a:t>
            </a:r>
            <a:endParaRPr lang="en-US">
              <a:solidFill>
                <a:schemeClr val="bg1"/>
              </a:solidFill>
            </a:endParaRPr>
          </a:p>
          <a:p>
            <a:pPr marL="101600" indent="0">
              <a:buNone/>
            </a:pPr>
            <a:endParaRPr lang="en-US"/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E18DF41B-0A80-B0EB-1A1A-13093BAB2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6668" r="16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0496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B25840-DFD8-1F27-E0BD-7623447AC0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Convolutional Neural Networks (CNN) Details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08772-6B08-C5C9-7E26-13DCE82EF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680" y="2005533"/>
            <a:ext cx="5232539" cy="2209280"/>
          </a:xfrm>
        </p:spPr>
        <p:txBody>
          <a:bodyPr/>
          <a:lstStyle/>
          <a:p>
            <a:r>
              <a:rPr lang="en-US" dirty="0"/>
              <a:t>Revolutionized Computer Division discipline.</a:t>
            </a:r>
          </a:p>
          <a:p>
            <a:r>
              <a:rPr lang="en-US" dirty="0"/>
              <a:t>Requirements of Neural network surpass capability of embedded microprocessors.</a:t>
            </a:r>
          </a:p>
          <a:p>
            <a:r>
              <a:rPr lang="en-US" dirty="0"/>
              <a:t>So accelerators </a:t>
            </a:r>
            <a:r>
              <a:rPr lang="en-US"/>
              <a:t>are required.</a:t>
            </a:r>
            <a:endParaRPr lang="en-US" dirty="0"/>
          </a:p>
          <a:p>
            <a:r>
              <a:rPr lang="en-US" dirty="0"/>
              <a:t>Images to be processed at sensor. No memory transfer to main processing unit. </a:t>
            </a:r>
          </a:p>
          <a:p>
            <a:r>
              <a:rPr lang="en-US" dirty="0"/>
              <a:t>Sparse output are sent to main Processing unit instead of complete frame.</a:t>
            </a:r>
          </a:p>
          <a:p>
            <a:r>
              <a:rPr lang="en-US" dirty="0"/>
              <a:t>Results in data reduction and power efficiency</a:t>
            </a:r>
          </a:p>
          <a:p>
            <a:r>
              <a:rPr lang="en-US" dirty="0"/>
              <a:t>Divides the array in 4*4 block, trading- off image resolution, for increased local memory.</a:t>
            </a:r>
          </a:p>
          <a:p>
            <a:r>
              <a:rPr lang="en-US" dirty="0"/>
              <a:t>Logical operations, processes the data, stores the result, and transfers the sub-sampled data to attached system.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7EB6F90-BF94-001E-2BDE-91F8E89BC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0" y="2241550"/>
            <a:ext cx="3352800" cy="1346200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8BA1D7-ED5B-CB05-33BA-D7B23F143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341812"/>
            <a:ext cx="318135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09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567156-269F-8BC8-F6C0-82CF9754FC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Pixel Processor Array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14B19E-CE27-93A9-45AC-CC9B4C356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/>
              <a:t>Each pixel has:</a:t>
            </a:r>
          </a:p>
          <a:p>
            <a:pPr lvl="1" fontAlgn="base"/>
            <a:r>
              <a:rPr lang="en-US"/>
              <a:t>6 registers for analog data</a:t>
            </a:r>
          </a:p>
          <a:p>
            <a:pPr lvl="1" fontAlgn="base"/>
            <a:r>
              <a:rPr lang="en-US"/>
              <a:t>13 bits for digital data</a:t>
            </a:r>
          </a:p>
          <a:p>
            <a:pPr lvl="1" fontAlgn="base"/>
            <a:r>
              <a:rPr lang="en-US"/>
              <a:t>ALU</a:t>
            </a:r>
          </a:p>
          <a:p>
            <a:pPr fontAlgn="base"/>
            <a:r>
              <a:rPr lang="en-US"/>
              <a:t>Analog</a:t>
            </a:r>
          </a:p>
          <a:p>
            <a:pPr lvl="1" fontAlgn="base"/>
            <a:r>
              <a:rPr lang="en-US"/>
              <a:t>Faster, but noisy</a:t>
            </a:r>
          </a:p>
          <a:p>
            <a:pPr lvl="1" fontAlgn="base"/>
            <a:r>
              <a:rPr lang="en-US"/>
              <a:t>Operations: Add, negate, split, compare against 0</a:t>
            </a:r>
          </a:p>
          <a:p>
            <a:pPr fontAlgn="base"/>
            <a:r>
              <a:rPr lang="en-US"/>
              <a:t>Digital</a:t>
            </a:r>
          </a:p>
          <a:p>
            <a:pPr lvl="1" fontAlgn="base"/>
            <a:r>
              <a:rPr lang="en-US"/>
              <a:t>Operations: MOV, OR, NOR, NOT</a:t>
            </a:r>
          </a:p>
          <a:p>
            <a:pPr fontAlgn="base"/>
            <a:r>
              <a:rPr lang="en-US"/>
              <a:t>Each pixel has connections to its 4 directly adjacent neighbors</a:t>
            </a:r>
          </a:p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4FD8C0E-47CB-A21C-39E1-5C50813F7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781" y="1737232"/>
            <a:ext cx="523254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675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D2D9B1-B8D4-50B2-AF2B-9371E031DC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Alternative Arrangement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94B4F-72AC-8B99-476C-961750B98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/>
              <a:t>To save bits for other operations, one may consider grouping pixels into 4x4 blocks</a:t>
            </a:r>
          </a:p>
          <a:p>
            <a:pPr fontAlgn="base"/>
            <a:endParaRPr lang="en-US"/>
          </a:p>
          <a:p>
            <a:pPr fontAlgn="base"/>
            <a:r>
              <a:rPr lang="en-US"/>
              <a:t>Decreases image size to 64x64, but only uses 1 bit per pixel (16 bits per block)</a:t>
            </a:r>
          </a:p>
          <a:p>
            <a:pPr fontAlgn="base"/>
            <a:endParaRPr lang="en-US"/>
          </a:p>
          <a:p>
            <a:pPr fontAlgn="base"/>
            <a:r>
              <a:rPr lang="en-US"/>
              <a:t>Can still perform bit shifts, as well as other operations</a:t>
            </a:r>
          </a:p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25BD7E-2621-4614-E8DC-9CC36BC10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240" y="651011"/>
            <a:ext cx="477043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4A20768-A25A-5AD1-3ECE-16CF067CD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240" y="3275479"/>
            <a:ext cx="4770437" cy="32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081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D3D7DD-1438-B58D-D477-9546E034C8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Addition</a:t>
            </a:r>
            <a:r>
              <a:rPr lang="en-US" b="0"/>
              <a:t> </a:t>
            </a:r>
            <a:r>
              <a:rPr lang="en-US"/>
              <a:t>and</a:t>
            </a:r>
            <a:r>
              <a:rPr lang="en-US" b="0"/>
              <a:t> </a:t>
            </a:r>
            <a:r>
              <a:rPr lang="en-US"/>
              <a:t>Subtraction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D3A70-DCD2-0185-E12F-D886E11D1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800"/>
              <a:t>Uses a combination of AND, XOR, and bit shifts</a:t>
            </a:r>
          </a:p>
          <a:p>
            <a:pPr fontAlgn="base"/>
            <a:r>
              <a:rPr lang="en-US" sz="1800"/>
              <a:t>Algorithm: Addition of two images A and B</a:t>
            </a:r>
          </a:p>
          <a:p>
            <a:pPr lvl="1" fontAlgn="base"/>
            <a:r>
              <a:rPr lang="en-US" sz="1800"/>
              <a:t>Generate 2 intermediate results AND(A,B) and XOR(A,B)</a:t>
            </a:r>
          </a:p>
          <a:p>
            <a:pPr lvl="1" fontAlgn="base"/>
            <a:r>
              <a:rPr lang="en-US" sz="1800"/>
              <a:t>If AND(A,B) is all 0s (no carry bits), result is XOR(A,B)</a:t>
            </a:r>
          </a:p>
          <a:p>
            <a:pPr lvl="1" fontAlgn="base"/>
            <a:r>
              <a:rPr lang="en-US" sz="1800"/>
              <a:t>Otherwise, set A = XOR(A,B) and B = ShiftLeftBy1(AND(A,B)) and repeat</a:t>
            </a:r>
          </a:p>
          <a:p>
            <a:pPr lvl="1" fontAlgn="base"/>
            <a:r>
              <a:rPr lang="en-US" sz="1800"/>
              <a:t>Continue until AND(A,B) is all 0s (no more carrying)</a:t>
            </a:r>
          </a:p>
          <a:p>
            <a:pPr fontAlgn="base"/>
            <a:r>
              <a:rPr lang="en-US" sz="1800"/>
              <a:t>Subtraction</a:t>
            </a:r>
          </a:p>
          <a:p>
            <a:pPr lvl="1" fontAlgn="base"/>
            <a:r>
              <a:rPr lang="en-US" sz="1800"/>
              <a:t>Same as addition except A is inverted before each AND operation</a:t>
            </a:r>
          </a:p>
          <a:p>
            <a:endParaRPr lang="en-US" sz="180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2B11E16-CCA0-D831-53FC-17F8713D2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671059"/>
            <a:ext cx="4143376" cy="266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AEC3404-2586-F7DD-043A-16C81CE0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0" y="3692817"/>
            <a:ext cx="4262885" cy="286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105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C622FB-F7B5-D9B2-F5AC-EC6341626E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Convolution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CE0D4-357E-C5F1-4EA2-5BD17B588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/>
              <a:t>Restricting weights to values of 1,0, and -1 provides some benefits</a:t>
            </a:r>
          </a:p>
          <a:p>
            <a:pPr lvl="1" fontAlgn="base"/>
            <a:r>
              <a:rPr lang="en-US"/>
              <a:t>This allows the convolutions to be implemented with only addition and subtraction, rather than the more costly multiplication</a:t>
            </a:r>
          </a:p>
          <a:p>
            <a:pPr fontAlgn="base"/>
            <a:r>
              <a:rPr lang="en-US"/>
              <a:t>Algorithm:</a:t>
            </a:r>
          </a:p>
          <a:p>
            <a:pPr lvl="1" fontAlgn="base"/>
            <a:r>
              <a:rPr lang="en-US"/>
              <a:t>Iterate over kernel, separately accumulating the positive and negative results in different images</a:t>
            </a:r>
          </a:p>
          <a:p>
            <a:pPr lvl="1" fontAlgn="base"/>
            <a:r>
              <a:rPr lang="en-US"/>
              <a:t>At the end, subtract the accumulated negative values from the positive ones</a:t>
            </a:r>
          </a:p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6876928-527B-B873-8B46-AA56C2228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82" y="2005533"/>
            <a:ext cx="5408808" cy="391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061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D57345-4430-AC3E-03FA-795B6844D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Applications</a:t>
            </a:r>
            <a:br>
              <a:rPr lang="en-US" b="0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64F0B-08F3-EF26-E7A8-CA09CC051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680" y="2005533"/>
            <a:ext cx="5470208" cy="4556632"/>
          </a:xfrm>
        </p:spPr>
        <p:txBody>
          <a:bodyPr/>
          <a:lstStyle/>
          <a:p>
            <a:pPr fontAlgn="base"/>
            <a:r>
              <a:rPr lang="en-US">
                <a:solidFill>
                  <a:schemeClr val="bg1"/>
                </a:solidFill>
              </a:rPr>
              <a:t>Edge detection</a:t>
            </a:r>
          </a:p>
          <a:p>
            <a:pPr fontAlgn="base"/>
            <a:r>
              <a:rPr lang="en-US">
                <a:solidFill>
                  <a:schemeClr val="bg1"/>
                </a:solidFill>
              </a:rPr>
              <a:t>Corner detection (up to 2000 FPS) </a:t>
            </a:r>
          </a:p>
          <a:p>
            <a:pPr fontAlgn="base"/>
            <a:r>
              <a:rPr lang="en-US">
                <a:solidFill>
                  <a:schemeClr val="bg1"/>
                </a:solidFill>
              </a:rPr>
              <a:t>Object Tracking (100,000+ FPS)</a:t>
            </a:r>
          </a:p>
          <a:p>
            <a:pPr fontAlgn="base"/>
            <a:r>
              <a:rPr lang="en-US">
                <a:solidFill>
                  <a:schemeClr val="bg1"/>
                </a:solidFill>
              </a:rPr>
              <a:t>Visual Odometry</a:t>
            </a:r>
          </a:p>
          <a:p>
            <a:pPr fontAlgn="base"/>
            <a:endParaRPr lang="en-US">
              <a:solidFill>
                <a:schemeClr val="bg1"/>
              </a:solidFill>
            </a:endParaRPr>
          </a:p>
          <a:p>
            <a:pPr fontAlgn="base"/>
            <a:endParaRPr lang="en-US">
              <a:solidFill>
                <a:schemeClr val="bg1"/>
              </a:solidFill>
            </a:endParaRPr>
          </a:p>
          <a:p>
            <a:pPr fontAlgn="base"/>
            <a:endParaRPr lang="en-US">
              <a:solidFill>
                <a:schemeClr val="bg1"/>
              </a:solidFill>
            </a:endParaRPr>
          </a:p>
          <a:p>
            <a:pPr fontAlgn="base"/>
            <a:endParaRPr lang="en-US">
              <a:solidFill>
                <a:schemeClr val="bg1"/>
              </a:solidFill>
            </a:endParaRPr>
          </a:p>
          <a:p>
            <a:pPr fontAlgn="base"/>
            <a:r>
              <a:rPr lang="en-US">
                <a:solidFill>
                  <a:schemeClr val="bg1"/>
                </a:solidFill>
              </a:rPr>
              <a:t>Convolutional Neural Networks</a:t>
            </a:r>
          </a:p>
          <a:p>
            <a:pPr lvl="1" fontAlgn="base"/>
            <a:r>
              <a:rPr lang="en-US">
                <a:solidFill>
                  <a:schemeClr val="bg1"/>
                </a:solidFill>
              </a:rPr>
              <a:t>Digit Classification</a:t>
            </a:r>
          </a:p>
          <a:p>
            <a:pPr lvl="1" fontAlgn="base"/>
            <a:r>
              <a:rPr lang="en-US">
                <a:solidFill>
                  <a:schemeClr val="bg1"/>
                </a:solidFill>
              </a:rPr>
              <a:t>Car Tracking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927FF55-C6C8-8562-D533-5DB7B8F2C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783" y="1716088"/>
            <a:ext cx="5303520" cy="249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E95E526-BCFC-4FFA-D5B9-02429FA2B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783" y="4568825"/>
            <a:ext cx="4233279" cy="21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nline Media 5" descr="SCAMP odometry">
            <a:hlinkClick r:id="" action="ppaction://media"/>
            <a:extLst>
              <a:ext uri="{FF2B5EF4-FFF2-40B4-BE49-F238E27FC236}">
                <a16:creationId xmlns:a16="http://schemas.microsoft.com/office/drawing/2014/main" id="{16FAEF29-B830-65C2-5F90-812C4F77D2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26889" y="3351563"/>
            <a:ext cx="2540000" cy="1435100"/>
          </a:xfrm>
          <a:prstGeom prst="rect">
            <a:avLst/>
          </a:prstGeom>
        </p:spPr>
      </p:pic>
      <p:pic>
        <p:nvPicPr>
          <p:cNvPr id="7" name="Online Media 6" descr="A Camera That CNNs: Towards Embedded Neural Networks on Pixel Processor Arrays oral ICCV2019">
            <a:hlinkClick r:id="" action="ppaction://media"/>
            <a:extLst>
              <a:ext uri="{FF2B5EF4-FFF2-40B4-BE49-F238E27FC236}">
                <a16:creationId xmlns:a16="http://schemas.microsoft.com/office/drawing/2014/main" id="{84B28978-469D-478F-B6D3-F4E66AB945A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3556000" y="5307455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80E84F3-2595-558F-DA54-927377B22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6668" r="16668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F66615-F051-B7FD-7824-7B29D81B0F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A33C5-CEEC-934A-DF57-6B923F9F2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Introduction: </a:t>
            </a:r>
            <a:r>
              <a:rPr lang="en-US" dirty="0"/>
              <a:t>SCAMP</a:t>
            </a:r>
          </a:p>
          <a:p>
            <a:pPr>
              <a:buClr>
                <a:srgbClr val="FFFFFF"/>
              </a:buClr>
            </a:pPr>
            <a:r>
              <a:rPr lang="en-US" dirty="0"/>
              <a:t>Frame vs </a:t>
            </a:r>
            <a:r>
              <a:rPr lang="en-US"/>
              <a:t>Event Camera</a:t>
            </a:r>
            <a:endParaRPr lang="en-US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en-US" dirty="0">
                <a:cs typeface="Calibri"/>
              </a:rPr>
              <a:t>SCAMP History and Architecture</a:t>
            </a:r>
            <a:endParaRPr lang="en-US" dirty="0"/>
          </a:p>
          <a:p>
            <a:r>
              <a:rPr lang="en-US"/>
              <a:t>What is SIMD Processor Array</a:t>
            </a:r>
            <a:endParaRPr lang="en-US" dirty="0">
              <a:cs typeface="Calibri"/>
            </a:endParaRPr>
          </a:p>
          <a:p>
            <a:r>
              <a:rPr lang="en-US"/>
              <a:t>SIMD Processor with main CPU</a:t>
            </a:r>
            <a:endParaRPr lang="en-US" dirty="0">
              <a:cs typeface="Calibri"/>
            </a:endParaRPr>
          </a:p>
          <a:p>
            <a:r>
              <a:rPr lang="en-US"/>
              <a:t>More about SIMD Processor</a:t>
            </a:r>
            <a:endParaRPr lang="en-US" dirty="0">
              <a:cs typeface="Calibri"/>
            </a:endParaRPr>
          </a:p>
          <a:p>
            <a:r>
              <a:rPr lang="en-US"/>
              <a:t>How to develop for SIMD Processor</a:t>
            </a:r>
            <a:endParaRPr lang="en-US" dirty="0">
              <a:cs typeface="Calibri"/>
            </a:endParaRPr>
          </a:p>
          <a:p>
            <a:r>
              <a:rPr lang="en-US"/>
              <a:t>Application: Convolution Neural Network</a:t>
            </a:r>
            <a:endParaRPr lang="en-US" dirty="0">
              <a:cs typeface="Calibri"/>
            </a:endParaRPr>
          </a:p>
          <a:p>
            <a:r>
              <a:rPr lang="en-US"/>
              <a:t>Array semantics</a:t>
            </a:r>
            <a:endParaRPr lang="en-US" dirty="0">
              <a:cs typeface="Calibri"/>
            </a:endParaRPr>
          </a:p>
          <a:p>
            <a:r>
              <a:rPr lang="en-US"/>
              <a:t>Learning Addition and Subtraction</a:t>
            </a:r>
            <a:endParaRPr lang="en-US" dirty="0">
              <a:cs typeface="Calibri"/>
            </a:endParaRPr>
          </a:p>
          <a:p>
            <a:r>
              <a:rPr lang="en-US"/>
              <a:t>Convolution algorithm</a:t>
            </a:r>
            <a:endParaRPr lang="en-US" dirty="0">
              <a:cs typeface="Calibri"/>
            </a:endParaRPr>
          </a:p>
          <a:p>
            <a:r>
              <a:rPr lang="en-US"/>
              <a:t>Realtime Application</a:t>
            </a:r>
            <a:endParaRPr lang="en-US" dirty="0">
              <a:cs typeface="Calibri"/>
            </a:endParaRPr>
          </a:p>
          <a:p>
            <a:r>
              <a:rPr lang="en-US"/>
              <a:t>Q and A</a:t>
            </a:r>
            <a:endParaRPr lang="en-US" dirty="0">
              <a:cs typeface="Calibri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97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F66615-F051-B7FD-7824-7B29D81B0F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Credits and references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A33C5-CEEC-934A-DF57-6B923F9F2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Piotr Dudek</a:t>
            </a:r>
            <a:r>
              <a:rPr lang="en-US" sz="1800">
                <a:solidFill>
                  <a:schemeClr val="bg1"/>
                </a:solidFill>
              </a:rPr>
              <a:t> </a:t>
            </a:r>
          </a:p>
          <a:p>
            <a:r>
              <a:rPr lang="en-US" sz="18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https://rpg.ifi.uzh.ch/CVPR19_event_vision_workshop.html</a:t>
            </a:r>
            <a:endParaRPr lang="en-US" sz="1800">
              <a:solidFill>
                <a:schemeClr val="bg1"/>
              </a:solidFill>
            </a:endParaRPr>
          </a:p>
          <a:p>
            <a:pPr fontAlgn="base"/>
            <a:r>
              <a:rPr lang="en-US" sz="1800">
                <a:solidFill>
                  <a:schemeClr val="bg1"/>
                </a:solidFill>
              </a:rPr>
              <a:t>Presentation at CVPR Event Vison Workshop: </a:t>
            </a:r>
            <a:r>
              <a:rPr lang="en-US" sz="1800" u="sng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https://www.youtube.com/watch?v=D3VcmkQiPR4</a:t>
            </a:r>
            <a:endParaRPr lang="en-US" sz="1800">
              <a:solidFill>
                <a:schemeClr val="bg1"/>
              </a:solidFill>
            </a:endParaRPr>
          </a:p>
          <a:p>
            <a:pPr fontAlgn="base"/>
            <a:r>
              <a:rPr lang="en-US" sz="1800">
                <a:solidFill>
                  <a:schemeClr val="bg1"/>
                </a:solidFill>
              </a:rPr>
              <a:t>Bose et al. (2019). </a:t>
            </a:r>
            <a:r>
              <a:rPr lang="en-US" sz="1800" u="sng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Camera That CNNs: Towards Embedded Neural Networks on Pixel Processor Arrays</a:t>
            </a:r>
            <a:r>
              <a:rPr lang="en-US" sz="1800">
                <a:solidFill>
                  <a:schemeClr val="bg1"/>
                </a:solidFill>
              </a:rPr>
              <a:t>. 1335-1344. 10.1109/ICCV.2019.00142.</a:t>
            </a:r>
          </a:p>
          <a:p>
            <a:pPr fontAlgn="base"/>
            <a:r>
              <a:rPr lang="en-US" sz="1800">
                <a:solidFill>
                  <a:schemeClr val="bg1"/>
                </a:solidFill>
              </a:rPr>
              <a:t>Documentation: </a:t>
            </a:r>
            <a:r>
              <a:rPr lang="en-US" sz="1800" u="sng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https://scamp.gitlab.io/scamp5d_doc/index.html</a:t>
            </a:r>
            <a:endParaRPr lang="en-US" sz="1800">
              <a:solidFill>
                <a:schemeClr val="bg1"/>
              </a:solidFill>
            </a:endParaRPr>
          </a:p>
          <a:p>
            <a:r>
              <a:rPr lang="en-US" sz="1800">
                <a:solidFill>
                  <a:schemeClr val="bg1"/>
                </a:solidFill>
              </a:rPr>
              <a:t>Demonstrations: </a:t>
            </a:r>
            <a:r>
              <a:rPr lang="en-US" sz="1800" u="sng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https://sites.google.com/view/project-agile/demos-and-videos</a:t>
            </a:r>
            <a:endParaRPr lang="en-US" sz="1800">
              <a:solidFill>
                <a:schemeClr val="bg1"/>
              </a:solidFill>
            </a:endParaRPr>
          </a:p>
          <a:p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E381D0A3-CDB5-8DAF-D5FE-9494E951E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/>
          <a:srcRect l="16668" r="16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1688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1EAD29-77D8-C952-7AB5-3F4F9C9C4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5329" y="259493"/>
            <a:ext cx="12620102" cy="6447581"/>
          </a:xfrm>
        </p:spPr>
        <p:txBody>
          <a:bodyPr/>
          <a:lstStyle/>
          <a:p>
            <a:pPr algn="ctr"/>
            <a:r>
              <a:rPr lang="en-US" sz="4800">
                <a:cs typeface="Calibri Light"/>
              </a:rPr>
              <a:t>BACKUP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304354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023656-9F63-8D90-8C3B-8CD60295CB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Pseudo </a:t>
            </a:r>
            <a:br>
              <a:rPr lang="en-US">
                <a:cs typeface="Calibri Light"/>
              </a:rPr>
            </a:br>
            <a:r>
              <a:rPr lang="en-US">
                <a:cs typeface="Calibri Light"/>
              </a:rPr>
              <a:t>Code</a:t>
            </a:r>
          </a:p>
        </p:txBody>
      </p:sp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1C0B78E0-E427-FF14-CDA2-7CE5B0C27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257537"/>
            <a:ext cx="9690100" cy="62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36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089447-FEB8-75D1-7050-5EC15995C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5835"/>
            <a:ext cx="5835548" cy="1572618"/>
          </a:xfrm>
        </p:spPr>
        <p:txBody>
          <a:bodyPr/>
          <a:lstStyle/>
          <a:p>
            <a:r>
              <a:rPr lang="en-US">
                <a:cs typeface="Calibri Light"/>
              </a:rPr>
              <a:t>SCAMP Architecture Detail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949A9-EE19-4ED2-31B7-EB72C8EBE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en-US" sz="1400">
                <a:ea typeface="+mn-lt"/>
                <a:cs typeface="+mn-lt"/>
                <a:hlinkClick r:id="rId2"/>
              </a:rPr>
              <a:t>https://personalpages.manchester.ac.uk/staff/p.dudek/papers/dudek-tcasi2005.pdf</a:t>
            </a:r>
            <a:endParaRPr lang="en-US" sz="140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en-US" sz="1400">
                <a:ea typeface="+mn-lt"/>
                <a:cs typeface="+mn-lt"/>
              </a:rPr>
              <a:t>https://personalpages.manchester.ac.uk/staff/p.dudek/papers/dudek-springer-book-2011.pdf</a:t>
            </a:r>
            <a:endParaRPr lang="en-US" sz="1400">
              <a:ea typeface="Calibri"/>
              <a:cs typeface="Calibri"/>
            </a:endParaRPr>
          </a:p>
        </p:txBody>
      </p:sp>
      <p:pic>
        <p:nvPicPr>
          <p:cNvPr id="2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1B1EE0B3-1C44-2C45-CAC1-08D863BF2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052" y="948807"/>
            <a:ext cx="4910137" cy="3287841"/>
          </a:xfrm>
          <a:prstGeom prst="rect">
            <a:avLst/>
          </a:prstGeom>
        </p:spPr>
      </p:pic>
      <p:pic>
        <p:nvPicPr>
          <p:cNvPr id="7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E6F96C4E-B8ED-F717-8C68-407270F0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783" y="4589208"/>
            <a:ext cx="3637869" cy="20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51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F66615-F051-B7FD-7824-7B29D81B0F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A33C5-CEEC-934A-DF57-6B923F9F2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744" y="2005533"/>
            <a:ext cx="5600476" cy="4556632"/>
          </a:xfrm>
        </p:spPr>
        <p:txBody>
          <a:bodyPr/>
          <a:lstStyle/>
          <a:p>
            <a:pPr>
              <a:buClr>
                <a:srgbClr val="FFFFFF"/>
              </a:buClr>
            </a:pPr>
            <a:r>
              <a:rPr lang="en-US">
                <a:solidFill>
                  <a:schemeClr val="bg1"/>
                </a:solidFill>
                <a:cs typeface="Calibri"/>
              </a:rPr>
              <a:t>SCAMP vision Sensor is a research sensor being developed by 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Piotr Dudek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>
                <a:solidFill>
                  <a:schemeClr val="bg1"/>
                </a:solidFill>
                <a:cs typeface="Calibri"/>
              </a:rPr>
              <a:t> from University of Manchester (UK) </a:t>
            </a:r>
          </a:p>
          <a:p>
            <a:pPr lvl="1">
              <a:buClr>
                <a:srgbClr val="FFFFFF"/>
              </a:buClr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This sensor performs computation within the camera sensor</a:t>
            </a:r>
          </a:p>
          <a:p>
            <a:pPr lvl="1">
              <a:buClr>
                <a:srgbClr val="FFFFFF"/>
              </a:buClr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Each pixel has its own processor, allowing for SIMD operations on the entire pixel array</a:t>
            </a:r>
          </a:p>
          <a:p>
            <a:pPr lvl="1">
              <a:buClr>
                <a:srgbClr val="FFFFFF"/>
              </a:buClr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Allows for less data transfer compared to traditional camera, 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thus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increasing speed while decreasing power consumption per operation. </a:t>
            </a:r>
          </a:p>
          <a:p>
            <a:pPr>
              <a:buClr>
                <a:srgbClr val="FFFFFF"/>
              </a:buClr>
            </a:pPr>
            <a:r>
              <a:rPr lang="en-US" sz="1800">
                <a:solidFill>
                  <a:schemeClr val="bg1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https://www.youtube.com/watch?v=D3VcmkQiPR4</a:t>
            </a:r>
            <a:r>
              <a:rPr lang="en-US" sz="180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 sz="1800">
              <a:solidFill>
                <a:schemeClr val="bg1"/>
              </a:solidFill>
              <a:cs typeface="Calibri"/>
            </a:endParaRPr>
          </a:p>
          <a:p>
            <a:pPr marL="101600" indent="0">
              <a:buClr>
                <a:srgbClr val="FFFFFF"/>
              </a:buClr>
              <a:buNone/>
            </a:pPr>
            <a:r>
              <a:rPr lang="en-US" sz="1800">
                <a:solidFill>
                  <a:schemeClr val="bg1"/>
                </a:solidFill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https://rpg.ifi.uzh.ch/CVPR19_event_vision_workshop.html</a:t>
            </a:r>
            <a:r>
              <a:rPr lang="en-US" sz="1800">
                <a:solidFill>
                  <a:schemeClr val="bg1"/>
                </a:solidFill>
                <a:cs typeface="Calibri"/>
              </a:rPr>
              <a:t> </a:t>
            </a:r>
            <a:endParaRPr lang="en-US" sz="1800">
              <a:solidFill>
                <a:schemeClr val="bg1"/>
              </a:solidFill>
            </a:endParaRPr>
          </a:p>
          <a:p>
            <a:pPr>
              <a:buClr>
                <a:srgbClr val="FFFFFF"/>
              </a:buClr>
            </a:pPr>
            <a:endParaRPr lang="en-US">
              <a:solidFill>
                <a:schemeClr val="bg1"/>
              </a:solidFill>
              <a:cs typeface="Calibri"/>
            </a:endParaRPr>
          </a:p>
          <a:p>
            <a:pPr>
              <a:buClr>
                <a:srgbClr val="FFFFFF"/>
              </a:buClr>
            </a:pPr>
            <a:endParaRPr lang="en-US">
              <a:solidFill>
                <a:schemeClr val="bg1"/>
              </a:solidFill>
              <a:cs typeface="Calibri"/>
            </a:endParaRPr>
          </a:p>
          <a:p>
            <a:pPr>
              <a:buClr>
                <a:srgbClr val="FFFFFF"/>
              </a:buClr>
            </a:pPr>
            <a:endParaRPr lang="en-US">
              <a:solidFill>
                <a:schemeClr val="bg1"/>
              </a:solidFill>
              <a:cs typeface="Calibri"/>
            </a:endParaRPr>
          </a:p>
          <a:p>
            <a:pPr>
              <a:buClr>
                <a:srgbClr val="FFFFFF"/>
              </a:buClr>
            </a:pPr>
            <a:endParaRPr lang="en-US">
              <a:cs typeface="Calibri"/>
            </a:endParaRPr>
          </a:p>
        </p:txBody>
      </p:sp>
      <p:pic>
        <p:nvPicPr>
          <p:cNvPr id="11" name="Picture 11" descr="Diagram&#10;&#10;Description automatically generated">
            <a:extLst>
              <a:ext uri="{FF2B5EF4-FFF2-40B4-BE49-F238E27FC236}">
                <a16:creationId xmlns:a16="http://schemas.microsoft.com/office/drawing/2014/main" id="{F6433E4F-1710-B5F3-51EE-7F9A25338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1219127"/>
            <a:ext cx="4743450" cy="2652329"/>
          </a:xfrm>
          <a:prstGeom prst="rect">
            <a:avLst/>
          </a:prstGeom>
        </p:spPr>
      </p:pic>
      <p:pic>
        <p:nvPicPr>
          <p:cNvPr id="12" name="Picture 12" descr="Diagram&#10;&#10;Description automatically generated">
            <a:extLst>
              <a:ext uri="{FF2B5EF4-FFF2-40B4-BE49-F238E27FC236}">
                <a16:creationId xmlns:a16="http://schemas.microsoft.com/office/drawing/2014/main" id="{600D4D12-2762-107D-A177-EE2D003A9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9150" y="4443971"/>
            <a:ext cx="4574116" cy="187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90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BDB999-CF1C-7249-A478-01E08528AB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Event vs Frame Based Cameras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14D96-961F-EE95-0632-4FC3DAAE7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680" y="1895364"/>
            <a:ext cx="5232539" cy="4962636"/>
          </a:xfrm>
        </p:spPr>
        <p:txBody>
          <a:bodyPr/>
          <a:lstStyle/>
          <a:p>
            <a:r>
              <a:rPr lang="en-US">
                <a:cs typeface="Calibri" panose="020F0502020204030204"/>
              </a:rPr>
              <a:t>Traditional Cameras are</a:t>
            </a:r>
            <a:r>
              <a:rPr lang="en-US" b="1">
                <a:cs typeface="Calibri" panose="020F0502020204030204"/>
              </a:rPr>
              <a:t> frame based</a:t>
            </a:r>
            <a:r>
              <a:rPr lang="en-US">
                <a:cs typeface="Calibri" panose="020F0502020204030204"/>
              </a:rPr>
              <a:t>.</a:t>
            </a:r>
          </a:p>
          <a:p>
            <a:pPr lvl="1">
              <a:buClr>
                <a:srgbClr val="FFFFFF"/>
              </a:buClr>
            </a:pPr>
            <a:r>
              <a:rPr lang="en-US">
                <a:cs typeface="Calibri" panose="020F0502020204030204"/>
              </a:rPr>
              <a:t>All pixels synchronously collect data (light), and store results into a frame</a:t>
            </a:r>
          </a:p>
          <a:p>
            <a:pPr lvl="1">
              <a:buClr>
                <a:srgbClr val="FFFFFF"/>
              </a:buClr>
            </a:pPr>
            <a:r>
              <a:rPr lang="en-US">
                <a:cs typeface="Calibri" panose="020F0502020204030204"/>
              </a:rPr>
              <a:t>The entire frame, </a:t>
            </a:r>
            <a:r>
              <a:rPr lang="en-US" err="1">
                <a:cs typeface="Calibri" panose="020F0502020204030204"/>
              </a:rPr>
              <a:t>MxN</a:t>
            </a:r>
            <a:r>
              <a:rPr lang="en-US">
                <a:cs typeface="Calibri" panose="020F0502020204030204"/>
              </a:rPr>
              <a:t> pixels, is obtained from the sensor</a:t>
            </a:r>
          </a:p>
          <a:p>
            <a:pPr>
              <a:buClr>
                <a:srgbClr val="FFFFFF"/>
              </a:buClr>
            </a:pPr>
            <a:r>
              <a:rPr lang="en-US" b="1">
                <a:cs typeface="Calibri" panose="020F0502020204030204"/>
              </a:rPr>
              <a:t>Event</a:t>
            </a:r>
            <a:r>
              <a:rPr lang="en-US">
                <a:cs typeface="Calibri" panose="020F0502020204030204"/>
              </a:rPr>
              <a:t> </a:t>
            </a:r>
            <a:r>
              <a:rPr lang="en-US" b="1">
                <a:cs typeface="Calibri" panose="020F0502020204030204"/>
              </a:rPr>
              <a:t>based</a:t>
            </a:r>
            <a:r>
              <a:rPr lang="en-US">
                <a:cs typeface="Calibri" panose="020F0502020204030204"/>
              </a:rPr>
              <a:t> cameras are inspired by the human retina</a:t>
            </a:r>
          </a:p>
          <a:p>
            <a:pPr lvl="1">
              <a:buClr>
                <a:srgbClr val="FFFFFF"/>
              </a:buClr>
            </a:pPr>
            <a:r>
              <a:rPr lang="en-US">
                <a:cs typeface="Calibri" panose="020F0502020204030204"/>
              </a:rPr>
              <a:t>Individual pixels collect data asynchronously</a:t>
            </a:r>
          </a:p>
          <a:p>
            <a:pPr lvl="1"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Pixels detect and report on changes in brightness</a:t>
            </a:r>
          </a:p>
          <a:p>
            <a:pPr lvl="1">
              <a:buClr>
                <a:srgbClr val="FFFFFF"/>
              </a:buClr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https://www.youtube.com/watch?v=MjX3z-6n3iA</a:t>
            </a:r>
            <a:r>
              <a:rPr lang="en-US" sz="1600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 </a:t>
            </a:r>
            <a:endParaRPr lang="en-US" sz="1600">
              <a:solidFill>
                <a:schemeClr val="bg1">
                  <a:lumMod val="95000"/>
                </a:schemeClr>
              </a:solidFill>
              <a:cs typeface="Calibri" panose="020F0502020204030204"/>
            </a:endParaRPr>
          </a:p>
          <a:p>
            <a:pPr lvl="1">
              <a:buClr>
                <a:srgbClr val="FFFFFF"/>
              </a:buClr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https://en.wikipedia.org/wiki/Event_camera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 </a:t>
            </a:r>
          </a:p>
          <a:p>
            <a:pPr lvl="1">
              <a:buClr>
                <a:srgbClr val="FFFFFF"/>
              </a:buClr>
            </a:pPr>
            <a:r>
              <a:rPr lang="en-US" sz="1600">
                <a:solidFill>
                  <a:schemeClr val="bg1"/>
                </a:solidFill>
                <a:cs typeface="Calibri" panose="020F050202020403020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https://www.youtube.com/watch?v=6xOmo7Ikwzk</a:t>
            </a:r>
            <a:r>
              <a:rPr lang="en-US" sz="1600">
                <a:solidFill>
                  <a:schemeClr val="bg1"/>
                </a:solidFill>
                <a:cs typeface="Calibri" panose="020F0502020204030204"/>
              </a:rPr>
              <a:t> </a:t>
            </a:r>
          </a:p>
        </p:txBody>
      </p:sp>
      <p:pic>
        <p:nvPicPr>
          <p:cNvPr id="6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B145F02-DFB3-E935-51A2-BC07CFDB1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5266" y="1611803"/>
            <a:ext cx="6130886" cy="2468444"/>
          </a:xfrm>
          <a:prstGeom prst="rect">
            <a:avLst/>
          </a:prstGeom>
        </p:spPr>
      </p:pic>
      <p:pic>
        <p:nvPicPr>
          <p:cNvPr id="2" name="Online Media 1" descr="What is Event-Based Vision | Metavision by Prophesee">
            <a:hlinkClick r:id="" action="ppaction://media"/>
            <a:extLst>
              <a:ext uri="{FF2B5EF4-FFF2-40B4-BE49-F238E27FC236}">
                <a16:creationId xmlns:a16="http://schemas.microsoft.com/office/drawing/2014/main" id="{2A57DA05-92F6-69CB-7EAF-4E05BBCA9D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835266" y="4268787"/>
            <a:ext cx="2540000" cy="1542995"/>
          </a:xfrm>
          <a:prstGeom prst="rect">
            <a:avLst/>
          </a:prstGeom>
        </p:spPr>
      </p:pic>
      <p:pic>
        <p:nvPicPr>
          <p:cNvPr id="5" name="Online Media 4" descr="Sony | Event-based Vision Sensor (EVS) to detect only changes in moving subjects  -Full ver.-">
            <a:hlinkClick r:id="" action="ppaction://media"/>
            <a:extLst>
              <a:ext uri="{FF2B5EF4-FFF2-40B4-BE49-F238E27FC236}">
                <a16:creationId xmlns:a16="http://schemas.microsoft.com/office/drawing/2014/main" id="{3C9417D8-0E50-8505-065F-6415DD34005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9"/>
          <a:stretch>
            <a:fillRect/>
          </a:stretch>
        </p:blipFill>
        <p:spPr>
          <a:xfrm>
            <a:off x="8792845" y="4268787"/>
            <a:ext cx="2540000" cy="154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1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C1378A-6A57-D1D2-0177-E89743BD27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SCAMP Vision Sensor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CFC04-6C5D-8BAD-5E84-92F22639C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SCAMP (SIMD Current-Mode Analog Matrix Processor)</a:t>
            </a:r>
          </a:p>
          <a:p>
            <a:pPr lvl="1">
              <a:buClr>
                <a:srgbClr val="FFFFFF"/>
              </a:buClr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A vision sensor capable of real time implementation of several computer vision algorithms</a:t>
            </a:r>
          </a:p>
          <a:p>
            <a:pPr lvl="1">
              <a:buClr>
                <a:srgbClr val="FFFFFF"/>
              </a:buClr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Compute occurs within the sensor and sends results to a micro-processor</a:t>
            </a:r>
          </a:p>
          <a:p>
            <a:pPr lvl="1">
              <a:buClr>
                <a:srgbClr val="FFFFFF"/>
              </a:buClr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For example, SCAMP can compute and send the results of Sobel edge detection directly to micro-processor</a:t>
            </a: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84FACCF8-8DF4-1D0F-8BA5-71E56180C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399" y="1905349"/>
            <a:ext cx="6108699" cy="340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21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D3DA08-6B12-0B83-2454-7B6F4C79B1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Evolution of SCAMP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49DE3E-7EBB-3A29-9A5D-D6213EF8C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1680" y="136818"/>
            <a:ext cx="6284824" cy="6398131"/>
          </a:xfrm>
        </p:spPr>
        <p:txBody>
          <a:bodyPr/>
          <a:lstStyle/>
          <a:p>
            <a:pPr marL="101600" indent="0">
              <a:buNone/>
            </a:pPr>
            <a:endParaRPr lang="en-US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1999: Analog SIMD Processor</a:t>
            </a:r>
          </a:p>
          <a:p>
            <a:pPr lvl="1">
              <a:buClr>
                <a:srgbClr val="FFFFFF"/>
              </a:buClr>
            </a:pPr>
            <a:r>
              <a:rPr lang="en-US" sz="1400">
                <a:ea typeface="+mn-lt"/>
                <a:cs typeface="+mn-lt"/>
              </a:rPr>
              <a:t>https://personalpages.manchester.ac.uk/staff/p.dudek/papers/dudek-prep99.pdf</a:t>
            </a:r>
          </a:p>
          <a:p>
            <a:pPr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2000: General Purpose Analog Processor </a:t>
            </a:r>
            <a:endParaRPr lang="en-US">
              <a:cs typeface="Calibri"/>
            </a:endParaRPr>
          </a:p>
          <a:p>
            <a:pPr lvl="1">
              <a:buClr>
                <a:srgbClr val="FFFFFF"/>
              </a:buClr>
            </a:pPr>
            <a:r>
              <a:rPr lang="en-US" sz="1200">
                <a:ea typeface="+mn-lt"/>
                <a:cs typeface="+mn-lt"/>
              </a:rPr>
              <a:t>https://personalpages.manchester.ac.uk/staff/p.dudek/papers/dudek-cas2000.pdf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2005: SCAMP </a:t>
            </a:r>
            <a:endParaRPr lang="en-US">
              <a:ea typeface="+mn-lt"/>
              <a:cs typeface="+mn-lt"/>
            </a:endParaRPr>
          </a:p>
          <a:p>
            <a:pPr lvl="1">
              <a:buClr>
                <a:srgbClr val="FFFFFF"/>
              </a:buClr>
            </a:pPr>
            <a:r>
              <a:rPr lang="en-US" sz="1400">
                <a:ea typeface="+mn-lt"/>
                <a:cs typeface="+mn-lt"/>
                <a:hlinkClick r:id="rId2"/>
              </a:rPr>
              <a:t>https://personalpages.manchester.ac.uk/staff/p.dudek/papers/dudek-tcasi2005.pdf</a:t>
            </a:r>
            <a:endParaRPr lang="en-US" sz="14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2011: SCAMP 3</a:t>
            </a:r>
          </a:p>
          <a:p>
            <a:pPr lvl="1">
              <a:buClr>
                <a:srgbClr val="FFFFFF"/>
              </a:buClr>
            </a:pPr>
            <a:r>
              <a:rPr lang="en-US" sz="1400">
                <a:ea typeface="+mn-lt"/>
                <a:cs typeface="+mn-lt"/>
                <a:hlinkClick r:id="rId3"/>
              </a:rPr>
              <a:t>https://personalpages.manchester.ac.uk/staff/p.dudek/papers/dudek-springer-book-2011.pdf</a:t>
            </a:r>
            <a:endParaRPr lang="en-US" sz="18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2013: SCAMP 5</a:t>
            </a:r>
          </a:p>
          <a:p>
            <a:pPr lvl="1">
              <a:buClr>
                <a:srgbClr val="FFFFFF"/>
              </a:buClr>
            </a:pPr>
            <a:r>
              <a:rPr lang="en-US" sz="1400">
                <a:ea typeface="+mn-lt"/>
                <a:cs typeface="+mn-lt"/>
              </a:rPr>
              <a:t>https://personalpages.manchester.ac.uk/staff/p.dudek/papers/carey-vlsi2013.pdf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2019: SCAMP 5 for CNN</a:t>
            </a:r>
          </a:p>
          <a:p>
            <a:pPr lvl="1">
              <a:buClr>
                <a:srgbClr val="FFFFFF"/>
              </a:buClr>
            </a:pPr>
            <a:r>
              <a:rPr lang="en-US" sz="1200">
                <a:ea typeface="+mn-lt"/>
                <a:cs typeface="+mn-lt"/>
              </a:rPr>
              <a:t>https://personalpages.manchester.ac.uk/staff/p.dudek/papers/bose-iccv2019.pdf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2022: SCAMP 5 for Robotics Applications</a:t>
            </a:r>
          </a:p>
          <a:p>
            <a:pPr lvl="1">
              <a:buClr>
                <a:srgbClr val="FFFFFF"/>
              </a:buClr>
            </a:pPr>
            <a:r>
              <a:rPr lang="en-US" sz="1200">
                <a:ea typeface="+mn-lt"/>
                <a:cs typeface="+mn-lt"/>
              </a:rPr>
              <a:t>https://www.science.org/stoken/author-tokens/ST-625/full</a:t>
            </a:r>
            <a:endParaRPr lang="en-US" sz="120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674D0-C1FA-363B-AB26-46C76C5B3EF6}"/>
              </a:ext>
            </a:extLst>
          </p:cNvPr>
          <p:cNvSpPr txBox="1"/>
          <p:nvPr/>
        </p:nvSpPr>
        <p:spPr>
          <a:xfrm>
            <a:off x="61686" y="2275114"/>
            <a:ext cx="5491842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2000">
                <a:solidFill>
                  <a:srgbClr val="FFFFFF"/>
                </a:solidFill>
                <a:cs typeface="Arial"/>
              </a:rPr>
              <a:t>  SCAMP Overview</a:t>
            </a:r>
            <a:r>
              <a:rPr lang="en-US" sz="2000">
                <a:cs typeface="Arial"/>
              </a:rPr>
              <a:t>​</a:t>
            </a:r>
            <a:endParaRPr lang="en-US">
              <a:cs typeface="Calibri" panose="020F0502020204030204"/>
            </a:endParaRPr>
          </a:p>
          <a:p>
            <a:pPr lvl="1">
              <a:buChar char="•"/>
            </a:pPr>
            <a:r>
              <a:rPr lang="en-US" sz="1600">
                <a:solidFill>
                  <a:schemeClr val="bg1"/>
                </a:solidFill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https://personalpages.manchester.ac.uk/staff/p.dudek/scamp/default.htm​</a:t>
            </a:r>
            <a:endParaRPr lang="en-US" sz="1600">
              <a:solidFill>
                <a:schemeClr val="bg1"/>
              </a:solidFill>
              <a:cs typeface="Arial"/>
            </a:endParaRPr>
          </a:p>
          <a:p>
            <a:pPr>
              <a:buChar char="•"/>
            </a:pPr>
            <a:r>
              <a:rPr lang="en-US" sz="2000">
                <a:solidFill>
                  <a:schemeClr val="bg1"/>
                </a:solidFill>
                <a:cs typeface="Arial"/>
              </a:rPr>
              <a:t>   SCAMP Publications</a:t>
            </a:r>
          </a:p>
          <a:p>
            <a:pPr lvl="1">
              <a:buChar char="•"/>
            </a:pPr>
            <a:r>
              <a:rPr lang="en-US" sz="1200">
                <a:solidFill>
                  <a:schemeClr val="bg1"/>
                </a:solidFill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https://personalpages.manchester.ac.uk/staff/p.dudek/papers/</a:t>
            </a:r>
            <a:endParaRPr lang="en-US" sz="1400">
              <a:solidFill>
                <a:schemeClr val="bg1"/>
              </a:solidFill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cs typeface="Arial"/>
              </a:rPr>
              <a:t>Video Demonstrations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https://sites.google.com/view/project-agile/demos-and-videos/</a:t>
            </a:r>
            <a:endParaRPr lang="en-US" sz="120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699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089447-FEB8-75D1-7050-5EC15995C3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SCAMP Architecture  Overview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949A9-EE19-4ED2-31B7-EB72C8EBE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Sensor is made up of an array of Pixel Elements (PE)</a:t>
            </a:r>
          </a:p>
          <a:p>
            <a:pPr lvl="1">
              <a:buClr>
                <a:srgbClr val="FFFFFF"/>
              </a:buClr>
            </a:pPr>
            <a:r>
              <a:rPr lang="en-US">
                <a:ea typeface="Calibri"/>
                <a:cs typeface="Calibri"/>
              </a:rPr>
              <a:t>Array architecture allows for hardware level SIMD calculations on the entire image.</a:t>
            </a:r>
          </a:p>
          <a:p>
            <a:pPr>
              <a:buClr>
                <a:srgbClr val="FFFFFF"/>
              </a:buClr>
            </a:pPr>
            <a:r>
              <a:rPr lang="en-US">
                <a:ea typeface="Calibri"/>
                <a:cs typeface="Calibri"/>
              </a:rPr>
              <a:t>Each Pixel element has its own mixed signal processor for performing calculations</a:t>
            </a:r>
          </a:p>
          <a:p>
            <a:pPr lvl="1">
              <a:buClr>
                <a:srgbClr val="FFFFFF"/>
              </a:buClr>
            </a:pPr>
            <a:r>
              <a:rPr lang="en-US">
                <a:ea typeface="Calibri"/>
                <a:cs typeface="Calibri"/>
              </a:rPr>
              <a:t>Literature claims each PE has a small Turing-complete processor</a:t>
            </a:r>
          </a:p>
          <a:p>
            <a:pPr>
              <a:buClr>
                <a:srgbClr val="FFFFFF"/>
              </a:buClr>
            </a:pPr>
            <a:r>
              <a:rPr lang="en-US">
                <a:ea typeface="Calibri"/>
                <a:cs typeface="Calibri"/>
              </a:rPr>
              <a:t>Each Pixel Element (PE) contains:</a:t>
            </a:r>
          </a:p>
          <a:p>
            <a:pPr lvl="1">
              <a:buClr>
                <a:srgbClr val="FFFFFF"/>
              </a:buClr>
            </a:pPr>
            <a:r>
              <a:rPr lang="en-US">
                <a:ea typeface="Calibri"/>
                <a:cs typeface="Calibri"/>
              </a:rPr>
              <a:t>6 general purpose analog registers</a:t>
            </a:r>
          </a:p>
          <a:p>
            <a:pPr lvl="1">
              <a:buClr>
                <a:srgbClr val="FFFFFF"/>
              </a:buClr>
            </a:pPr>
            <a:r>
              <a:rPr lang="en-US">
                <a:ea typeface="Calibri"/>
                <a:cs typeface="Calibri"/>
              </a:rPr>
              <a:t>4 Special purpose registers (ALU)</a:t>
            </a:r>
          </a:p>
          <a:p>
            <a:pPr lvl="1">
              <a:buClr>
                <a:srgbClr val="FFFFFF"/>
              </a:buClr>
            </a:pPr>
            <a:r>
              <a:rPr lang="en-US">
                <a:ea typeface="Calibri"/>
                <a:cs typeface="Calibri"/>
              </a:rPr>
              <a:t>13 bytes General Purpose DRAM</a:t>
            </a:r>
          </a:p>
          <a:p>
            <a:pPr>
              <a:buClr>
                <a:srgbClr val="FFFFFF"/>
              </a:buClr>
            </a:pPr>
            <a:endParaRPr lang="en-US">
              <a:ea typeface="Calibri"/>
              <a:cs typeface="Calibri"/>
            </a:endParaRPr>
          </a:p>
          <a:p>
            <a:pPr lvl="1">
              <a:buClr>
                <a:srgbClr val="FFFFFF"/>
              </a:buClr>
            </a:pPr>
            <a:endParaRPr lang="en-US">
              <a:ea typeface="Calibri"/>
              <a:cs typeface="Calibri"/>
            </a:endParaRPr>
          </a:p>
          <a:p>
            <a:pPr lvl="1">
              <a:buClr>
                <a:srgbClr val="FFFFFF"/>
              </a:buClr>
            </a:pPr>
            <a:endParaRPr lang="en-US">
              <a:ea typeface="Calibri"/>
              <a:cs typeface="Calibri"/>
            </a:endParaRPr>
          </a:p>
          <a:p>
            <a:pPr lvl="2">
              <a:buClr>
                <a:srgbClr val="FFFFFF"/>
              </a:buClr>
            </a:pPr>
            <a:endParaRPr lang="en-US">
              <a:ea typeface="Calibri"/>
              <a:cs typeface="Calibri"/>
            </a:endParaRPr>
          </a:p>
          <a:p>
            <a:pPr lvl="1">
              <a:buClr>
                <a:srgbClr val="FFFFFF"/>
              </a:buClr>
            </a:pPr>
            <a:endParaRPr lang="en-US">
              <a:ea typeface="Calibri"/>
              <a:cs typeface="Calibri"/>
            </a:endParaRPr>
          </a:p>
          <a:p>
            <a:pPr lvl="1">
              <a:buClr>
                <a:srgbClr val="FFFFFF"/>
              </a:buClr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0E82BAE2-B060-2B68-95D1-D37F7C4F3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547" y="263666"/>
            <a:ext cx="5511635" cy="3769502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B9CAB0C-DA49-9639-35BE-71C7AACFA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951" y="4186077"/>
            <a:ext cx="5821303" cy="24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29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F66615-F051-B7FD-7824-7B29D81B0F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SIMD Array Details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6C49B2-72C3-8489-CB2C-CE87300D9CE2}"/>
              </a:ext>
            </a:extLst>
          </p:cNvPr>
          <p:cNvSpPr txBox="1"/>
          <p:nvPr/>
        </p:nvSpPr>
        <p:spPr>
          <a:xfrm>
            <a:off x="342900" y="2214563"/>
            <a:ext cx="35575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All processors (PEs) perform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the same operation (</a:t>
            </a:r>
            <a:r>
              <a:rPr lang="en-US" b="1">
                <a:solidFill>
                  <a:schemeClr val="bg1"/>
                </a:solidFill>
              </a:rPr>
              <a:t>Single Instruction</a:t>
            </a:r>
            <a:r>
              <a:rPr lang="en-US">
                <a:solidFill>
                  <a:schemeClr val="bg1"/>
                </a:solidFill>
              </a:rPr>
              <a:t>) operating on their local data (</a:t>
            </a:r>
            <a:r>
              <a:rPr lang="en-US" b="1">
                <a:solidFill>
                  <a:schemeClr val="bg1"/>
                </a:solidFill>
              </a:rPr>
              <a:t>Multiple Data</a:t>
            </a:r>
            <a:r>
              <a:rPr lang="en-US">
                <a:solidFill>
                  <a:schemeClr val="bg1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8D983AA1-3DAA-75EA-4DBB-96EE3A09F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713" y="1045802"/>
            <a:ext cx="5614366" cy="3227803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BB5A9480-F468-D982-C577-35F529B4E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4592638"/>
            <a:ext cx="3410245" cy="209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48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F66615-F051-B7FD-7824-7B29D81B0F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Programming SIMD Array Details</a:t>
            </a:r>
          </a:p>
        </p:txBody>
      </p:sp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621D9B9-77CD-09C3-B7BF-5FA7C1B5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700" y="2114550"/>
            <a:ext cx="7696462" cy="43442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6C49B2-72C3-8489-CB2C-CE87300D9CE2}"/>
              </a:ext>
            </a:extLst>
          </p:cNvPr>
          <p:cNvSpPr txBox="1"/>
          <p:nvPr/>
        </p:nvSpPr>
        <p:spPr>
          <a:xfrm>
            <a:off x="342900" y="2214563"/>
            <a:ext cx="35575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University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Usually, the camera code runs on Main CPU.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Inline code to run on Sensors.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Similar to CUDA programming.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Instructions are simple assembly language.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Regular compiler to compile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Reason for assembly, Research group is still working on compiler.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bg1"/>
                </a:solidFill>
              </a:rPr>
              <a:t>logical instructions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i="1">
                <a:solidFill>
                  <a:schemeClr val="bg1"/>
                </a:solidFill>
              </a:rPr>
              <a:t>OR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i="1">
                <a:solidFill>
                  <a:schemeClr val="bg1"/>
                </a:solidFill>
              </a:rPr>
              <a:t>AND</a:t>
            </a:r>
            <a:r>
              <a:rPr lang="en-US">
                <a:solidFill>
                  <a:schemeClr val="bg1"/>
                </a:solidFill>
              </a:rPr>
              <a:t>, or </a:t>
            </a:r>
            <a:r>
              <a:rPr lang="en-US" i="1">
                <a:solidFill>
                  <a:schemeClr val="bg1"/>
                </a:solidFill>
              </a:rPr>
              <a:t>NOT 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bg1"/>
                </a:solidFill>
              </a:rPr>
              <a:t>arithmetical instructions</a:t>
            </a:r>
            <a:r>
              <a:rPr lang="en-US">
                <a:solidFill>
                  <a:schemeClr val="bg1"/>
                </a:solidFill>
              </a:rPr>
              <a:t>, (</a:t>
            </a:r>
            <a:r>
              <a:rPr lang="en-US" i="1">
                <a:solidFill>
                  <a:schemeClr val="bg1"/>
                </a:solidFill>
              </a:rPr>
              <a:t>add</a:t>
            </a:r>
            <a:r>
              <a:rPr lang="en-US">
                <a:solidFill>
                  <a:schemeClr val="bg1"/>
                </a:solidFill>
              </a:rPr>
              <a:t>), (</a:t>
            </a:r>
            <a:r>
              <a:rPr lang="en-US" i="1">
                <a:solidFill>
                  <a:schemeClr val="bg1"/>
                </a:solidFill>
              </a:rPr>
              <a:t>sub</a:t>
            </a:r>
            <a:r>
              <a:rPr lang="en-US">
                <a:solidFill>
                  <a:schemeClr val="bg1"/>
                </a:solidFill>
              </a:rPr>
              <a:t>), or division (</a:t>
            </a:r>
            <a:r>
              <a:rPr lang="en-US" i="1">
                <a:solidFill>
                  <a:schemeClr val="bg1"/>
                </a:solidFill>
              </a:rPr>
              <a:t>div2</a:t>
            </a:r>
            <a:r>
              <a:rPr lang="en-US">
                <a:solidFill>
                  <a:schemeClr val="bg1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bg1"/>
                </a:solidFill>
              </a:rPr>
              <a:t>shifting instructions 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61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1591</Words>
  <Application>Microsoft Macintosh PowerPoint</Application>
  <PresentationFormat>Widescreen</PresentationFormat>
  <Paragraphs>189</Paragraphs>
  <Slides>23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Processing inside Vision Sensor using Pixel Parallel SIMD Processor Array.</vt:lpstr>
      <vt:lpstr>Agenda</vt:lpstr>
      <vt:lpstr>Introduction</vt:lpstr>
      <vt:lpstr>Event vs Frame Based Cameras</vt:lpstr>
      <vt:lpstr>SCAMP Vision Sensor</vt:lpstr>
      <vt:lpstr>Evolution of SCAMP</vt:lpstr>
      <vt:lpstr>SCAMP Architecture  Overview</vt:lpstr>
      <vt:lpstr>SIMD Array Details</vt:lpstr>
      <vt:lpstr>Programming SIMD Array Details</vt:lpstr>
      <vt:lpstr>SDK</vt:lpstr>
      <vt:lpstr>Just to summarize</vt:lpstr>
      <vt:lpstr>Application</vt:lpstr>
      <vt:lpstr>Convolutional Neural Networks (CNN)</vt:lpstr>
      <vt:lpstr>Convolutional Neural Networks (CNN) Details</vt:lpstr>
      <vt:lpstr>Pixel Processor Array</vt:lpstr>
      <vt:lpstr>Alternative Arrangement</vt:lpstr>
      <vt:lpstr>Addition and Subtraction</vt:lpstr>
      <vt:lpstr>Convolution</vt:lpstr>
      <vt:lpstr>   Applications   </vt:lpstr>
      <vt:lpstr>Credits and references</vt:lpstr>
      <vt:lpstr>BACKUP</vt:lpstr>
      <vt:lpstr>Pseudo  Code</vt:lpstr>
      <vt:lpstr>SCAMP Architecture Detail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Processing inside Vision Sensor using Pixel Parallel SIMD Processor Array.</dc:title>
  <dc:creator>Vinit Saah</dc:creator>
  <cp:lastModifiedBy>Vinit Saah</cp:lastModifiedBy>
  <cp:revision>2</cp:revision>
  <dcterms:created xsi:type="dcterms:W3CDTF">2022-08-17T06:48:03Z</dcterms:created>
  <dcterms:modified xsi:type="dcterms:W3CDTF">2022-08-20T18:05:36Z</dcterms:modified>
</cp:coreProperties>
</file>