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70" r:id="rId4"/>
    <p:sldId id="258" r:id="rId5"/>
    <p:sldId id="265" r:id="rId6"/>
    <p:sldId id="259" r:id="rId7"/>
    <p:sldId id="266" r:id="rId8"/>
    <p:sldId id="269" r:id="rId9"/>
    <p:sldId id="267" r:id="rId10"/>
    <p:sldId id="263" r:id="rId11"/>
    <p:sldId id="260" r:id="rId12"/>
    <p:sldId id="264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2" autoAdjust="0"/>
    <p:restoredTop sz="78537" autoAdjust="0"/>
  </p:normalViewPr>
  <p:slideViewPr>
    <p:cSldViewPr snapToGrid="0" snapToObjects="1" showGuides="1">
      <p:cViewPr>
        <p:scale>
          <a:sx n="105" d="100"/>
          <a:sy n="105" d="100"/>
        </p:scale>
        <p:origin x="-3630" y="-546"/>
      </p:cViewPr>
      <p:guideLst>
        <p:guide orient="horz" pos="3160"/>
        <p:guide pos="343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 of Electricity Consumed</c:v>
                </c:pt>
              </c:strCache>
            </c:strRef>
          </c:tx>
          <c:dLbls>
            <c:dLbl>
              <c:idx val="0"/>
              <c:layout>
                <c:manualLayout>
                  <c:x val="-0.198560053566399"/>
                  <c:y val="-0.24431571726616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/>
                      <a:t>Residential and Commercial Buildings, 73.40%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200"/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70914717549775"/>
                  <c:y val="4.2936606973513501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/>
                      <a:t>Transportation, 0.20%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Sheet1!$A$2:$A$5</c:f>
              <c:strCache>
                <c:ptCount val="3"/>
                <c:pt idx="0">
                  <c:v>Residential and Commercial Buildings</c:v>
                </c:pt>
                <c:pt idx="1">
                  <c:v>Industry</c:v>
                </c:pt>
                <c:pt idx="2">
                  <c:v>Transportation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0.73399999999999999</c:v>
                </c:pt>
                <c:pt idx="1">
                  <c:v>0.26400000000000001</c:v>
                </c:pt>
                <c:pt idx="2">
                  <c:v>2E-3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9E3CE9-6538-764E-B349-85C941DE7B73}" type="datetimeFigureOut">
              <a:rPr lang="en-US" smtClean="0"/>
              <a:t>3/17/2013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8DA3E-115D-EB43-94EA-279EF12BD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646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E3511-9A2C-DD4F-A1C1-FA3A230B861B}" type="datetimeFigureOut">
              <a:rPr lang="en-US" smtClean="0"/>
              <a:t>3/17/2013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39EBB-6E06-9A42-AC01-4D8F8825A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526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Mug pic source: http://</a:t>
            </a:r>
            <a:r>
              <a:rPr lang="en-US" dirty="0" err="1" smtClean="0"/>
              <a:t>www.luuux.com</a:t>
            </a:r>
            <a:r>
              <a:rPr lang="en-US" dirty="0" smtClean="0"/>
              <a:t>/node/3285797</a:t>
            </a:r>
          </a:p>
          <a:p>
            <a:r>
              <a:rPr lang="en-US" dirty="0" smtClean="0"/>
              <a:t>----- Meeting Notes (2/26/13 15:33) -----</a:t>
            </a:r>
          </a:p>
          <a:p>
            <a:r>
              <a:rPr lang="en-US" dirty="0" smtClean="0"/>
              <a:t>Change this slide.</a:t>
            </a:r>
          </a:p>
          <a:p>
            <a:endParaRPr lang="en-US" dirty="0" smtClean="0"/>
          </a:p>
          <a:p>
            <a:r>
              <a:rPr lang="en-US" dirty="0" smtClean="0"/>
              <a:t>Make it more clear what the problem is and the intro to how we want to solve it.</a:t>
            </a:r>
          </a:p>
          <a:p>
            <a:endParaRPr lang="en-US" dirty="0" smtClean="0"/>
          </a:p>
          <a:p>
            <a:r>
              <a:rPr lang="en-US" dirty="0" smtClean="0"/>
              <a:t>What is the gentlest way to get them on the same page as you?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39EBB-6E06-9A42-AC01-4D8F8825AF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(2/26/13 15:33) -----</a:t>
            </a:r>
          </a:p>
          <a:p>
            <a:r>
              <a:rPr lang="en-US"/>
              <a:t>Change citation to paper</a:t>
            </a:r>
          </a:p>
          <a:p>
            <a:endParaRPr lang="en-US"/>
          </a:p>
          <a:p>
            <a:r>
              <a:rPr lang="en-US"/>
              <a:t>title: "And Nodes that Run on IPV (Indoor Photovoltaic)</a:t>
            </a:r>
          </a:p>
          <a:p>
            <a:endParaRPr lang="en-US"/>
          </a:p>
          <a:p>
            <a:r>
              <a:rPr lang="en-US"/>
              <a:t>feel: "Elements to build the architecture"</a:t>
            </a:r>
          </a:p>
          <a:p>
            <a:r>
              <a:rPr lang="en-US"/>
              <a:t>     "We have components to explore the architecture in order to validate the architecture"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39EBB-6E06-9A42-AC01-4D8F8825AF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27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Spoken: “When we take care of the disproportionate</a:t>
            </a:r>
            <a:r>
              <a:rPr lang="en-US" baseline="0" dirty="0" smtClean="0"/>
              <a:t> cost of listening &lt;click&gt; by decoupling synchronization from communication with an external synchronization source &lt;click&gt; to build building-wide mesh networks &lt;click&gt; with a smart API on top, &lt;click&gt; we can finally do something about that. Thank you and we’ll take any questions.”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39EBB-6E06-9A42-AC01-4D8F8825AF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69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make scaling important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39EBB-6E06-9A42-AC01-4D8F8825AF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5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animation in this slide, start</a:t>
            </a:r>
            <a:r>
              <a:rPr lang="en-US" baseline="0" dirty="0" smtClean="0"/>
              <a:t> with only top left box graph showing</a:t>
            </a:r>
          </a:p>
          <a:p>
            <a:r>
              <a:rPr lang="en-US" baseline="0" dirty="0" smtClean="0"/>
              <a:t>  then click in </a:t>
            </a:r>
            <a:r>
              <a:rPr lang="en-US" baseline="0" dirty="0" err="1" smtClean="0"/>
              <a:t>hemera</a:t>
            </a:r>
            <a:endParaRPr lang="en-US" baseline="0" dirty="0" smtClean="0"/>
          </a:p>
          <a:p>
            <a:r>
              <a:rPr lang="en-US" baseline="0" dirty="0" smtClean="0"/>
              <a:t>  then click in M3 node on a penny</a:t>
            </a:r>
          </a:p>
          <a:p>
            <a:r>
              <a:rPr lang="en-US" baseline="0" dirty="0" smtClean="0"/>
              <a:t>     then orally admit that this thing doesn’t work</a:t>
            </a:r>
          </a:p>
          <a:p>
            <a:r>
              <a:rPr lang="en-US" baseline="0" dirty="0" smtClean="0"/>
              <a:t>  and click in M3 node with battery and caps on a quarter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Then click in the bottom two graphs</a:t>
            </a:r>
          </a:p>
          <a:p>
            <a:r>
              <a:rPr lang="en-US" baseline="0" dirty="0" smtClean="0"/>
              <a:t>----- Meeting Notes (2/26/13 15:33) -----</a:t>
            </a:r>
          </a:p>
          <a:p>
            <a:r>
              <a:rPr lang="en-US" baseline="0" dirty="0" smtClean="0"/>
              <a:t>Why is scaling important? &lt;- this idea is not connected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Why aren't the large sensors good enough?</a:t>
            </a:r>
          </a:p>
          <a:p>
            <a:endParaRPr lang="en-US" baseline="0" dirty="0" smtClean="0"/>
          </a:p>
          <a:p>
            <a:r>
              <a:rPr lang="en-US" baseline="0" dirty="0" smtClean="0"/>
              <a:t>possible title: Power supply dominates node volume.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add duty cycles and power budgets for 3 nodes</a:t>
            </a:r>
          </a:p>
          <a:p>
            <a:r>
              <a:rPr lang="en-US" baseline="0" dirty="0" smtClean="0"/>
              <a:t>----- Meeting Notes (2/27/13 13:26) -----</a:t>
            </a:r>
          </a:p>
          <a:p>
            <a:r>
              <a:rPr lang="en-US" baseline="0" dirty="0" smtClean="0"/>
              <a:t>Focus on synchronization and comm problem with smallest node</a:t>
            </a:r>
          </a:p>
          <a:p>
            <a:endParaRPr lang="en-US" baseline="0" dirty="0" smtClean="0"/>
          </a:p>
          <a:p>
            <a:r>
              <a:rPr lang="en-US" dirty="0" smtClean="0"/>
              <a:t>m3: 6 microwatts * 0.2% + 9 </a:t>
            </a:r>
            <a:r>
              <a:rPr lang="en-US" dirty="0" err="1" smtClean="0"/>
              <a:t>nanowatts</a:t>
            </a:r>
            <a:r>
              <a:rPr lang="en-US" dirty="0" smtClean="0"/>
              <a:t> * 99.8% in microwatts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39EBB-6E06-9A42-AC01-4D8F8825AF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93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Thesis: Why does listening dominate power? You must listen by definition to RX data, but we currently listen very poorly, inefficiently.</a:t>
            </a:r>
          </a:p>
          <a:p>
            <a:endParaRPr lang="en-US" dirty="0" smtClean="0"/>
          </a:p>
          <a:p>
            <a:r>
              <a:rPr lang="en-US" dirty="0" smtClean="0"/>
              <a:t>If synchronization is necessary for efficient RF communication, why do we use RF communication to achieve synchronization?</a:t>
            </a:r>
          </a:p>
          <a:p>
            <a:endParaRPr lang="en-US" dirty="0" smtClean="0"/>
          </a:p>
          <a:p>
            <a:r>
              <a:rPr lang="en-US" dirty="0" smtClean="0"/>
              <a:t>Slotted ALOHA: N. Abramson. The aloha system: Another alternative for computer</a:t>
            </a:r>
            <a:r>
              <a:rPr lang="en-US" baseline="0" dirty="0" smtClean="0"/>
              <a:t> </a:t>
            </a:r>
            <a:r>
              <a:rPr lang="en-US" dirty="0" smtClean="0"/>
              <a:t>communications. In Proceedings of the Fall 1970 AFIPS Computer</a:t>
            </a:r>
            <a:r>
              <a:rPr lang="en-US" baseline="0" dirty="0" smtClean="0"/>
              <a:t> </a:t>
            </a:r>
            <a:r>
              <a:rPr lang="en-US" dirty="0" smtClean="0"/>
              <a:t>Conference, pages 281–285, Nov. 1970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B-MAC: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Joseph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Polastre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Jason Hill, and David Culler. 2004. Versatile low power media access for wireless sensor networks. In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Proceedings of the 2nd international conference on Embedded networked sensor systems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SenSys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'04). ACM, New York, NY, USA, 95-107.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WiseMAC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A. El-</a:t>
            </a:r>
            <a:r>
              <a:rPr lang="en-US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Hoiyi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J.-D. </a:t>
            </a:r>
            <a:r>
              <a:rPr lang="en-US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Decotignie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J. Hernandez. Low power MAC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protocols for infrastructure wireless sensor networks. In Proceedings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Fifth European Wireless Conference, Feb. 2004.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Adaptive LPL: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Jurdak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, R.;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Baldi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, P.; Lopes, C.V.; , "Adaptive Low Power Listening for Wireless Sensor Networks," </a:t>
            </a:r>
            <a:r>
              <a:rPr lang="en-US" sz="1200" i="1" dirty="0" smtClean="0">
                <a:solidFill>
                  <a:schemeClr val="bg1">
                    <a:lumMod val="65000"/>
                  </a:schemeClr>
                </a:solidFill>
              </a:rPr>
              <a:t>Mobile Computing, IEEE Transactions on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 , vol.6, no.8, pp.988-1004, Aug. 2007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----- Meeting Notes (2/26/13 15:33) -----</a:t>
            </a:r>
          </a:p>
          <a:p>
            <a:r>
              <a:rPr lang="en-US" dirty="0" smtClean="0"/>
              <a:t>title: Synchronization Dominates Power Budget</a:t>
            </a:r>
          </a:p>
          <a:p>
            <a:endParaRPr lang="en-US" dirty="0" smtClean="0"/>
          </a:p>
          <a:p>
            <a:r>
              <a:rPr lang="en-US" dirty="0" smtClean="0"/>
              <a:t>guard time graph</a:t>
            </a:r>
          </a:p>
          <a:p>
            <a:endParaRPr lang="en-US" dirty="0" smtClean="0"/>
          </a:p>
          <a:p>
            <a:r>
              <a:rPr lang="en-US" dirty="0" smtClean="0"/>
              <a:t>add science</a:t>
            </a:r>
          </a:p>
          <a:p>
            <a:endParaRPr lang="en-US" dirty="0" smtClean="0"/>
          </a:p>
          <a:p>
            <a:r>
              <a:rPr lang="en-US" dirty="0" smtClean="0"/>
              <a:t>the science story is there, we need to add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39EBB-6E06-9A42-AC01-4D8F8825AF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20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Light bulb: http://</a:t>
            </a:r>
            <a:r>
              <a:rPr lang="en-US" dirty="0" err="1" smtClean="0"/>
              <a:t>www.future-lamp.com</a:t>
            </a:r>
            <a:r>
              <a:rPr lang="en-US" dirty="0" smtClean="0"/>
              <a:t>/</a:t>
            </a:r>
            <a:r>
              <a:rPr lang="en-US" dirty="0" err="1" smtClean="0"/>
              <a:t>upfile</a:t>
            </a:r>
            <a:r>
              <a:rPr lang="en-US" dirty="0" smtClean="0"/>
              <a:t>/</a:t>
            </a:r>
            <a:r>
              <a:rPr lang="en-US" dirty="0" err="1" smtClean="0"/>
              <a:t>ledbulb</a:t>
            </a:r>
            <a:r>
              <a:rPr lang="en-US" dirty="0" smtClean="0"/>
              <a:t>/ZHKL-B60AD.JPG</a:t>
            </a:r>
          </a:p>
          <a:p>
            <a:endParaRPr lang="en-US" dirty="0" smtClean="0"/>
          </a:p>
          <a:p>
            <a:r>
              <a:rPr lang="en-US" dirty="0" smtClean="0"/>
              <a:t>Wavy</a:t>
            </a:r>
            <a:r>
              <a:rPr lang="en-US" baseline="0" dirty="0" smtClean="0"/>
              <a:t> arrow: http://</a:t>
            </a:r>
            <a:r>
              <a:rPr lang="en-US" baseline="0" dirty="0" err="1" smtClean="0"/>
              <a:t>www.google.com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imgres?hl</a:t>
            </a:r>
            <a:r>
              <a:rPr lang="en-US" baseline="0" dirty="0" smtClean="0"/>
              <a:t>=</a:t>
            </a:r>
            <a:r>
              <a:rPr lang="en-US" baseline="0" dirty="0" err="1" smtClean="0"/>
              <a:t>en&amp;safe</a:t>
            </a:r>
            <a:r>
              <a:rPr lang="en-US" baseline="0" dirty="0" smtClean="0"/>
              <a:t>=</a:t>
            </a:r>
            <a:r>
              <a:rPr lang="en-US" baseline="0" dirty="0" err="1" smtClean="0"/>
              <a:t>off&amp;tbs</a:t>
            </a:r>
            <a:r>
              <a:rPr lang="en-US" baseline="0" dirty="0" smtClean="0"/>
              <a:t>=</a:t>
            </a:r>
            <a:r>
              <a:rPr lang="en-US" baseline="0" dirty="0" err="1" smtClean="0"/>
              <a:t>itp:clipart&amp;tbm</a:t>
            </a:r>
            <a:r>
              <a:rPr lang="en-US" baseline="0" dirty="0" smtClean="0"/>
              <a:t>=</a:t>
            </a:r>
            <a:r>
              <a:rPr lang="en-US" baseline="0" dirty="0" err="1" smtClean="0"/>
              <a:t>isch&amp;tbnid</a:t>
            </a:r>
            <a:r>
              <a:rPr lang="en-US" baseline="0" dirty="0" smtClean="0"/>
              <a:t>=ZqZ_6dOyj2dEmM:&amp;</a:t>
            </a:r>
            <a:r>
              <a:rPr lang="en-US" baseline="0" dirty="0" err="1" smtClean="0"/>
              <a:t>imgrefurl</a:t>
            </a:r>
            <a:r>
              <a:rPr lang="en-US" baseline="0" dirty="0" smtClean="0"/>
              <a:t>=http://</a:t>
            </a:r>
            <a:r>
              <a:rPr lang="en-US" baseline="0" dirty="0" err="1" smtClean="0"/>
              <a:t>www.clipartguide.com</a:t>
            </a:r>
            <a:r>
              <a:rPr lang="en-US" baseline="0" dirty="0" smtClean="0"/>
              <a:t>/_pages/0808-0710-1114-2232.html&amp;docid=tSMLsKR9eo1hYM&amp;imgurl=http://</a:t>
            </a:r>
            <a:r>
              <a:rPr lang="en-US" baseline="0" dirty="0" err="1" smtClean="0"/>
              <a:t>www.clipartguide.com</a:t>
            </a:r>
            <a:r>
              <a:rPr lang="en-US" baseline="0" dirty="0" smtClean="0"/>
              <a:t>/_small/0808-0710-1114-2232.jpg&amp;w=300&amp;h=300&amp;ei=CjEsUdmzB-nM2gWRu4DwBQ&amp;zoom=1&amp;ved=1t:3588,r:0,s:0,i:86&amp;iact=</a:t>
            </a:r>
            <a:r>
              <a:rPr lang="en-US" baseline="0" dirty="0" err="1" smtClean="0"/>
              <a:t>rc&amp;dur</a:t>
            </a:r>
            <a:r>
              <a:rPr lang="en-US" baseline="0" dirty="0" smtClean="0"/>
              <a:t>=2527&amp;sig=111116956587821697691&amp;page=1&amp;tbnh=187&amp;tbnw=175&amp;start=0&amp;ndsp=33&amp;tx=132&amp;ty=88&amp;biw=1676&amp;bih=956</a:t>
            </a:r>
          </a:p>
          <a:p>
            <a:endParaRPr lang="en-US" baseline="0" dirty="0" smtClean="0"/>
          </a:p>
          <a:p>
            <a:r>
              <a:rPr lang="en-US" dirty="0" smtClean="0"/>
              <a:t>Radio Waves: http://</a:t>
            </a:r>
            <a:r>
              <a:rPr lang="en-US" dirty="0" err="1" smtClean="0"/>
              <a:t>www.clker.com</a:t>
            </a:r>
            <a:r>
              <a:rPr lang="en-US" dirty="0" smtClean="0"/>
              <a:t>/clipart-radio-waves-</a:t>
            </a:r>
            <a:r>
              <a:rPr lang="en-US" dirty="0" err="1" smtClean="0"/>
              <a:t>black.html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Listen: http://</a:t>
            </a:r>
            <a:r>
              <a:rPr lang="en-US" dirty="0" err="1" smtClean="0"/>
              <a:t>www.buzzle.com</a:t>
            </a:r>
            <a:r>
              <a:rPr lang="en-US" dirty="0" smtClean="0"/>
              <a:t>/images/</a:t>
            </a:r>
            <a:r>
              <a:rPr lang="en-US" dirty="0" err="1" smtClean="0"/>
              <a:t>cliparts</a:t>
            </a:r>
            <a:r>
              <a:rPr lang="en-US" dirty="0" smtClean="0"/>
              <a:t>/symbols/</a:t>
            </a:r>
            <a:r>
              <a:rPr lang="en-US" dirty="0" err="1" smtClean="0"/>
              <a:t>listen.jpg</a:t>
            </a:r>
          </a:p>
          <a:p>
            <a:r>
              <a:rPr lang="en-US" dirty="0" err="1" smtClean="0"/>
              <a:t>----- Meeting Notes (2/26/13 15:33) -----</a:t>
            </a:r>
          </a:p>
          <a:p>
            <a:r>
              <a:rPr lang="en-US" dirty="0" err="1" smtClean="0"/>
              <a:t>Title: Key Insight: Decouple Synchronization from Communication</a:t>
            </a:r>
          </a:p>
          <a:p>
            <a:endParaRPr lang="en-US" dirty="0" err="1" smtClean="0"/>
          </a:p>
          <a:p>
            <a:r>
              <a:rPr lang="en-US" dirty="0" err="1" smtClean="0"/>
              <a:t>move title to bullet</a:t>
            </a:r>
          </a:p>
          <a:p>
            <a:endParaRPr lang="en-US" dirty="0" err="1" smtClean="0"/>
          </a:p>
          <a:p>
            <a:r>
              <a:rPr lang="en-US" dirty="0" err="1" smtClean="0"/>
              <a:t>"There are bunch of things we could do, but lets pick light bulbs"</a:t>
            </a:r>
          </a:p>
          <a:p>
            <a:r>
              <a:rPr lang="en-US" dirty="0" err="1" smtClean="0"/>
              <a:t>"Move burder on synch to infrastructure."</a:t>
            </a:r>
          </a:p>
          <a:p>
            <a:r>
              <a:rPr lang="en-US" dirty="0" err="1" smtClean="0"/>
              <a:t>Similar to what mobile phones do</a:t>
            </a:r>
          </a:p>
          <a:p>
            <a:endParaRPr lang="en-US" dirty="0" err="1" smtClean="0"/>
          </a:p>
          <a:p>
            <a:r>
              <a:rPr lang="en-US" dirty="0" err="1" smtClean="0"/>
              <a:t>Sync over:</a:t>
            </a:r>
          </a:p>
          <a:p>
            <a:r>
              <a:rPr lang="en-US" dirty="0" err="1" smtClean="0"/>
              <a:t> - 60 hz</a:t>
            </a:r>
          </a:p>
          <a:p>
            <a:r>
              <a:rPr lang="en-US" dirty="0" err="1" smtClean="0"/>
              <a:t> - lights turning on</a:t>
            </a:r>
          </a:p>
          <a:p>
            <a:r>
              <a:rPr lang="en-US" dirty="0" err="1" smtClean="0"/>
              <a:t> - in case of light bulbs, just provide one</a:t>
            </a:r>
          </a:p>
          <a:p>
            <a:r>
              <a:rPr lang="en-US" dirty="0" err="1" smtClean="0"/>
              <a:t>Comm. over:</a:t>
            </a:r>
          </a:p>
          <a:p>
            <a:r>
              <a:rPr lang="en-US" dirty="0" err="1" smtClean="0"/>
              <a:t> - rf?</a:t>
            </a:r>
          </a:p>
          <a:p>
            <a:r>
              <a:rPr lang="en-US" dirty="0" err="1" smtClean="0"/>
              <a:t> -</a:t>
            </a:r>
          </a:p>
          <a:p>
            <a:r>
              <a:rPr lang="en-US" dirty="0" err="1" smtClean="0"/>
              <a:t>----- Meeting Notes (2/27/13 13:26) -----</a:t>
            </a:r>
          </a:p>
          <a:p>
            <a:r>
              <a:rPr lang="en-US" dirty="0" err="1" smtClean="0"/>
              <a:t>high frequency led signal unperceptible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39EBB-6E06-9A42-AC01-4D8F8825AF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11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Point:</a:t>
            </a:r>
            <a:r>
              <a:rPr lang="en-US" baseline="0" dirty="0" smtClean="0"/>
              <a:t> NOTHING needs batteries. What is the point of having a network where any node requires maintenance; this reduces the whole network to requiring maintenance</a:t>
            </a:r>
          </a:p>
          <a:p>
            <a:endParaRPr lang="en-US" dirty="0" smtClean="0"/>
          </a:p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----- Meeting Notes (2/26/13 15:33) -----</a:t>
            </a:r>
            <a:endParaRPr lang="en-US" dirty="0"/>
          </a:p>
          <a:p>
            <a:r>
              <a:rPr lang="en-US" dirty="0"/>
              <a:t>Notes: what power budgets are we enabling? what is the effect of our system? where does it get us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See boxes off-slide</a:t>
            </a:r>
            <a:r>
              <a:rPr lang="en-US" baseline="0" dirty="0" smtClean="0"/>
              <a:t> on the right on slide 5 for derivation of 480x number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39EBB-6E06-9A42-AC01-4D8F8825AF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73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(2/26/13 15:33) -----</a:t>
            </a:r>
          </a:p>
          <a:p>
            <a:r>
              <a:rPr lang="en-US" dirty="0"/>
              <a:t>add wireless mesh as backbone, it </a:t>
            </a:r>
            <a:r>
              <a:rPr lang="en-US" dirty="0" err="1"/>
              <a:t>doesnt</a:t>
            </a:r>
            <a:r>
              <a:rPr lang="en-US" dirty="0"/>
              <a:t> really matter "well just go with </a:t>
            </a:r>
            <a:r>
              <a:rPr lang="en-US" dirty="0" err="1"/>
              <a:t>plc</a:t>
            </a:r>
            <a:r>
              <a:rPr lang="en-US" dirty="0"/>
              <a:t>"</a:t>
            </a:r>
          </a:p>
          <a:p>
            <a:endParaRPr lang="en-US" dirty="0"/>
          </a:p>
          <a:p>
            <a:r>
              <a:rPr lang="en-US" dirty="0"/>
              <a:t>"maybe you could manually add locations for </a:t>
            </a:r>
            <a:r>
              <a:rPr lang="en-US" dirty="0" err="1"/>
              <a:t>lightbulbs</a:t>
            </a:r>
            <a:r>
              <a:rPr lang="en-US" dirty="0"/>
              <a:t>"</a:t>
            </a:r>
          </a:p>
          <a:p>
            <a:r>
              <a:rPr lang="en-US" dirty="0"/>
              <a:t>"but we have techniques for doing </a:t>
            </a:r>
            <a:r>
              <a:rPr lang="en-US" dirty="0" err="1"/>
              <a:t>autoconf</a:t>
            </a:r>
            <a:r>
              <a:rPr lang="en-US" dirty="0"/>
              <a:t> location"</a:t>
            </a:r>
          </a:p>
          <a:p>
            <a:endParaRPr lang="en-US" dirty="0"/>
          </a:p>
          <a:p>
            <a:r>
              <a:rPr lang="en-US" dirty="0"/>
              <a:t>make first </a:t>
            </a:r>
            <a:r>
              <a:rPr lang="en-US" dirty="0" err="1"/>
              <a:t>pkt</a:t>
            </a:r>
            <a:r>
              <a:rPr lang="en-US" dirty="0"/>
              <a:t> with more hops</a:t>
            </a:r>
          </a:p>
          <a:p>
            <a:r>
              <a:rPr lang="en-US" dirty="0"/>
              <a:t>"take advantage of path loss and use multi hops." "we can do this </a:t>
            </a:r>
            <a:r>
              <a:rPr lang="en-US" dirty="0" smtClean="0"/>
              <a:t>because </a:t>
            </a:r>
            <a:r>
              <a:rPr lang="en-US" dirty="0"/>
              <a:t>we don't have idle listening." "may be necessary for </a:t>
            </a:r>
            <a:r>
              <a:rPr lang="en-US" dirty="0" err="1"/>
              <a:t>lp</a:t>
            </a:r>
            <a:r>
              <a:rPr lang="en-US" dirty="0"/>
              <a:t> </a:t>
            </a:r>
            <a:r>
              <a:rPr lang="en-US" dirty="0" err="1"/>
              <a:t>nodses</a:t>
            </a:r>
            <a:r>
              <a:rPr lang="en-US" dirty="0"/>
              <a:t>"</a:t>
            </a:r>
          </a:p>
          <a:p>
            <a:endParaRPr lang="en-US" dirty="0"/>
          </a:p>
          <a:p>
            <a:r>
              <a:rPr lang="en-US" dirty="0"/>
              <a:t>"optical wake up </a:t>
            </a:r>
            <a:r>
              <a:rPr lang="en-US" dirty="0" err="1"/>
              <a:t>reciver</a:t>
            </a:r>
            <a:r>
              <a:rPr lang="en-US" dirty="0"/>
              <a:t> enables </a:t>
            </a:r>
            <a:r>
              <a:rPr lang="en-US" dirty="0" err="1"/>
              <a:t>async</a:t>
            </a:r>
            <a:r>
              <a:rPr lang="en-US" dirty="0"/>
              <a:t> interrupts"</a:t>
            </a:r>
          </a:p>
          <a:p>
            <a:endParaRPr lang="en-US" dirty="0"/>
          </a:p>
          <a:p>
            <a:r>
              <a:rPr lang="en-US" dirty="0"/>
              <a:t>write down the section headings that this system </a:t>
            </a:r>
            <a:r>
              <a:rPr lang="en-US" dirty="0" smtClean="0"/>
              <a:t>enables</a:t>
            </a:r>
          </a:p>
          <a:p>
            <a:r>
              <a:rPr lang="en-US" dirty="0" smtClean="0"/>
              <a:t> - data collection</a:t>
            </a:r>
          </a:p>
          <a:p>
            <a:r>
              <a:rPr lang="en-US" dirty="0" smtClean="0"/>
              <a:t> - external </a:t>
            </a:r>
            <a:r>
              <a:rPr lang="en-US" dirty="0" err="1" smtClean="0"/>
              <a:t>async</a:t>
            </a:r>
            <a:r>
              <a:rPr lang="en-US" dirty="0" smtClean="0"/>
              <a:t> interrupts</a:t>
            </a:r>
            <a:endParaRPr lang="en-US" dirty="0"/>
          </a:p>
          <a:p>
            <a:endParaRPr lang="en-US" dirty="0"/>
          </a:p>
          <a:p>
            <a:r>
              <a:rPr lang="en-US" dirty="0"/>
              <a:t>----- Meeting Notes (2/27/13 13:26) -----</a:t>
            </a:r>
          </a:p>
          <a:p>
            <a:r>
              <a:rPr lang="en-US" dirty="0"/>
              <a:t>new example not coffee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39EBB-6E06-9A42-AC01-4D8F8825AF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90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(2/26/13 15:33) -----</a:t>
            </a:r>
          </a:p>
          <a:p>
            <a:r>
              <a:rPr lang="en-US"/>
              <a:t>mention the goal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39EBB-6E06-9A42-AC01-4D8F8825AF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34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Indoor Localization</a:t>
            </a:r>
          </a:p>
          <a:p>
            <a:r>
              <a:rPr lang="en-US" dirty="0" smtClean="0"/>
              <a:t>Mobile phone that can self-locate indoors</a:t>
            </a:r>
          </a:p>
          <a:p>
            <a:r>
              <a:rPr lang="en-US" dirty="0" smtClean="0"/>
              <a:t>Automatic </a:t>
            </a:r>
            <a:r>
              <a:rPr lang="en-US" dirty="0" err="1" smtClean="0"/>
              <a:t>WiFi</a:t>
            </a:r>
            <a:r>
              <a:rPr lang="en-US" dirty="0" smtClean="0"/>
              <a:t> Access based on physical proximity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39EBB-6E06-9A42-AC01-4D8F8825AF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85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C6D0C-F107-6A4E-91BB-85509F4D9916}" type="datetime1">
              <a:rPr lang="en-US" smtClean="0"/>
              <a:t>3/17/2013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DFD1-4A1A-8147-A77B-DBAF7E282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66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2C5C-76CF-A447-9D47-8F9BC07A192B}" type="datetime1">
              <a:rPr lang="en-US" smtClean="0"/>
              <a:t>3/17/2013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DFD1-4A1A-8147-A77B-DBAF7E282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93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82DF9-964D-1944-8FBA-067EA13EE142}" type="datetime1">
              <a:rPr lang="en-US" smtClean="0"/>
              <a:t>3/17/2013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DFD1-4A1A-8147-A77B-DBAF7E282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50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9712-C572-034C-9E64-5318671A1343}" type="datetime1">
              <a:rPr lang="en-US" smtClean="0"/>
              <a:t>3/17/2013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DFD1-4A1A-8147-A77B-DBAF7E282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04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EFEE5-B5F1-6848-836A-F03CB4A71304}" type="datetime1">
              <a:rPr lang="en-US" smtClean="0"/>
              <a:t>3/17/2013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DFD1-4A1A-8147-A77B-DBAF7E282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53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09D9-6011-DF4F-8B95-33F4379CA9B8}" type="datetime1">
              <a:rPr lang="en-US" smtClean="0"/>
              <a:t>3/17/2013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DFD1-4A1A-8147-A77B-DBAF7E282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335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496DB-E1BB-474C-9E3D-5A2FD9E3B3FE}" type="datetime1">
              <a:rPr lang="en-US" smtClean="0"/>
              <a:t>3/17/2013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DFD1-4A1A-8147-A77B-DBAF7E282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1CBE-3BFE-A64A-8FA9-9571CAD3F7F6}" type="datetime1">
              <a:rPr lang="en-US" smtClean="0"/>
              <a:t>3/17/2013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DFD1-4A1A-8147-A77B-DBAF7E282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59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4B44F-A2CE-B04D-9312-65E29A1FE9F5}" type="datetime1">
              <a:rPr lang="en-US" smtClean="0"/>
              <a:t>3/17/2013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DFD1-4A1A-8147-A77B-DBAF7E282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20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1985C-6662-9F42-8900-DA0E9AAA4A4D}" type="datetime1">
              <a:rPr lang="en-US" smtClean="0"/>
              <a:t>3/17/2013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DFD1-4A1A-8147-A77B-DBAF7E282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50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4948C-A3CC-B247-BF19-AD47EEBE99C9}" type="datetime1">
              <a:rPr lang="en-US" smtClean="0"/>
              <a:t>3/17/2013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DFD1-4A1A-8147-A77B-DBAF7E282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2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5BBD5-F0C0-5345-892A-D3249DB9FCB8}" type="datetime1">
              <a:rPr lang="en-US" smtClean="0"/>
              <a:t>3/17/2013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BDFD1-4A1A-8147-A77B-DBAF7E282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36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9.jpeg"/><Relationship Id="rId7" Type="http://schemas.openxmlformats.org/officeDocument/2006/relationships/image" Target="../media/image11.jpeg"/><Relationship Id="rId12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8.png"/><Relationship Id="rId5" Type="http://schemas.microsoft.com/office/2007/relationships/hdphoto" Target="../media/hdphoto3.wdp"/><Relationship Id="rId10" Type="http://schemas.openxmlformats.org/officeDocument/2006/relationships/chart" Target="../charts/chart1.xml"/><Relationship Id="rId4" Type="http://schemas.openxmlformats.org/officeDocument/2006/relationships/image" Target="../media/image41.png"/><Relationship Id="rId9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5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24" Type="http://schemas.openxmlformats.org/officeDocument/2006/relationships/image" Target="../media/image31.png"/><Relationship Id="rId5" Type="http://schemas.openxmlformats.org/officeDocument/2006/relationships/image" Target="../media/image12.jpe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1.jpeg"/><Relationship Id="rId2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jpg"/><Relationship Id="rId4" Type="http://schemas.openxmlformats.org/officeDocument/2006/relationships/image" Target="../media/image35.jpg"/><Relationship Id="rId9" Type="http://schemas.openxmlformats.org/officeDocument/2006/relationships/image" Target="../media/image4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46.jpg"/><Relationship Id="rId5" Type="http://schemas.openxmlformats.org/officeDocument/2006/relationships/image" Target="../media/image42.png"/><Relationship Id="rId10" Type="http://schemas.openxmlformats.org/officeDocument/2006/relationships/image" Target="../media/image45.jp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7.wdp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11" Type="http://schemas.microsoft.com/office/2007/relationships/hdphoto" Target="../media/hdphoto6.wdp"/><Relationship Id="rId5" Type="http://schemas.openxmlformats.org/officeDocument/2006/relationships/image" Target="../media/image46.jpg"/><Relationship Id="rId10" Type="http://schemas.openxmlformats.org/officeDocument/2006/relationships/image" Target="../media/image47.png"/><Relationship Id="rId4" Type="http://schemas.microsoft.com/office/2007/relationships/hdphoto" Target="../media/hdphoto3.wdp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2.png"/><Relationship Id="rId3" Type="http://schemas.openxmlformats.org/officeDocument/2006/relationships/image" Target="../media/image49.jpg"/><Relationship Id="rId7" Type="http://schemas.openxmlformats.org/officeDocument/2006/relationships/image" Target="../media/image2.png"/><Relationship Id="rId12" Type="http://schemas.microsoft.com/office/2007/relationships/hdphoto" Target="../media/hdphoto9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51.png"/><Relationship Id="rId5" Type="http://schemas.microsoft.com/office/2007/relationships/hdphoto" Target="../media/hdphoto3.wdp"/><Relationship Id="rId10" Type="http://schemas.microsoft.com/office/2007/relationships/hdphoto" Target="../media/hdphoto8.wdp"/><Relationship Id="rId4" Type="http://schemas.openxmlformats.org/officeDocument/2006/relationships/image" Target="../media/image41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909" y="1514020"/>
            <a:ext cx="8662986" cy="221017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Helvetica Neue"/>
                <a:cs typeface="Helvetica Neue"/>
              </a:rPr>
              <a:t>Decoupling Synchronization from Communication is Key to Continued Scaling of Indoor Wireless Sensors</a:t>
            </a:r>
            <a:endParaRPr lang="en-US" sz="3200" dirty="0">
              <a:latin typeface="Helvetica Neue"/>
              <a:cs typeface="Helvetica Neu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22700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Brad Campbell &amp; Pat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Pannuto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dirty="0" smtClean="0"/>
              <a:t>University of Michigan</a:t>
            </a:r>
          </a:p>
          <a:p>
            <a:r>
              <a:rPr lang="en-US" sz="2200" dirty="0" smtClean="0"/>
              <a:t>Recommender: </a:t>
            </a:r>
            <a:r>
              <a:rPr lang="en-US" sz="2200" dirty="0" err="1" smtClean="0"/>
              <a:t>Prabal</a:t>
            </a:r>
            <a:r>
              <a:rPr lang="en-US" sz="2200" dirty="0" smtClean="0"/>
              <a:t> </a:t>
            </a:r>
            <a:r>
              <a:rPr lang="en-US" sz="2200" dirty="0" err="1" smtClean="0"/>
              <a:t>Dutta</a:t>
            </a:r>
            <a:endParaRPr lang="en-US" sz="2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DFD1-4A1A-8147-A77B-DBAF7E282E93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 descr="coe-4c-horiz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5768891"/>
            <a:ext cx="39116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2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Else Does the Smart Bulb Infrastructure Provide?</a:t>
            </a:r>
            <a:endParaRPr lang="en-US" dirty="0"/>
          </a:p>
        </p:txBody>
      </p:sp>
      <p:pic>
        <p:nvPicPr>
          <p:cNvPr id="4" name="Picture 3" descr="leaf_fro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938" y="2405791"/>
            <a:ext cx="669291" cy="1087119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407834" y="1703917"/>
            <a:ext cx="1862666" cy="637963"/>
          </a:xfrm>
          <a:prstGeom prst="wedgeRoundRectCallout">
            <a:avLst>
              <a:gd name="adj1" fmla="val -55260"/>
              <a:gd name="adj2" fmla="val 102720"/>
              <a:gd name="adj3" fmla="val 16667"/>
            </a:avLst>
          </a:prstGeom>
          <a:ln>
            <a:beve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Where am I?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650" y="1812022"/>
            <a:ext cx="1650093" cy="22308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2533" y="2438397"/>
            <a:ext cx="177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Indoor</a:t>
            </a:r>
          </a:p>
          <a:p>
            <a:r>
              <a:rPr lang="en-US" sz="2400" dirty="0" smtClean="0"/>
              <a:t>localization:</a:t>
            </a:r>
            <a:endParaRPr lang="en-US" sz="2400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7020984" y="1812022"/>
            <a:ext cx="1519766" cy="593769"/>
          </a:xfrm>
          <a:prstGeom prst="wedgeRoundRectCallout">
            <a:avLst>
              <a:gd name="adj1" fmla="val -55260"/>
              <a:gd name="adj2" fmla="val 102720"/>
              <a:gd name="adj3" fmla="val 16667"/>
            </a:avLst>
          </a:prstGeom>
          <a:ln cap="rnd">
            <a:beve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Where am I?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6971" y="4855630"/>
            <a:ext cx="2103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Proximity Based Events: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0067" y="4343399"/>
            <a:ext cx="2804583" cy="19661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b="24479"/>
          <a:stretch/>
        </p:blipFill>
        <p:spPr>
          <a:xfrm>
            <a:off x="4601634" y="4603750"/>
            <a:ext cx="1115732" cy="719667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DFD1-4A1A-8147-A77B-DBAF7E282E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12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We Have (very) Low Power Visible Light Wakeup</a:t>
            </a:r>
            <a:endParaRPr lang="en-US" sz="32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358297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And Nodes That Run on Indoor Photovoltaic*</a:t>
            </a:r>
            <a:endParaRPr lang="en-US" sz="3200" dirty="0"/>
          </a:p>
        </p:txBody>
      </p:sp>
      <p:pic>
        <p:nvPicPr>
          <p:cNvPr id="3" name="Picture 2" descr="go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1398313"/>
            <a:ext cx="2982383" cy="2358163"/>
          </a:xfrm>
          <a:prstGeom prst="rect">
            <a:avLst/>
          </a:prstGeom>
        </p:spPr>
      </p:pic>
      <p:pic>
        <p:nvPicPr>
          <p:cNvPr id="7" name="Picture 6" descr="leaf_bac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296" y="4639445"/>
            <a:ext cx="1253703" cy="2070401"/>
          </a:xfrm>
          <a:prstGeom prst="rect">
            <a:avLst/>
          </a:prstGeom>
        </p:spPr>
      </p:pic>
      <p:pic>
        <p:nvPicPr>
          <p:cNvPr id="8" name="Picture 7" descr="leaf_fron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63" y="4639445"/>
            <a:ext cx="1274653" cy="20704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09882" y="2700592"/>
            <a:ext cx="5012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Gyouho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Kim, et. al,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"A 695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pW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standby power optical wake-up receiver for wireless sensor nodes,"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Custom Integrated Circuits Conference (CICC),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Sept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. 2012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5435596"/>
            <a:ext cx="4541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A6A6A6"/>
                </a:solidFill>
              </a:rPr>
              <a:t>Lohit</a:t>
            </a:r>
            <a:r>
              <a:rPr lang="en-US" dirty="0" smtClean="0">
                <a:solidFill>
                  <a:srgbClr val="A6A6A6"/>
                </a:solidFill>
              </a:rPr>
              <a:t> </a:t>
            </a:r>
            <a:r>
              <a:rPr lang="en-US" dirty="0" err="1">
                <a:solidFill>
                  <a:srgbClr val="A6A6A6"/>
                </a:solidFill>
              </a:rPr>
              <a:t>Yerva</a:t>
            </a:r>
            <a:r>
              <a:rPr lang="en-US" dirty="0">
                <a:solidFill>
                  <a:srgbClr val="A6A6A6"/>
                </a:solidFill>
              </a:rPr>
              <a:t>, </a:t>
            </a:r>
            <a:r>
              <a:rPr lang="en-US" b="1" dirty="0">
                <a:solidFill>
                  <a:srgbClr val="A6A6A6"/>
                </a:solidFill>
              </a:rPr>
              <a:t>Brad Campbell</a:t>
            </a:r>
            <a:r>
              <a:rPr lang="en-US" dirty="0">
                <a:solidFill>
                  <a:srgbClr val="A6A6A6"/>
                </a:solidFill>
              </a:rPr>
              <a:t>, </a:t>
            </a:r>
            <a:r>
              <a:rPr lang="en-US" dirty="0" err="1">
                <a:solidFill>
                  <a:srgbClr val="A6A6A6"/>
                </a:solidFill>
              </a:rPr>
              <a:t>Apoorva</a:t>
            </a:r>
            <a:r>
              <a:rPr lang="en-US" dirty="0">
                <a:solidFill>
                  <a:srgbClr val="A6A6A6"/>
                </a:solidFill>
              </a:rPr>
              <a:t> </a:t>
            </a:r>
            <a:r>
              <a:rPr lang="en-US" dirty="0" err="1">
                <a:solidFill>
                  <a:srgbClr val="A6A6A6"/>
                </a:solidFill>
              </a:rPr>
              <a:t>Bansal</a:t>
            </a:r>
            <a:r>
              <a:rPr lang="en-US" dirty="0">
                <a:solidFill>
                  <a:srgbClr val="A6A6A6"/>
                </a:solidFill>
              </a:rPr>
              <a:t>, Thomas </a:t>
            </a:r>
            <a:r>
              <a:rPr lang="en-US" dirty="0" err="1">
                <a:solidFill>
                  <a:srgbClr val="A6A6A6"/>
                </a:solidFill>
              </a:rPr>
              <a:t>Schmid</a:t>
            </a:r>
            <a:r>
              <a:rPr lang="en-US" dirty="0">
                <a:solidFill>
                  <a:srgbClr val="A6A6A6"/>
                </a:solidFill>
              </a:rPr>
              <a:t>, and </a:t>
            </a:r>
            <a:r>
              <a:rPr lang="en-US" dirty="0" err="1">
                <a:solidFill>
                  <a:srgbClr val="A6A6A6"/>
                </a:solidFill>
              </a:rPr>
              <a:t>Prabal</a:t>
            </a:r>
            <a:r>
              <a:rPr lang="en-US" dirty="0">
                <a:solidFill>
                  <a:srgbClr val="A6A6A6"/>
                </a:solidFill>
              </a:rPr>
              <a:t> </a:t>
            </a:r>
            <a:r>
              <a:rPr lang="en-US" dirty="0" err="1">
                <a:solidFill>
                  <a:srgbClr val="A6A6A6"/>
                </a:solidFill>
              </a:rPr>
              <a:t>Dutta</a:t>
            </a:r>
            <a:r>
              <a:rPr lang="en-US" dirty="0">
                <a:solidFill>
                  <a:srgbClr val="A6A6A6"/>
                </a:solidFill>
              </a:rPr>
              <a:t>. 2012. Grafting energy-harvesting leaves onto the </a:t>
            </a:r>
            <a:r>
              <a:rPr lang="en-US" dirty="0" err="1">
                <a:solidFill>
                  <a:srgbClr val="A6A6A6"/>
                </a:solidFill>
              </a:rPr>
              <a:t>sensornet</a:t>
            </a:r>
            <a:r>
              <a:rPr lang="en-US" dirty="0">
                <a:solidFill>
                  <a:srgbClr val="A6A6A6"/>
                </a:solidFill>
              </a:rPr>
              <a:t> tree. </a:t>
            </a:r>
            <a:r>
              <a:rPr lang="en-US" dirty="0" smtClean="0">
                <a:solidFill>
                  <a:srgbClr val="A6A6A6"/>
                </a:solidFill>
              </a:rPr>
              <a:t>IPSN </a:t>
            </a:r>
            <a:r>
              <a:rPr lang="en-US" dirty="0">
                <a:solidFill>
                  <a:srgbClr val="A6A6A6"/>
                </a:solidFill>
              </a:rPr>
              <a:t>'</a:t>
            </a:r>
            <a:r>
              <a:rPr lang="en-US" dirty="0" smtClean="0">
                <a:solidFill>
                  <a:srgbClr val="A6A6A6"/>
                </a:solidFill>
              </a:rPr>
              <a:t>12.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09882" y="1799623"/>
            <a:ext cx="5334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FLOW: 695 </a:t>
            </a:r>
            <a:r>
              <a:rPr lang="en-US" sz="2400" dirty="0" err="1" smtClean="0"/>
              <a:t>pW</a:t>
            </a:r>
            <a:r>
              <a:rPr lang="en-US" sz="2400" dirty="0" smtClean="0"/>
              <a:t> Optical Wake-up Receiver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4639445"/>
            <a:ext cx="4541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*Except for a battery powered RTC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DFD1-4A1A-8147-A77B-DBAF7E282E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Realizing the Smart Building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5914750"/>
            <a:ext cx="2133600" cy="365125"/>
          </a:xfrm>
        </p:spPr>
        <p:txBody>
          <a:bodyPr/>
          <a:lstStyle/>
          <a:p>
            <a:fld id="{8C9BDFD1-4A1A-8147-A77B-DBAF7E282E93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47852" y="1433627"/>
            <a:ext cx="1788948" cy="2096811"/>
            <a:chOff x="5119852" y="3875477"/>
            <a:chExt cx="2104464" cy="2466625"/>
          </a:xfrm>
        </p:grpSpPr>
        <p:pic>
          <p:nvPicPr>
            <p:cNvPr id="7" name="Picture 3" descr="gdi-mhpower-budget"/>
            <p:cNvPicPr>
              <a:picLocks noChangeAspect="1" noChangeArrowheads="1"/>
            </p:cNvPicPr>
            <p:nvPr/>
          </p:nvPicPr>
          <p:blipFill rotWithShape="1">
            <a:blip r:embed="rId3"/>
            <a:srcRect l="23022" t="3787" r="20041" b="7263"/>
            <a:stretch/>
          </p:blipFill>
          <p:spPr bwMode="auto">
            <a:xfrm>
              <a:off x="5119852" y="3875477"/>
              <a:ext cx="2104464" cy="246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5173853" y="5080000"/>
              <a:ext cx="1996460" cy="868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400" dirty="0">
                  <a:solidFill>
                    <a:srgbClr val="FFFFFF"/>
                  </a:solidFill>
                </a:rPr>
                <a:t>Low-Power Listening</a:t>
              </a:r>
            </a:p>
            <a:p>
              <a:pPr algn="ctr" eaLnBrk="0" hangingPunct="0"/>
              <a:r>
                <a:rPr lang="en-US" sz="1400" dirty="0">
                  <a:solidFill>
                    <a:srgbClr val="FFFFFF"/>
                  </a:solidFill>
                </a:rPr>
                <a:t>(idle listening)</a:t>
              </a:r>
            </a:p>
            <a:p>
              <a:pPr algn="ctr" eaLnBrk="0" hangingPunct="0"/>
              <a:r>
                <a:rPr lang="en-US" sz="1400" dirty="0">
                  <a:solidFill>
                    <a:srgbClr val="FFFFFF"/>
                  </a:solidFill>
                </a:rPr>
                <a:t>DC=2.2%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889485" y="1772565"/>
            <a:ext cx="1401905" cy="1626544"/>
            <a:chOff x="2889485" y="1772565"/>
            <a:chExt cx="1401905" cy="1626544"/>
          </a:xfrm>
        </p:grpSpPr>
        <p:sp>
          <p:nvSpPr>
            <p:cNvPr id="42" name="Oval 41"/>
            <p:cNvSpPr/>
            <p:nvPr/>
          </p:nvSpPr>
          <p:spPr>
            <a:xfrm>
              <a:off x="3022600" y="2230385"/>
              <a:ext cx="1177555" cy="1168724"/>
            </a:xfrm>
            <a:prstGeom prst="ellipse">
              <a:avLst/>
            </a:prstGeom>
            <a:gradFill flip="none" rotWithShape="1">
              <a:gsLst>
                <a:gs pos="0">
                  <a:srgbClr val="FFFF0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727" r="90000">
                          <a14:foregroundMark x1="52879" y1="18636" x2="52879" y2="186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7870622">
              <a:off x="2889485" y="1772565"/>
              <a:ext cx="1401905" cy="1401905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4901052" y="1671037"/>
            <a:ext cx="1569507" cy="1807276"/>
            <a:chOff x="5040752" y="2030087"/>
            <a:chExt cx="1569507" cy="180727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4960911">
              <a:off x="5269631" y="1901713"/>
              <a:ext cx="266520" cy="52326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8313745">
              <a:off x="6115139" y="2220424"/>
              <a:ext cx="266520" cy="52326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339448">
              <a:off x="5561452" y="2663778"/>
              <a:ext cx="266520" cy="52326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8382937">
              <a:off x="5040752" y="3093267"/>
              <a:ext cx="266520" cy="52326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8382937">
              <a:off x="6343739" y="2807516"/>
              <a:ext cx="266520" cy="52326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980634">
              <a:off x="5728465" y="3442469"/>
              <a:ext cx="266520" cy="523268"/>
            </a:xfrm>
            <a:prstGeom prst="rect">
              <a:avLst/>
            </a:prstGeom>
          </p:spPr>
        </p:pic>
        <p:cxnSp>
          <p:nvCxnSpPr>
            <p:cNvPr id="21" name="Straight Arrow Connector 20"/>
            <p:cNvCxnSpPr>
              <a:stCxn id="15" idx="1"/>
              <a:endCxn id="13" idx="1"/>
            </p:cNvCxnSpPr>
            <p:nvPr/>
          </p:nvCxnSpPr>
          <p:spPr>
            <a:xfrm flipH="1" flipV="1">
              <a:off x="5275669" y="3268737"/>
              <a:ext cx="499824" cy="333767"/>
            </a:xfrm>
            <a:prstGeom prst="straightConnector1">
              <a:avLst/>
            </a:prstGeom>
            <a:ln w="28575" cmpd="sng">
              <a:solidFill>
                <a:schemeClr val="accent2"/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5823539" y="2877188"/>
              <a:ext cx="456611" cy="94612"/>
            </a:xfrm>
            <a:prstGeom prst="straightConnector1">
              <a:avLst/>
            </a:prstGeom>
            <a:ln w="28575" cmpd="sng">
              <a:solidFill>
                <a:schemeClr val="accent2"/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4" idx="3"/>
              <a:endCxn id="15" idx="0"/>
            </p:cNvCxnSpPr>
            <p:nvPr/>
          </p:nvCxnSpPr>
          <p:spPr>
            <a:xfrm flipH="1">
              <a:off x="6061198" y="3155314"/>
              <a:ext cx="314144" cy="379488"/>
            </a:xfrm>
            <a:prstGeom prst="straightConnector1">
              <a:avLst/>
            </a:prstGeom>
            <a:ln w="28575" cmpd="sng">
              <a:solidFill>
                <a:schemeClr val="accent2"/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5654745" y="2182033"/>
              <a:ext cx="360888" cy="256367"/>
            </a:xfrm>
            <a:prstGeom prst="straightConnector1">
              <a:avLst/>
            </a:prstGeom>
            <a:ln w="28575" cmpd="sng">
              <a:solidFill>
                <a:schemeClr val="accent2"/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10" idx="1"/>
              <a:endCxn id="12" idx="2"/>
            </p:cNvCxnSpPr>
            <p:nvPr/>
          </p:nvCxnSpPr>
          <p:spPr>
            <a:xfrm>
              <a:off x="5449889" y="2288044"/>
              <a:ext cx="209877" cy="378078"/>
            </a:xfrm>
            <a:prstGeom prst="straightConnector1">
              <a:avLst/>
            </a:prstGeom>
            <a:ln w="28575" cmpd="sng">
              <a:solidFill>
                <a:schemeClr val="accent2"/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Multiply 38"/>
          <p:cNvSpPr/>
          <p:nvPr/>
        </p:nvSpPr>
        <p:spPr>
          <a:xfrm>
            <a:off x="80186" y="900351"/>
            <a:ext cx="2737060" cy="3261799"/>
          </a:xfrm>
          <a:prstGeom prst="mathMultiply">
            <a:avLst>
              <a:gd name="adj1" fmla="val 1258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7181849" y="1911883"/>
            <a:ext cx="1600201" cy="1383492"/>
            <a:chOff x="7181849" y="2258233"/>
            <a:chExt cx="1600201" cy="1383492"/>
          </a:xfrm>
        </p:grpSpPr>
        <p:pic>
          <p:nvPicPr>
            <p:cNvPr id="43" name="Picture 42" descr="cse-building-night.jpg"/>
            <p:cNvPicPr>
              <a:picLocks noChangeAspect="1"/>
            </p:cNvPicPr>
            <p:nvPr/>
          </p:nvPicPr>
          <p:blipFill rotWithShape="1">
            <a:blip r:embed="rId7"/>
            <a:srcRect l="40620" r="21022"/>
            <a:stretch/>
          </p:blipFill>
          <p:spPr>
            <a:xfrm>
              <a:off x="7232033" y="2349281"/>
              <a:ext cx="1480168" cy="1212769"/>
            </a:xfrm>
            <a:prstGeom prst="rect">
              <a:avLst/>
            </a:prstGeom>
          </p:spPr>
        </p:pic>
        <p:sp>
          <p:nvSpPr>
            <p:cNvPr id="48" name="Rounded Rectangle 47"/>
            <p:cNvSpPr/>
            <p:nvPr/>
          </p:nvSpPr>
          <p:spPr>
            <a:xfrm>
              <a:off x="7181849" y="2258233"/>
              <a:ext cx="1600201" cy="1383492"/>
            </a:xfrm>
            <a:prstGeom prst="roundRect">
              <a:avLst>
                <a:gd name="adj" fmla="val 30634"/>
              </a:avLst>
            </a:prstGeom>
            <a:noFill/>
            <a:ln w="165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7270399" y="2349281"/>
              <a:ext cx="1441802" cy="1217018"/>
            </a:xfrm>
            <a:prstGeom prst="roundRect">
              <a:avLst>
                <a:gd name="adj" fmla="val 27818"/>
              </a:avLst>
            </a:prstGeom>
            <a:solidFill>
              <a:schemeClr val="bg1">
                <a:alpha val="59000"/>
              </a:schemeClr>
            </a:solidFill>
            <a:ln w="57150" cmpd="sng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  <a:latin typeface="Eurostile"/>
                  <a:cs typeface="Eurostile"/>
                </a:rPr>
                <a:t>API</a:t>
              </a:r>
              <a:endParaRPr lang="en-US" sz="4000" dirty="0"/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655" b="90562" l="20583" r="93625">
                        <a14:foregroundMark x1="69035" y1="71687" x2="69035" y2="71687"/>
                        <a14:foregroundMark x1="77413" y1="72892" x2="77413" y2="72892"/>
                        <a14:foregroundMark x1="81056" y1="73092" x2="81056" y2="73092"/>
                        <a14:foregroundMark x1="86703" y1="73896" x2="86703" y2="73896"/>
                        <a14:foregroundMark x1="88525" y1="71084" x2="88525" y2="71084"/>
                        <a14:foregroundMark x1="83242" y1="71084" x2="83242" y2="71084"/>
                        <a14:foregroundMark x1="78324" y1="70683" x2="78324" y2="70683"/>
                        <a14:foregroundMark x1="71403" y1="70683" x2="71403" y2="70683"/>
                        <a14:foregroundMark x1="66849" y1="70281" x2="66849" y2="70281"/>
                        <a14:foregroundMark x1="65209" y1="72088" x2="65209" y2="72088"/>
                        <a14:foregroundMark x1="64481" y1="74297" x2="64481" y2="74297"/>
                        <a14:foregroundMark x1="70674" y1="74699" x2="70674" y2="74699"/>
                        <a14:foregroundMark x1="76321" y1="76908" x2="76321" y2="76908"/>
                        <a14:foregroundMark x1="79599" y1="76908" x2="79599" y2="76908"/>
                        <a14:foregroundMark x1="84335" y1="76104" x2="84335" y2="76104"/>
                        <a14:foregroundMark x1="87250" y1="76104" x2="87250" y2="76104"/>
                        <a14:foregroundMark x1="90346" y1="76908" x2="90346" y2="76908"/>
                        <a14:foregroundMark x1="90528" y1="66667" x2="90528" y2="66667"/>
                        <a14:foregroundMark x1="84882" y1="67269" x2="84882" y2="67269"/>
                        <a14:foregroundMark x1="60291" y1="66667" x2="60291" y2="66667"/>
                        <a14:foregroundMark x1="81056" y1="66667" x2="81056" y2="66667"/>
                        <a14:foregroundMark x1="83242" y1="66667" x2="83242" y2="66667"/>
                        <a14:foregroundMark x1="86703" y1="66466" x2="86703" y2="66466"/>
                        <a14:foregroundMark x1="87614" y1="66867" x2="87614" y2="66867"/>
                        <a14:foregroundMark x1="88707" y1="66667" x2="88707" y2="66667"/>
                        <a14:foregroundMark x1="91621" y1="66667" x2="91621" y2="66667"/>
                        <a14:foregroundMark x1="91803" y1="68273" x2="91803" y2="68273"/>
                        <a14:foregroundMark x1="91803" y1="70281" x2="91803" y2="70281"/>
                        <a14:foregroundMark x1="91803" y1="72289" x2="91803" y2="72289"/>
                        <a14:foregroundMark x1="91803" y1="73896" x2="91803" y2="73896"/>
                        <a14:foregroundMark x1="91803" y1="75502" x2="91803" y2="75502"/>
                        <a14:foregroundMark x1="91621" y1="77711" x2="91621" y2="77711"/>
                        <a14:foregroundMark x1="89982" y1="78313" x2="89982" y2="78313"/>
                        <a14:foregroundMark x1="89617" y1="75301" x2="89617" y2="75301"/>
                        <a14:foregroundMark x1="89617" y1="73494" x2="89617" y2="73494"/>
                        <a14:foregroundMark x1="84699" y1="77912" x2="84699" y2="77912"/>
                        <a14:foregroundMark x1="81239" y1="78313" x2="81239" y2="78313"/>
                        <a14:foregroundMark x1="82514" y1="75100" x2="82514" y2="75100"/>
                        <a14:foregroundMark x1="79599" y1="75703" x2="79599" y2="75703"/>
                        <a14:foregroundMark x1="77960" y1="75100" x2="77960" y2="75100"/>
                        <a14:foregroundMark x1="74135" y1="75301" x2="74135" y2="75301"/>
                        <a14:foregroundMark x1="79053" y1="78112" x2="79053" y2="78112"/>
                        <a14:foregroundMark x1="75956" y1="78514" x2="75956" y2="78514"/>
                        <a14:foregroundMark x1="72860" y1="78514" x2="72860" y2="78514"/>
                        <a14:foregroundMark x1="69763" y1="78715" x2="69763" y2="78715"/>
                        <a14:foregroundMark x1="67760" y1="78715" x2="67760" y2="78715"/>
                        <a14:foregroundMark x1="65027" y1="78514" x2="65027" y2="78514"/>
                        <a14:foregroundMark x1="62295" y1="72088" x2="62295" y2="72088"/>
                        <a14:foregroundMark x1="63024" y1="75301" x2="63024" y2="75301"/>
                        <a14:foregroundMark x1="61202" y1="76707" x2="61202" y2="76707"/>
                        <a14:foregroundMark x1="60474" y1="73695" x2="60474" y2="73695"/>
                        <a14:foregroundMark x1="59199" y1="70482" x2="59199" y2="70482"/>
                        <a14:foregroundMark x1="59381" y1="72892" x2="59381" y2="72892"/>
                        <a14:foregroundMark x1="59199" y1="78514" x2="59199" y2="78514"/>
                        <a14:foregroundMark x1="60291" y1="78514" x2="60291" y2="78514"/>
                        <a14:foregroundMark x1="61749" y1="78715" x2="61749" y2="78715"/>
                        <a14:foregroundMark x1="66667" y1="76506" x2="66667" y2="76506"/>
                        <a14:foregroundMark x1="69035" y1="76506" x2="69035" y2="76506"/>
                        <a14:foregroundMark x1="69945" y1="76707" x2="69945" y2="76707"/>
                        <a14:foregroundMark x1="68306" y1="75100" x2="68306" y2="75100"/>
                        <a14:foregroundMark x1="63024" y1="71486" x2="63024" y2="71486"/>
                        <a14:foregroundMark x1="60838" y1="68675" x2="60838" y2="68675"/>
                        <a14:foregroundMark x1="67031" y1="67470" x2="67031" y2="67470"/>
                        <a14:foregroundMark x1="70674" y1="67671" x2="70674" y2="67671"/>
                        <a14:foregroundMark x1="72131" y1="69478" x2="72131" y2="69478"/>
                        <a14:foregroundMark x1="72131" y1="68876" x2="72131" y2="68876"/>
                        <a14:foregroundMark x1="73953" y1="68072" x2="73953" y2="68072"/>
                        <a14:foregroundMark x1="72678" y1="67671" x2="72678" y2="67671"/>
                        <a14:foregroundMark x1="77049" y1="68072" x2="77049" y2="68072"/>
                        <a14:foregroundMark x1="81967" y1="79116" x2="81967" y2="79116"/>
                        <a14:foregroundMark x1="84153" y1="66466" x2="84153" y2="66466"/>
                        <a14:foregroundMark x1="85610" y1="66466" x2="85610" y2="66466"/>
                        <a14:foregroundMark x1="81785" y1="66466" x2="81785" y2="66466"/>
                        <a14:foregroundMark x1="70492" y1="79116" x2="70492" y2="79116"/>
                        <a14:foregroundMark x1="71949" y1="79116" x2="71949" y2="79116"/>
                        <a14:foregroundMark x1="73224" y1="79116" x2="73224" y2="79116"/>
                        <a14:foregroundMark x1="74135" y1="79116" x2="74135" y2="79116"/>
                        <a14:foregroundMark x1="75046" y1="79116" x2="75046" y2="79116"/>
                        <a14:foregroundMark x1="75774" y1="79116" x2="75774" y2="79116"/>
                        <a14:foregroundMark x1="76138" y1="79116" x2="76138" y2="79116"/>
                        <a14:foregroundMark x1="77049" y1="79116" x2="77049" y2="79116"/>
                        <a14:foregroundMark x1="77960" y1="79116" x2="77960" y2="79116"/>
                        <a14:foregroundMark x1="78506" y1="79116" x2="78506" y2="79116"/>
                        <a14:foregroundMark x1="79053" y1="79116" x2="79053" y2="79116"/>
                        <a14:foregroundMark x1="71220" y1="79116" x2="71220" y2="79116"/>
                        <a14:foregroundMark x1="78506" y1="66466" x2="78506" y2="66466"/>
                        <a14:foregroundMark x1="79417" y1="66466" x2="79417" y2="66466"/>
                        <a14:backgroundMark x1="24772" y1="30723" x2="24772" y2="30723"/>
                        <a14:backgroundMark x1="73588" y1="30522" x2="73588" y2="30522"/>
                        <a14:backgroundMark x1="21311" y1="48394" x2="21311" y2="48394"/>
                        <a14:backgroundMark x1="21494" y1="45783" x2="21494" y2="45783"/>
                        <a14:backgroundMark x1="22222" y1="43373" x2="22222" y2="43373"/>
                        <a14:backgroundMark x1="22951" y1="40763" x2="22951" y2="40763"/>
                        <a14:backgroundMark x1="24408" y1="38956" x2="24408" y2="38956"/>
                        <a14:backgroundMark x1="25501" y1="36546" x2="25501" y2="36546"/>
                        <a14:backgroundMark x1="21129" y1="23695" x2="21129" y2="23695"/>
                        <a14:backgroundMark x1="22040" y1="30522" x2="22040" y2="30522"/>
                        <a14:backgroundMark x1="21494" y1="37349" x2="21494" y2="37349"/>
                        <a14:backgroundMark x1="26958" y1="24297" x2="26958" y2="24297"/>
                        <a14:backgroundMark x1="32787" y1="23896" x2="32787" y2="23896"/>
                        <a14:backgroundMark x1="38616" y1="24699" x2="38616" y2="24699"/>
                        <a14:backgroundMark x1="43898" y1="23293" x2="43898" y2="23293"/>
                        <a14:backgroundMark x1="47177" y1="22691" x2="47177" y2="22691"/>
                        <a14:backgroundMark x1="27869" y1="32932" x2="27869" y2="32932"/>
                        <a14:backgroundMark x1="31512" y1="29920" x2="31512" y2="29920"/>
                        <a14:backgroundMark x1="33880" y1="26305" x2="33880" y2="26305"/>
                        <a14:backgroundMark x1="36066" y1="26305" x2="36066" y2="26305"/>
                        <a14:backgroundMark x1="29690" y1="28715" x2="29690" y2="28715"/>
                        <a14:backgroundMark x1="24954" y1="33534" x2="24954" y2="33534"/>
                        <a14:backgroundMark x1="22769" y1="33735" x2="22769" y2="33735"/>
                        <a14:backgroundMark x1="24590" y1="80120" x2="24590" y2="80120"/>
                        <a14:backgroundMark x1="22404" y1="72892" x2="22404" y2="72892"/>
                        <a14:backgroundMark x1="21129" y1="62450" x2="21129" y2="62450"/>
                        <a14:backgroundMark x1="21676" y1="66667" x2="21676" y2="66667"/>
                        <a14:backgroundMark x1="22404" y1="68273" x2="22404" y2="68273"/>
                        <a14:backgroundMark x1="23497" y1="70482" x2="23497" y2="70482"/>
                        <a14:backgroundMark x1="24044" y1="71486" x2="24044" y2="71486"/>
                        <a14:backgroundMark x1="25501" y1="74096" x2="25501" y2="74096"/>
                        <a14:backgroundMark x1="26047" y1="75703" x2="26047" y2="75703"/>
                        <a14:backgroundMark x1="28051" y1="78715" x2="28051" y2="78715"/>
                        <a14:backgroundMark x1="28597" y1="79719" x2="28597" y2="79719"/>
                        <a14:backgroundMark x1="31330" y1="81526" x2="31330" y2="81526"/>
                        <a14:backgroundMark x1="33515" y1="83936" x2="33515" y2="83936"/>
                        <a14:backgroundMark x1="35337" y1="84538" x2="35337" y2="84538"/>
                        <a14:backgroundMark x1="37705" y1="86747" x2="37705" y2="86747"/>
                        <a14:backgroundMark x1="39526" y1="87149" x2="39526" y2="87149"/>
                        <a14:backgroundMark x1="41530" y1="87751" x2="41530" y2="87751"/>
                        <a14:backgroundMark x1="21858" y1="85141" x2="21858" y2="85141"/>
                        <a14:backgroundMark x1="21858" y1="87349" x2="21858" y2="87349"/>
                        <a14:backgroundMark x1="26412" y1="87349" x2="26412" y2="87349"/>
                        <a14:backgroundMark x1="67760" y1="87751" x2="67760" y2="87751"/>
                        <a14:backgroundMark x1="75228" y1="85141" x2="75228" y2="85141"/>
                        <a14:backgroundMark x1="73406" y1="81325" x2="73406" y2="81325"/>
                        <a14:backgroundMark x1="79417" y1="65863" x2="79417" y2="65863"/>
                        <a14:backgroundMark x1="79417" y1="58233" x2="79417" y2="58233"/>
                        <a14:backgroundMark x1="79781" y1="52811" x2="79781" y2="52811"/>
                        <a14:backgroundMark x1="79053" y1="42771" x2="79053" y2="42771"/>
                        <a14:backgroundMark x1="78324" y1="36345" x2="78324" y2="36345"/>
                        <a14:backgroundMark x1="78324" y1="31325" x2="78324" y2="31325"/>
                        <a14:backgroundMark x1="77960" y1="25502" x2="77960" y2="25502"/>
                        <a14:backgroundMark x1="70128" y1="23293" x2="70128" y2="23293"/>
                        <a14:backgroundMark x1="63752" y1="23092" x2="63752" y2="23092"/>
                        <a14:backgroundMark x1="51002" y1="22691" x2="51002" y2="22691"/>
                        <a14:backgroundMark x1="52641" y1="22892" x2="52641" y2="22892"/>
                        <a14:backgroundMark x1="55373" y1="23092" x2="55373" y2="23092"/>
                        <a14:backgroundMark x1="58288" y1="23695" x2="58288" y2="23695"/>
                        <a14:backgroundMark x1="63752" y1="25703" x2="63752" y2="25703"/>
                        <a14:backgroundMark x1="59199" y1="23494" x2="59199" y2="23494"/>
                        <a14:backgroundMark x1="61020" y1="24096" x2="61020" y2="24096"/>
                        <a14:backgroundMark x1="62113" y1="25301" x2="62113" y2="25301"/>
                        <a14:backgroundMark x1="64481" y1="24498" x2="64481" y2="24498"/>
                        <a14:backgroundMark x1="65209" y1="27108" x2="65209" y2="27108"/>
                        <a14:backgroundMark x1="68306" y1="29116" x2="68306" y2="29116"/>
                        <a14:backgroundMark x1="66485" y1="27711" x2="66485" y2="27711"/>
                        <a14:backgroundMark x1="65209" y1="23494" x2="65209" y2="23494"/>
                        <a14:backgroundMark x1="69035" y1="25100" x2="69035" y2="25100"/>
                        <a14:backgroundMark x1="67031" y1="25100" x2="67031" y2="25100"/>
                        <a14:backgroundMark x1="71038" y1="26707" x2="71038" y2="26707"/>
                        <a14:backgroundMark x1="70310" y1="29518" x2="70310" y2="29518"/>
                        <a14:backgroundMark x1="72131" y1="33333" x2="72131" y2="33333"/>
                        <a14:backgroundMark x1="75228" y1="35743" x2="75228" y2="35743"/>
                        <a14:backgroundMark x1="76867" y1="40562" x2="76867" y2="40562"/>
                        <a14:backgroundMark x1="79235" y1="39960" x2="79235" y2="39960"/>
                        <a14:backgroundMark x1="78871" y1="47590" x2="78871" y2="47590"/>
                        <a14:backgroundMark x1="78871" y1="45783" x2="78871" y2="45783"/>
                        <a14:backgroundMark x1="77960" y1="43775" x2="77960" y2="43775"/>
                        <a14:backgroundMark x1="77960" y1="40763" x2="77960" y2="40763"/>
                        <a14:backgroundMark x1="78324" y1="38956" x2="78324" y2="38956"/>
                        <a14:backgroundMark x1="79053" y1="36546" x2="79053" y2="36546"/>
                        <a14:backgroundMark x1="77413" y1="34337" x2="77413" y2="34337"/>
                        <a14:backgroundMark x1="76138" y1="37550" x2="76138" y2="37550"/>
                        <a14:backgroundMark x1="73770" y1="35542" x2="73770" y2="35542"/>
                        <a14:backgroundMark x1="72495" y1="33936" x2="72495" y2="33936"/>
                        <a14:backgroundMark x1="74499" y1="34337" x2="74499" y2="34337"/>
                        <a14:backgroundMark x1="76321" y1="35743" x2="76321" y2="35743"/>
                        <a14:backgroundMark x1="78871" y1="35141" x2="78871" y2="35141"/>
                        <a14:backgroundMark x1="79599" y1="34739" x2="79599" y2="34739"/>
                        <a14:backgroundMark x1="79053" y1="32932" x2="79053" y2="32932"/>
                        <a14:backgroundMark x1="76503" y1="32530" x2="76503" y2="32530"/>
                        <a14:backgroundMark x1="71038" y1="31727" x2="71038" y2="31727"/>
                        <a14:backgroundMark x1="79964" y1="54217" x2="79964" y2="54217"/>
                        <a14:backgroundMark x1="79417" y1="61245" x2="79417" y2="61245"/>
                        <a14:backgroundMark x1="74135" y1="25502" x2="74135" y2="25502"/>
                        <a14:backgroundMark x1="70674" y1="82129" x2="70674" y2="82129"/>
                        <a14:backgroundMark x1="77231" y1="82129" x2="77231" y2="82129"/>
                        <a14:backgroundMark x1="74317" y1="82932" x2="74317" y2="82932"/>
                        <a14:backgroundMark x1="73406" y1="84137" x2="73406" y2="84137"/>
                        <a14:backgroundMark x1="72131" y1="85743" x2="72131" y2="85743"/>
                        <a14:backgroundMark x1="72131" y1="86747" x2="72131" y2="86747"/>
                        <a14:backgroundMark x1="75592" y1="86948" x2="75592" y2="86948"/>
                        <a14:backgroundMark x1="79235" y1="86948" x2="79235" y2="86948"/>
                        <a14:backgroundMark x1="79235" y1="85743" x2="79235" y2="85743"/>
                        <a14:backgroundMark x1="78689" y1="84739" x2="78689" y2="84739"/>
                        <a14:backgroundMark x1="76685" y1="84739" x2="76685" y2="84739"/>
                        <a14:backgroundMark x1="79053" y1="83333" x2="79053" y2="83333"/>
                        <a14:backgroundMark x1="79053" y1="80924" x2="79053" y2="80924"/>
                        <a14:backgroundMark x1="76685" y1="80723" x2="76685" y2="80723"/>
                        <a14:backgroundMark x1="79053" y1="64056" x2="79053" y2="64056"/>
                        <a14:backgroundMark x1="70856" y1="80120" x2="70856" y2="80120"/>
                        <a14:backgroundMark x1="69399" y1="80321" x2="69399" y2="80321"/>
                        <a14:backgroundMark x1="68488" y1="81928" x2="68488" y2="81928"/>
                        <a14:backgroundMark x1="66302" y1="84137" x2="66302" y2="84137"/>
                        <a14:backgroundMark x1="67031" y1="82530" x2="67031" y2="82530"/>
                        <a14:backgroundMark x1="69945" y1="83534" x2="69945" y2="83534"/>
                        <a14:backgroundMark x1="68488" y1="84739" x2="68488" y2="84739"/>
                        <a14:backgroundMark x1="65027" y1="83534" x2="65027" y2="83534"/>
                        <a14:backgroundMark x1="63206" y1="84739" x2="63206" y2="84739"/>
                        <a14:backgroundMark x1="61202" y1="85743" x2="61202" y2="85743"/>
                        <a14:backgroundMark x1="58834" y1="86747" x2="58834" y2="86747"/>
                        <a14:backgroundMark x1="55920" y1="87349" x2="55920" y2="87349"/>
                        <a14:backgroundMark x1="53734" y1="87952" x2="53734" y2="87952"/>
                        <a14:backgroundMark x1="51366" y1="88153" x2="51366" y2="88153"/>
                        <a14:backgroundMark x1="48452" y1="88153" x2="48452" y2="88153"/>
                        <a14:backgroundMark x1="45719" y1="87952" x2="45719" y2="87952"/>
                        <a14:backgroundMark x1="43169" y1="87550" x2="43169" y2="87550"/>
                        <a14:backgroundMark x1="40255" y1="85944" x2="40255" y2="85944"/>
                        <a14:backgroundMark x1="37887" y1="85141" x2="37887" y2="85141"/>
                        <a14:backgroundMark x1="35519" y1="87952" x2="35519" y2="87952"/>
                        <a14:backgroundMark x1="31330" y1="87952" x2="31330" y2="87952"/>
                        <a14:backgroundMark x1="26958" y1="87952" x2="26958" y2="87952"/>
                        <a14:backgroundMark x1="24044" y1="88153" x2="24044" y2="88153"/>
                        <a14:backgroundMark x1="21129" y1="88353" x2="21129" y2="88353"/>
                        <a14:backgroundMark x1="21129" y1="83534" x2="21129" y2="83534"/>
                        <a14:backgroundMark x1="21494" y1="80522" x2="21494" y2="80522"/>
                        <a14:backgroundMark x1="21494" y1="77108" x2="21494" y2="77108"/>
                        <a14:backgroundMark x1="21311" y1="71486" x2="21311" y2="71486"/>
                        <a14:backgroundMark x1="21311" y1="69277" x2="21311" y2="69277"/>
                        <a14:backgroundMark x1="21494" y1="63655" x2="21494" y2="63655"/>
                        <a14:backgroundMark x1="21311" y1="61245" x2="21311" y2="61245"/>
                        <a14:backgroundMark x1="21311" y1="74096" x2="21311" y2="74096"/>
                        <a14:backgroundMark x1="24954" y1="72289" x2="24954" y2="72289"/>
                        <a14:backgroundMark x1="26412" y1="74699" x2="26412" y2="74699"/>
                        <a14:backgroundMark x1="27505" y1="76707" x2="27505" y2="76707"/>
                        <a14:backgroundMark x1="28597" y1="77912" x2="28597" y2="77912"/>
                        <a14:backgroundMark x1="29326" y1="78916" x2="29326" y2="78916"/>
                        <a14:backgroundMark x1="30237" y1="80120" x2="30237" y2="80120"/>
                        <a14:backgroundMark x1="32969" y1="82129" x2="32969" y2="82129"/>
                        <a14:backgroundMark x1="21858" y1="23092" x2="21858" y2="23092"/>
                        <a14:backgroundMark x1="24590" y1="23494" x2="24590" y2="23494"/>
                        <a14:backgroundMark x1="27322" y1="23494" x2="27322" y2="23494"/>
                        <a14:backgroundMark x1="29690" y1="23293" x2="29690" y2="23293"/>
                        <a14:backgroundMark x1="33880" y1="23293" x2="33880" y2="23293"/>
                        <a14:backgroundMark x1="37158" y1="22892" x2="37158" y2="22892"/>
                        <a14:backgroundMark x1="40619" y1="22691" x2="40619" y2="22691"/>
                        <a14:backgroundMark x1="42077" y1="22892" x2="42077" y2="22892"/>
                        <a14:backgroundMark x1="45902" y1="23092" x2="45902" y2="23092"/>
                        <a14:backgroundMark x1="42805" y1="23695" x2="42805" y2="23695"/>
                        <a14:backgroundMark x1="39891" y1="24900" x2="39891" y2="24900"/>
                        <a14:backgroundMark x1="37341" y1="26104" x2="37341" y2="26104"/>
                        <a14:backgroundMark x1="33151" y1="28514" x2="33151" y2="28514"/>
                        <a14:backgroundMark x1="29690" y1="31928" x2="29690" y2="31928"/>
                        <a14:backgroundMark x1="31330" y1="26104" x2="31330" y2="26104"/>
                        <a14:backgroundMark x1="32058" y1="22892" x2="32058" y2="22892"/>
                        <a14:backgroundMark x1="30419" y1="22892" x2="30419" y2="22892"/>
                        <a14:backgroundMark x1="28233" y1="22691" x2="28233" y2="22691"/>
                        <a14:backgroundMark x1="29872" y1="24699" x2="29872" y2="24699"/>
                        <a14:backgroundMark x1="31148" y1="27711" x2="31148" y2="27711"/>
                        <a14:backgroundMark x1="28233" y1="25100" x2="28233" y2="25100"/>
                        <a14:backgroundMark x1="25501" y1="23092" x2="25501" y2="23092"/>
                        <a14:backgroundMark x1="23133" y1="22691" x2="23133" y2="22691"/>
                        <a14:backgroundMark x1="21858" y1="24297" x2="21858" y2="24297"/>
                        <a14:backgroundMark x1="20947" y1="25502" x2="20947" y2="25502"/>
                        <a14:backgroundMark x1="21129" y1="29518" x2="21129" y2="29518"/>
                        <a14:backgroundMark x1="20947" y1="32329" x2="20947" y2="32329"/>
                        <a14:backgroundMark x1="20947" y1="27108" x2="20947" y2="27108"/>
                        <a14:backgroundMark x1="49909" y1="22691" x2="49909" y2="22691"/>
                        <a14:backgroundMark x1="24226" y1="25502" x2="24226" y2="25502"/>
                        <a14:backgroundMark x1="49180" y1="23092" x2="49180" y2="23092"/>
                        <a14:backgroundMark x1="25319" y1="27510" x2="25319" y2="27510"/>
                        <a14:backgroundMark x1="29326" y1="83735" x2="29326" y2="83735"/>
                        <a14:backgroundMark x1="24408" y1="83133" x2="24408" y2="83133"/>
                        <a14:backgroundMark x1="33333" y1="88153" x2="33333" y2="88153"/>
                        <a14:backgroundMark x1="66302" y1="22892" x2="66302" y2="22892"/>
                        <a14:backgroundMark x1="77778" y1="66064" x2="77778" y2="66064"/>
                      </a14:backgroundRemoval>
                    </a14:imgEffect>
                  </a14:imgLayer>
                </a14:imgProps>
              </a:ext>
            </a:extLst>
          </a:blip>
          <a:srcRect l="12573" t="13768" r="6592" b="4835"/>
          <a:stretch/>
        </p:blipFill>
        <p:spPr>
          <a:xfrm>
            <a:off x="9560706" y="1933676"/>
            <a:ext cx="3102925" cy="2834248"/>
          </a:xfrm>
          <a:prstGeom prst="rect">
            <a:avLst/>
          </a:prstGeom>
        </p:spPr>
      </p:pic>
      <p:graphicFrame>
        <p:nvGraphicFramePr>
          <p:cNvPr id="51" name="Chart 50"/>
          <p:cNvGraphicFramePr/>
          <p:nvPr>
            <p:extLst>
              <p:ext uri="{D42A27DB-BD31-4B8C-83A1-F6EECF244321}">
                <p14:modId xmlns:p14="http://schemas.microsoft.com/office/powerpoint/2010/main" val="4061681884"/>
              </p:ext>
            </p:extLst>
          </p:nvPr>
        </p:nvGraphicFramePr>
        <p:xfrm>
          <a:off x="-4776199" y="3420502"/>
          <a:ext cx="4292243" cy="2957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52" name="Picture 5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9946" y="3581111"/>
            <a:ext cx="3480209" cy="315691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726770" y="3944440"/>
            <a:ext cx="5973611" cy="1939841"/>
            <a:chOff x="3726770" y="3944440"/>
            <a:chExt cx="5973611" cy="1939841"/>
          </a:xfrm>
        </p:grpSpPr>
        <p:sp>
          <p:nvSpPr>
            <p:cNvPr id="30" name="Subtitle 2"/>
            <p:cNvSpPr txBox="1">
              <a:spLocks/>
            </p:cNvSpPr>
            <p:nvPr/>
          </p:nvSpPr>
          <p:spPr>
            <a:xfrm>
              <a:off x="3726770" y="3944440"/>
              <a:ext cx="5973611" cy="17526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800" dirty="0" smtClean="0">
                  <a:solidFill>
                    <a:schemeClr val="accent1">
                      <a:lumMod val="75000"/>
                    </a:schemeClr>
                  </a:solidFill>
                </a:rPr>
                <a:t>Brad Campbell &amp; Pat Pannuto</a:t>
              </a:r>
            </a:p>
            <a:p>
              <a:pPr marL="0" indent="0" algn="ctr">
                <a:buNone/>
              </a:pPr>
              <a:r>
                <a:rPr lang="en-US" sz="2200" dirty="0" smtClean="0"/>
                <a:t>Recommender: </a:t>
              </a:r>
              <a:r>
                <a:rPr lang="en-US" sz="2200" dirty="0" err="1" smtClean="0"/>
                <a:t>Prabal</a:t>
              </a:r>
              <a:r>
                <a:rPr lang="en-US" sz="2200" dirty="0" smtClean="0"/>
                <a:t> </a:t>
              </a:r>
              <a:r>
                <a:rPr lang="en-US" sz="2200" dirty="0" err="1" smtClean="0"/>
                <a:t>Dutta</a:t>
              </a:r>
              <a:endParaRPr lang="en-US" sz="2200" dirty="0" smtClean="0"/>
            </a:p>
            <a:p>
              <a:pPr algn="ctr"/>
              <a:endParaRPr lang="en-US" dirty="0"/>
            </a:p>
          </p:txBody>
        </p:sp>
        <p:pic>
          <p:nvPicPr>
            <p:cNvPr id="32" name="Picture 31" descr="coe-4c-horiz.eps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3487" y="5109581"/>
              <a:ext cx="3911600" cy="774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991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Current Building Energy Consumption Is Not Sustainable</a:t>
            </a:r>
            <a:endParaRPr lang="en-US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9893300" y="1824200"/>
            <a:ext cx="82296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50% buildings to be net-zero energy by 2050</a:t>
            </a:r>
          </a:p>
          <a:p>
            <a:r>
              <a:rPr lang="en-US" smtClean="0"/>
              <a:t>Need instrumentation to make this happen</a:t>
            </a:r>
          </a:p>
          <a:p>
            <a:r>
              <a:rPr lang="en-US" smtClean="0"/>
              <a:t>This is the Internet of Things</a:t>
            </a:r>
          </a:p>
          <a:p>
            <a:endParaRPr lang="en-US" dirty="0"/>
          </a:p>
        </p:txBody>
      </p:sp>
      <p:pic>
        <p:nvPicPr>
          <p:cNvPr id="19" name="Picture 18" descr="AA0538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3561" y="3089692"/>
            <a:ext cx="1334909" cy="2074189"/>
          </a:xfrm>
          <a:prstGeom prst="rect">
            <a:avLst/>
          </a:prstGeom>
        </p:spPr>
      </p:pic>
      <p:pic>
        <p:nvPicPr>
          <p:cNvPr id="21" name="Picture 20" descr="MP900305728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8167" l="6667" r="90000">
                        <a14:foregroundMark x1="12609" y1="29667" x2="12609" y2="29667"/>
                        <a14:foregroundMark x1="14928" y1="44583" x2="14928" y2="44583"/>
                        <a14:foregroundMark x1="14928" y1="41333" x2="14928" y2="41333"/>
                        <a14:foregroundMark x1="13623" y1="38417" x2="13623" y2="38417"/>
                        <a14:foregroundMark x1="15362" y1="48000" x2="15362" y2="48000"/>
                        <a14:foregroundMark x1="15362" y1="52500" x2="15362" y2="52500"/>
                        <a14:foregroundMark x1="20435" y1="85750" x2="20435" y2="8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8470" y="4505683"/>
            <a:ext cx="1374653" cy="2390701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stCxn id="27" idx="3"/>
            <a:endCxn id="19" idx="1"/>
          </p:cNvCxnSpPr>
          <p:nvPr/>
        </p:nvCxnSpPr>
        <p:spPr>
          <a:xfrm flipV="1">
            <a:off x="13797806" y="4126787"/>
            <a:ext cx="1825755" cy="8447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7" idx="3"/>
            <a:endCxn id="24" idx="1"/>
          </p:cNvCxnSpPr>
          <p:nvPr/>
        </p:nvCxnSpPr>
        <p:spPr>
          <a:xfrm>
            <a:off x="13797806" y="4971503"/>
            <a:ext cx="1298575" cy="10764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02" b="96597" l="6737" r="99474">
                        <a14:foregroundMark x1="64947" y1="4843" x2="64947" y2="4843"/>
                        <a14:foregroundMark x1="63263" y1="3796" x2="63263" y2="3796"/>
                        <a14:foregroundMark x1="61263" y1="3403" x2="61263" y2="3403"/>
                        <a14:foregroundMark x1="9895" y1="4450" x2="9895" y2="4450"/>
                        <a14:foregroundMark x1="19474" y1="3010" x2="19474" y2="3010"/>
                        <a14:foregroundMark x1="25368" y1="2618" x2="25368" y2="2618"/>
                        <a14:foregroundMark x1="22842" y1="2618" x2="22842" y2="26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96381" y="5382309"/>
            <a:ext cx="1655282" cy="1331195"/>
          </a:xfrm>
          <a:prstGeom prst="rect">
            <a:avLst/>
          </a:prstGeom>
        </p:spPr>
      </p:pic>
      <p:cxnSp>
        <p:nvCxnSpPr>
          <p:cNvPr id="25" name="Straight Arrow Connector 24"/>
          <p:cNvCxnSpPr>
            <a:stCxn id="27" idx="3"/>
          </p:cNvCxnSpPr>
          <p:nvPr/>
        </p:nvCxnSpPr>
        <p:spPr>
          <a:xfrm>
            <a:off x="13797806" y="4971503"/>
            <a:ext cx="3150191" cy="10945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10181106" y="3876121"/>
            <a:ext cx="3616700" cy="2497662"/>
            <a:chOff x="745006" y="3652122"/>
            <a:chExt cx="3616700" cy="249766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2225" y="3653000"/>
              <a:ext cx="3449481" cy="218900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9"/>
            <a:srcRect r="83042" b="27472"/>
            <a:stretch/>
          </p:blipFill>
          <p:spPr>
            <a:xfrm>
              <a:off x="745006" y="3652122"/>
              <a:ext cx="529106" cy="446242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912225" y="5842007"/>
              <a:ext cx="34494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Michigan Micro Mote (M3)</a:t>
              </a:r>
              <a:endParaRPr lang="en-US" sz="1400" dirty="0"/>
            </a:p>
          </p:txBody>
        </p:sp>
      </p:grpSp>
      <p:sp>
        <p:nvSpPr>
          <p:cNvPr id="30" name="Slide Number Placeholder 14"/>
          <p:cNvSpPr txBox="1">
            <a:spLocks/>
          </p:cNvSpPr>
          <p:nvPr/>
        </p:nvSpPr>
        <p:spPr>
          <a:xfrm>
            <a:off x="15989300" y="65803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9BDFD1-4A1A-8147-A77B-DBAF7E282E9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9450" y="3804901"/>
            <a:ext cx="1651000" cy="5616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824" y="1782155"/>
            <a:ext cx="3838575" cy="34819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06006" y="1782155"/>
            <a:ext cx="293799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“If </a:t>
            </a:r>
            <a:r>
              <a:rPr lang="en-US" dirty="0"/>
              <a:t>current trends continue, by 2025 buildings worldwide </a:t>
            </a:r>
            <a:r>
              <a:rPr lang="en-US" dirty="0" smtClean="0"/>
              <a:t>will </a:t>
            </a:r>
            <a:r>
              <a:rPr lang="en-US" dirty="0"/>
              <a:t>be the largest consumer of global energy, more than the transportation and industry sectors combined</a:t>
            </a:r>
            <a:r>
              <a:rPr lang="en-US" dirty="0" smtClean="0"/>
              <a:t>.”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2"/>
          <a:srcRect l="17430" r="18285"/>
          <a:stretch/>
        </p:blipFill>
        <p:spPr>
          <a:xfrm>
            <a:off x="4489450" y="1782155"/>
            <a:ext cx="1651000" cy="161431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489450" y="4340811"/>
            <a:ext cx="4400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“A </a:t>
            </a:r>
            <a:r>
              <a:rPr lang="en-US" dirty="0"/>
              <a:t>national goal has been set to achieve net-zero energy in </a:t>
            </a:r>
            <a:r>
              <a:rPr lang="en-US" dirty="0" smtClean="0"/>
              <a:t>50% </a:t>
            </a:r>
            <a:r>
              <a:rPr lang="en-US" dirty="0"/>
              <a:t>of U.S. commercial </a:t>
            </a:r>
          </a:p>
          <a:p>
            <a:r>
              <a:rPr lang="en-US" dirty="0"/>
              <a:t>buildings by 2050 (DOE 2010)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0" y="548863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m</a:t>
            </a:r>
            <a:r>
              <a:rPr lang="en-US" sz="3200" i="1" dirty="0" smtClean="0"/>
              <a:t>easure everything</a:t>
            </a:r>
            <a:endParaRPr lang="en-US" sz="3200" i="1" dirty="0"/>
          </a:p>
        </p:txBody>
      </p:sp>
      <p:sp>
        <p:nvSpPr>
          <p:cNvPr id="35" name="TextBox 34"/>
          <p:cNvSpPr txBox="1"/>
          <p:nvPr/>
        </p:nvSpPr>
        <p:spPr>
          <a:xfrm>
            <a:off x="317500" y="6210300"/>
            <a:ext cx="836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Net-Zero Energy, High-Performance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Green Buildings – NSTC - 2008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17500" y="6472654"/>
            <a:ext cx="836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6A6A6"/>
                </a:solidFill>
              </a:rPr>
              <a:t>Measurement Science Roadmap for Net-Zero Energy Buildings – NIST Technical Report </a:t>
            </a:r>
            <a:r>
              <a:rPr lang="en-US" sz="1600" dirty="0" smtClean="0">
                <a:solidFill>
                  <a:srgbClr val="A6A6A6"/>
                </a:solidFill>
              </a:rPr>
              <a:t>2010</a:t>
            </a:r>
            <a:endParaRPr lang="en-US" sz="16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54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3" grpId="0"/>
      <p:bldP spid="34" grpId="0"/>
      <p:bldP spid="35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10933" y="4317154"/>
            <a:ext cx="567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∞</a:t>
            </a:r>
            <a:endParaRPr lang="en-US" sz="3600" dirty="0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/>
          <a:srcRect l="15900" t="2901" r="17433" b="4962"/>
          <a:stretch/>
        </p:blipFill>
        <p:spPr>
          <a:xfrm rot="1786095">
            <a:off x="5606543" y="1330938"/>
            <a:ext cx="998561" cy="1380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57" y="274638"/>
            <a:ext cx="841828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Pervasive Networks Make This Possible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04604" y="6356350"/>
            <a:ext cx="2133600" cy="365125"/>
          </a:xfrm>
        </p:spPr>
        <p:txBody>
          <a:bodyPr/>
          <a:lstStyle/>
          <a:p>
            <a:fld id="{8C9BDFD1-4A1A-8147-A77B-DBAF7E282E93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cse-building-nigh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64366" y="3096263"/>
            <a:ext cx="4407384" cy="1385178"/>
          </a:xfrm>
          <a:prstGeom prst="rect">
            <a:avLst/>
          </a:prstGeom>
        </p:spPr>
      </p:pic>
      <p:pic>
        <p:nvPicPr>
          <p:cNvPr id="6" name="Picture 5" descr="nest_interface_boar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954312" y="1545002"/>
            <a:ext cx="782046" cy="688915"/>
          </a:xfrm>
          <a:prstGeom prst="rect">
            <a:avLst/>
          </a:prstGeom>
        </p:spPr>
      </p:pic>
      <p:pic>
        <p:nvPicPr>
          <p:cNvPr id="7" name="Picture 6" descr="nest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140766" y="1491151"/>
            <a:ext cx="766996" cy="803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979EAD"/>
              </a:clrFrom>
              <a:clrTo>
                <a:srgbClr val="979EAD">
                  <a:alpha val="0"/>
                </a:srgbClr>
              </a:clrTo>
            </a:clrChange>
          </a:blip>
          <a:srcRect t="14180" b="13535"/>
          <a:stretch>
            <a:fillRect/>
          </a:stretch>
        </p:blipFill>
        <p:spPr>
          <a:xfrm>
            <a:off x="-3437732" y="1849802"/>
            <a:ext cx="1097566" cy="749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778566" y="1884211"/>
            <a:ext cx="928874" cy="6889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263966" y="2078402"/>
            <a:ext cx="1153872" cy="356533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r:embed="rId10"/>
          <a:srcRect r="47823"/>
          <a:stretch>
            <a:fillRect/>
          </a:stretch>
        </p:blipFill>
        <p:spPr bwMode="auto">
          <a:xfrm rot="10630160">
            <a:off x="-4456852" y="5045558"/>
            <a:ext cx="616275" cy="700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3" descr="apple_iphone_3g_power_adapter_250x250.jpg"/>
          <p:cNvPicPr>
            <a:picLocks noChangeAspect="1"/>
          </p:cNvPicPr>
          <p:nvPr/>
        </p:nvPicPr>
        <p:blipFill>
          <a:blip r:embed="rId11"/>
          <a:srcRect t="37599" r="54401" b="28799"/>
          <a:stretch>
            <a:fillRect/>
          </a:stretch>
        </p:blipFill>
        <p:spPr bwMode="auto">
          <a:xfrm>
            <a:off x="-5613703" y="4669202"/>
            <a:ext cx="835137" cy="6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7" descr="gecko_top_sm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16200000">
            <a:off x="-2730349" y="5126683"/>
            <a:ext cx="780368" cy="475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0" descr="mm3-lens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1882966" y="4745402"/>
            <a:ext cx="712399" cy="72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plc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6883708" y="2535602"/>
            <a:ext cx="685800" cy="5128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7246897" y="3159941"/>
            <a:ext cx="954978" cy="3923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333" r="15333"/>
          <a:stretch>
            <a:fillRect/>
          </a:stretch>
        </p:blipFill>
        <p:spPr>
          <a:xfrm rot="10800000">
            <a:off x="-1056982" y="1773602"/>
            <a:ext cx="572347" cy="825500"/>
          </a:xfrm>
          <a:prstGeom prst="rect">
            <a:avLst/>
          </a:prstGeom>
        </p:spPr>
      </p:pic>
      <p:pic>
        <p:nvPicPr>
          <p:cNvPr id="18" name="Picture 17" descr="sdrv2_scale_tmote.jp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314"/>
          <a:stretch>
            <a:fillRect/>
          </a:stretch>
        </p:blipFill>
        <p:spPr>
          <a:xfrm>
            <a:off x="-7064566" y="3709253"/>
            <a:ext cx="698277" cy="502749"/>
          </a:xfrm>
          <a:prstGeom prst="rect">
            <a:avLst/>
          </a:prstGeom>
        </p:spPr>
      </p:pic>
      <p:cxnSp>
        <p:nvCxnSpPr>
          <p:cNvPr id="21" name="Straight Arrow Connector 20"/>
          <p:cNvCxnSpPr>
            <a:stCxn id="15" idx="3"/>
            <a:endCxn id="5" idx="1"/>
          </p:cNvCxnSpPr>
          <p:nvPr/>
        </p:nvCxnSpPr>
        <p:spPr bwMode="auto">
          <a:xfrm>
            <a:off x="-6197908" y="2792005"/>
            <a:ext cx="733542" cy="9968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Straight Arrow Connector 21"/>
          <p:cNvCxnSpPr>
            <a:stCxn id="16" idx="3"/>
            <a:endCxn id="5" idx="1"/>
          </p:cNvCxnSpPr>
          <p:nvPr/>
        </p:nvCxnSpPr>
        <p:spPr bwMode="auto">
          <a:xfrm>
            <a:off x="-6291919" y="3356119"/>
            <a:ext cx="827553" cy="4327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3" name="Straight Arrow Connector 22"/>
          <p:cNvCxnSpPr>
            <a:stCxn id="18" idx="3"/>
            <a:endCxn id="5" idx="1"/>
          </p:cNvCxnSpPr>
          <p:nvPr/>
        </p:nvCxnSpPr>
        <p:spPr bwMode="auto">
          <a:xfrm flipV="1">
            <a:off x="-6366289" y="3788852"/>
            <a:ext cx="901923" cy="1717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4" name="Straight Arrow Connector 23"/>
          <p:cNvCxnSpPr>
            <a:stCxn id="8" idx="2"/>
            <a:endCxn id="5" idx="0"/>
          </p:cNvCxnSpPr>
          <p:nvPr/>
        </p:nvCxnSpPr>
        <p:spPr bwMode="auto">
          <a:xfrm rot="5400000">
            <a:off x="-3323391" y="2661820"/>
            <a:ext cx="497161" cy="3717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/>
            <a:tailEnd type="arrow"/>
          </a:ln>
          <a:effectLst/>
        </p:spPr>
      </p:cxnSp>
      <p:cxnSp>
        <p:nvCxnSpPr>
          <p:cNvPr id="25" name="Straight Arrow Connector 24"/>
          <p:cNvCxnSpPr>
            <a:endCxn id="17" idx="2"/>
          </p:cNvCxnSpPr>
          <p:nvPr/>
        </p:nvCxnSpPr>
        <p:spPr bwMode="auto">
          <a:xfrm>
            <a:off x="-2780731" y="1346853"/>
            <a:ext cx="2009922" cy="4267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/>
            <a:tailEnd type="arrow"/>
          </a:ln>
          <a:effectLst/>
        </p:spPr>
      </p:cxnSp>
      <p:cxnSp>
        <p:nvCxnSpPr>
          <p:cNvPr id="26" name="Straight Arrow Connector 25"/>
          <p:cNvCxnSpPr>
            <a:stCxn id="17" idx="0"/>
            <a:endCxn id="5" idx="0"/>
          </p:cNvCxnSpPr>
          <p:nvPr/>
        </p:nvCxnSpPr>
        <p:spPr bwMode="auto">
          <a:xfrm rot="5400000">
            <a:off x="-2264321" y="1602750"/>
            <a:ext cx="497161" cy="24898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/>
            <a:tailEnd type="arrow"/>
          </a:ln>
          <a:effectLst/>
        </p:spPr>
      </p:cxnSp>
      <p:cxnSp>
        <p:nvCxnSpPr>
          <p:cNvPr id="27" name="Straight Arrow Connector 26"/>
          <p:cNvCxnSpPr>
            <a:stCxn id="6" idx="1"/>
            <a:endCxn id="7" idx="3"/>
          </p:cNvCxnSpPr>
          <p:nvPr/>
        </p:nvCxnSpPr>
        <p:spPr bwMode="auto">
          <a:xfrm rot="10800000" flipV="1">
            <a:off x="-6373770" y="1889459"/>
            <a:ext cx="419458" cy="32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8" name="Straight Arrow Connector 27"/>
          <p:cNvCxnSpPr>
            <a:stCxn id="6" idx="3"/>
            <a:endCxn id="9" idx="1"/>
          </p:cNvCxnSpPr>
          <p:nvPr/>
        </p:nvCxnSpPr>
        <p:spPr bwMode="auto">
          <a:xfrm>
            <a:off x="-5172266" y="1889460"/>
            <a:ext cx="393700" cy="3392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/>
            <a:tailEnd type="arrow"/>
          </a:ln>
          <a:effectLst/>
        </p:spPr>
      </p:cxnSp>
      <p:cxnSp>
        <p:nvCxnSpPr>
          <p:cNvPr id="29" name="Straight Arrow Connector 28"/>
          <p:cNvCxnSpPr>
            <a:stCxn id="9" idx="3"/>
            <a:endCxn id="8" idx="1"/>
          </p:cNvCxnSpPr>
          <p:nvPr/>
        </p:nvCxnSpPr>
        <p:spPr bwMode="auto">
          <a:xfrm flipV="1">
            <a:off x="-3849692" y="2224452"/>
            <a:ext cx="411960" cy="42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0" name="Straight Arrow Connector 29"/>
          <p:cNvCxnSpPr>
            <a:stCxn id="12" idx="3"/>
            <a:endCxn id="5" idx="2"/>
          </p:cNvCxnSpPr>
          <p:nvPr/>
        </p:nvCxnSpPr>
        <p:spPr bwMode="auto">
          <a:xfrm flipV="1">
            <a:off x="-4778566" y="4481441"/>
            <a:ext cx="1517892" cy="4951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none"/>
          </a:ln>
          <a:effectLst/>
        </p:spPr>
      </p:cxnSp>
      <p:cxnSp>
        <p:nvCxnSpPr>
          <p:cNvPr id="31" name="Straight Arrow Connector 30"/>
          <p:cNvCxnSpPr>
            <a:stCxn id="11" idx="2"/>
            <a:endCxn id="5" idx="2"/>
          </p:cNvCxnSpPr>
          <p:nvPr/>
        </p:nvCxnSpPr>
        <p:spPr bwMode="auto">
          <a:xfrm rot="5400000" flipH="1" flipV="1">
            <a:off x="-3995612" y="4311048"/>
            <a:ext cx="564544" cy="9053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none"/>
          </a:ln>
          <a:effectLst/>
        </p:spPr>
      </p:cxnSp>
      <p:cxnSp>
        <p:nvCxnSpPr>
          <p:cNvPr id="32" name="Straight Arrow Connector 31"/>
          <p:cNvCxnSpPr>
            <a:stCxn id="13" idx="3"/>
            <a:endCxn id="5" idx="2"/>
          </p:cNvCxnSpPr>
          <p:nvPr/>
        </p:nvCxnSpPr>
        <p:spPr bwMode="auto">
          <a:xfrm rot="16200000" flipV="1">
            <a:off x="-3046700" y="4267467"/>
            <a:ext cx="492562" cy="9205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none"/>
          </a:ln>
          <a:effectLst/>
        </p:spPr>
      </p:cxnSp>
      <p:cxnSp>
        <p:nvCxnSpPr>
          <p:cNvPr id="33" name="Straight Arrow Connector 32"/>
          <p:cNvCxnSpPr>
            <a:stCxn id="14" idx="0"/>
            <a:endCxn id="5" idx="2"/>
          </p:cNvCxnSpPr>
          <p:nvPr/>
        </p:nvCxnSpPr>
        <p:spPr bwMode="auto">
          <a:xfrm rot="16200000" flipV="1">
            <a:off x="-2525700" y="3746468"/>
            <a:ext cx="263961" cy="17339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none"/>
          </a:ln>
          <a:effectLst/>
        </p:spPr>
      </p:cxn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-7701478" y="3208140"/>
            <a:ext cx="42112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100" dirty="0" smtClean="0">
                <a:latin typeface="Trebuchet MS" charset="0"/>
              </a:rPr>
              <a:t>RDS</a:t>
            </a: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-7343426" y="2674740"/>
            <a:ext cx="41913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100" dirty="0" smtClean="0">
                <a:latin typeface="Trebuchet MS" charset="0"/>
              </a:rPr>
              <a:t>PLC</a:t>
            </a: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-7585168" y="3790333"/>
            <a:ext cx="458391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100" dirty="0" smtClean="0">
                <a:latin typeface="Trebuchet MS" charset="0"/>
              </a:rPr>
              <a:t>15.4</a:t>
            </a: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-5942815" y="2222044"/>
            <a:ext cx="76173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100" dirty="0" smtClean="0">
                <a:latin typeface="Trebuchet MS" charset="0"/>
              </a:rPr>
              <a:t>Interface</a:t>
            </a: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-4776752" y="2573870"/>
            <a:ext cx="80113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100" dirty="0" err="1" smtClean="0">
                <a:latin typeface="Trebuchet MS" charset="0"/>
              </a:rPr>
              <a:t>Liebert</a:t>
            </a:r>
            <a:endParaRPr lang="en-US" sz="1100" dirty="0" smtClean="0">
              <a:latin typeface="Trebuchet MS" charset="0"/>
            </a:endParaRPr>
          </a:p>
          <a:p>
            <a:pPr algn="ctr"/>
            <a:r>
              <a:rPr lang="en-US" sz="1100" dirty="0" smtClean="0">
                <a:latin typeface="Trebuchet MS" charset="0"/>
              </a:rPr>
              <a:t>Mini-Mate</a:t>
            </a: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-2736914" y="1812073"/>
            <a:ext cx="36507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100" dirty="0" smtClean="0">
                <a:latin typeface="Trebuchet MS" charset="0"/>
              </a:rPr>
              <a:t>AC</a:t>
            </a:r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-1612756" y="1812073"/>
            <a:ext cx="55909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100" dirty="0" smtClean="0">
                <a:latin typeface="Trebuchet MS" charset="0"/>
              </a:rPr>
              <a:t>Blinds</a:t>
            </a:r>
          </a:p>
        </p:txBody>
      </p:sp>
      <p:sp>
        <p:nvSpPr>
          <p:cNvPr id="42" name="Text Box 6"/>
          <p:cNvSpPr txBox="1">
            <a:spLocks noChangeArrowheads="1"/>
          </p:cNvSpPr>
          <p:nvPr/>
        </p:nvSpPr>
        <p:spPr bwMode="auto">
          <a:xfrm>
            <a:off x="-1036293" y="1431073"/>
            <a:ext cx="55723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100" dirty="0" smtClean="0">
                <a:latin typeface="Trebuchet MS" charset="0"/>
              </a:rPr>
              <a:t>Lights</a:t>
            </a:r>
          </a:p>
        </p:txBody>
      </p:sp>
      <p:cxnSp>
        <p:nvCxnSpPr>
          <p:cNvPr id="43" name="Straight Arrow Connector 42"/>
          <p:cNvCxnSpPr/>
          <p:nvPr/>
        </p:nvCxnSpPr>
        <p:spPr bwMode="auto">
          <a:xfrm rot="10800000">
            <a:off x="-6531165" y="2112157"/>
            <a:ext cx="1066801" cy="9841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/>
            <a:tailEnd type="arrow"/>
          </a:ln>
          <a:effectLst/>
        </p:spPr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10770" y="859202"/>
            <a:ext cx="778635" cy="975301"/>
          </a:xfrm>
          <a:prstGeom prst="rect">
            <a:avLst/>
          </a:prstGeom>
        </p:spPr>
      </p:pic>
      <p:cxnSp>
        <p:nvCxnSpPr>
          <p:cNvPr id="45" name="Straight Arrow Connector 44"/>
          <p:cNvCxnSpPr>
            <a:endCxn id="10" idx="0"/>
          </p:cNvCxnSpPr>
          <p:nvPr/>
        </p:nvCxnSpPr>
        <p:spPr bwMode="auto">
          <a:xfrm>
            <a:off x="-2780731" y="1346853"/>
            <a:ext cx="1093701" cy="7315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/>
            <a:tailEnd type="arrow"/>
          </a:ln>
          <a:effectLst/>
        </p:spPr>
      </p:cxnSp>
      <p:cxnSp>
        <p:nvCxnSpPr>
          <p:cNvPr id="46" name="Straight Arrow Connector 45"/>
          <p:cNvCxnSpPr>
            <a:stCxn id="10" idx="2"/>
            <a:endCxn id="5" idx="0"/>
          </p:cNvCxnSpPr>
          <p:nvPr/>
        </p:nvCxnSpPr>
        <p:spPr bwMode="auto">
          <a:xfrm rot="5400000">
            <a:off x="-2804516" y="1978777"/>
            <a:ext cx="661328" cy="15736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/>
            <a:tailEnd type="arrow"/>
          </a:ln>
          <a:effectLst/>
        </p:spPr>
      </p:cxnSp>
      <p:cxnSp>
        <p:nvCxnSpPr>
          <p:cNvPr id="47" name="Straight Arrow Connector 46"/>
          <p:cNvCxnSpPr>
            <a:endCxn id="6" idx="3"/>
          </p:cNvCxnSpPr>
          <p:nvPr/>
        </p:nvCxnSpPr>
        <p:spPr bwMode="auto">
          <a:xfrm rot="10800000" flipV="1">
            <a:off x="-5172266" y="1346852"/>
            <a:ext cx="1612900" cy="5426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/>
            <a:tailEnd type="arrow"/>
          </a:ln>
          <a:effectLst/>
        </p:spPr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333" r="15333"/>
          <a:stretch>
            <a:fillRect/>
          </a:stretch>
        </p:blipFill>
        <p:spPr>
          <a:xfrm rot="5400000">
            <a:off x="-6849090" y="4122678"/>
            <a:ext cx="572347" cy="825500"/>
          </a:xfrm>
          <a:prstGeom prst="rect">
            <a:avLst/>
          </a:prstGeom>
        </p:spPr>
      </p:pic>
      <p:cxnSp>
        <p:nvCxnSpPr>
          <p:cNvPr id="49" name="Straight Arrow Connector 48"/>
          <p:cNvCxnSpPr>
            <a:stCxn id="48" idx="0"/>
            <a:endCxn id="5" idx="1"/>
          </p:cNvCxnSpPr>
          <p:nvPr/>
        </p:nvCxnSpPr>
        <p:spPr bwMode="auto">
          <a:xfrm flipV="1">
            <a:off x="-6150166" y="3788852"/>
            <a:ext cx="685800" cy="7465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50" name="Text Box 6"/>
          <p:cNvSpPr txBox="1">
            <a:spLocks noChangeArrowheads="1"/>
          </p:cNvSpPr>
          <p:nvPr/>
        </p:nvSpPr>
        <p:spPr bwMode="auto">
          <a:xfrm>
            <a:off x="-7388572" y="4404623"/>
            <a:ext cx="4233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100" dirty="0" smtClean="0">
                <a:latin typeface="Trebuchet MS" charset="0"/>
              </a:rPr>
              <a:t>VLC</a:t>
            </a:r>
          </a:p>
        </p:txBody>
      </p:sp>
      <p:pic>
        <p:nvPicPr>
          <p:cNvPr id="51" name="Picture 50" descr="Screen shot 2013-01-29 at 4.51.09 AM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648246" y="5117219"/>
            <a:ext cx="775146" cy="658363"/>
          </a:xfrm>
          <a:prstGeom prst="rect">
            <a:avLst/>
          </a:prstGeom>
        </p:spPr>
      </p:pic>
      <p:cxnSp>
        <p:nvCxnSpPr>
          <p:cNvPr id="52" name="Straight Arrow Connector 51"/>
          <p:cNvCxnSpPr>
            <a:stCxn id="51" idx="0"/>
            <a:endCxn id="5" idx="2"/>
          </p:cNvCxnSpPr>
          <p:nvPr/>
        </p:nvCxnSpPr>
        <p:spPr bwMode="auto">
          <a:xfrm rot="16200000" flipV="1">
            <a:off x="-3578562" y="4799329"/>
            <a:ext cx="635778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none"/>
          </a:ln>
          <a:effectLst/>
        </p:spPr>
      </p:cxnSp>
      <p:sp>
        <p:nvSpPr>
          <p:cNvPr id="54" name="Text Box 6"/>
          <p:cNvSpPr txBox="1">
            <a:spLocks noChangeArrowheads="1"/>
          </p:cNvSpPr>
          <p:nvPr/>
        </p:nvSpPr>
        <p:spPr bwMode="auto">
          <a:xfrm>
            <a:off x="-2753378" y="897673"/>
            <a:ext cx="71420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100" dirty="0" smtClean="0">
                <a:latin typeface="Trebuchet MS" charset="0"/>
              </a:rPr>
              <a:t>Weather</a:t>
            </a:r>
          </a:p>
        </p:txBody>
      </p:sp>
      <p:sp>
        <p:nvSpPr>
          <p:cNvPr id="55" name="Text Box 6"/>
          <p:cNvSpPr txBox="1">
            <a:spLocks noChangeArrowheads="1"/>
          </p:cNvSpPr>
          <p:nvPr/>
        </p:nvSpPr>
        <p:spPr bwMode="auto">
          <a:xfrm>
            <a:off x="-5529503" y="5322498"/>
            <a:ext cx="569387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100" dirty="0" smtClean="0">
                <a:latin typeface="Trebuchet MS" charset="0"/>
              </a:rPr>
              <a:t>Power</a:t>
            </a:r>
          </a:p>
        </p:txBody>
      </p:sp>
      <p:sp>
        <p:nvSpPr>
          <p:cNvPr id="56" name="Text Box 6"/>
          <p:cNvSpPr txBox="1">
            <a:spLocks noChangeArrowheads="1"/>
          </p:cNvSpPr>
          <p:nvPr/>
        </p:nvSpPr>
        <p:spPr bwMode="auto">
          <a:xfrm>
            <a:off x="-4549966" y="5736002"/>
            <a:ext cx="74727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100" dirty="0" smtClean="0">
                <a:latin typeface="Trebuchet MS" charset="0"/>
              </a:rPr>
              <a:t>T/H/L/O</a:t>
            </a:r>
          </a:p>
        </p:txBody>
      </p: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-3483577" y="5850673"/>
            <a:ext cx="47610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100" dirty="0" smtClean="0">
                <a:latin typeface="Trebuchet MS" charset="0"/>
              </a:rPr>
              <a:t>AQM</a:t>
            </a:r>
          </a:p>
        </p:txBody>
      </p:sp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-2617626" y="5774473"/>
            <a:ext cx="57300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100" dirty="0" smtClean="0">
                <a:latin typeface="Trebuchet MS" charset="0"/>
              </a:rPr>
              <a:t>T/H/L</a:t>
            </a:r>
          </a:p>
        </p:txBody>
      </p:sp>
      <p:sp>
        <p:nvSpPr>
          <p:cNvPr id="59" name="Text Box 6"/>
          <p:cNvSpPr txBox="1">
            <a:spLocks noChangeArrowheads="1"/>
          </p:cNvSpPr>
          <p:nvPr/>
        </p:nvSpPr>
        <p:spPr bwMode="auto">
          <a:xfrm>
            <a:off x="-1748474" y="5609915"/>
            <a:ext cx="58099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100" dirty="0" smtClean="0">
                <a:latin typeface="Trebuchet MS" charset="0"/>
              </a:rPr>
              <a:t>T/L/O</a:t>
            </a:r>
          </a:p>
        </p:txBody>
      </p:sp>
      <p:pic>
        <p:nvPicPr>
          <p:cNvPr id="60" name="Picture 59" descr="cse-building-nigh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5762" y="2674740"/>
            <a:ext cx="4407384" cy="1385178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3763818" y="4300257"/>
            <a:ext cx="3186546" cy="2146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/>
              <a:t>Lifetime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Battery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Size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Count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3594869" y="4477792"/>
            <a:ext cx="0" cy="34016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594869" y="5011221"/>
            <a:ext cx="0" cy="34016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3594869" y="5506655"/>
            <a:ext cx="0" cy="34016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 flipV="1">
            <a:off x="3594869" y="6036083"/>
            <a:ext cx="0" cy="34016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" name="Picture 6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1922748" y="1539456"/>
            <a:ext cx="319337" cy="123115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93950" y="1574527"/>
            <a:ext cx="977900" cy="9779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22"/>
          <a:srcRect r="15950"/>
          <a:stretch/>
        </p:blipFill>
        <p:spPr>
          <a:xfrm>
            <a:off x="4388447" y="1602645"/>
            <a:ext cx="780453" cy="92855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936179" y="2034043"/>
            <a:ext cx="787400" cy="101436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099300" y="3208140"/>
            <a:ext cx="825500" cy="825500"/>
          </a:xfrm>
          <a:prstGeom prst="roundRect">
            <a:avLst>
              <a:gd name="adj" fmla="val 2397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304837" y="1592240"/>
            <a:ext cx="924263" cy="92426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86496" y="3086882"/>
            <a:ext cx="482600" cy="839611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3304837" y="5181600"/>
            <a:ext cx="19003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38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Energy Storage Dominates Volume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799389" y="2509918"/>
            <a:ext cx="407558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172084" y="2509918"/>
            <a:ext cx="407558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hemera_battery_quarter_1000p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654" y="1880281"/>
            <a:ext cx="2426347" cy="1259274"/>
          </a:xfrm>
          <a:prstGeom prst="rect">
            <a:avLst/>
          </a:prstGeom>
        </p:spPr>
      </p:pic>
      <p:pic>
        <p:nvPicPr>
          <p:cNvPr id="13" name="Picture 12" descr="usdr_dollar_1000p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6061" y="1409109"/>
            <a:ext cx="2305359" cy="2201618"/>
          </a:xfrm>
          <a:prstGeom prst="rect">
            <a:avLst/>
          </a:prstGeom>
        </p:spPr>
      </p:pic>
      <p:pic>
        <p:nvPicPr>
          <p:cNvPr id="14" name="Picture 13" descr="m3_with_coin_zoom_500px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834" y="1816013"/>
            <a:ext cx="1660060" cy="1387810"/>
          </a:xfrm>
          <a:prstGeom prst="rect">
            <a:avLst/>
          </a:prstGeom>
        </p:spPr>
      </p:pic>
      <p:pic>
        <p:nvPicPr>
          <p:cNvPr id="16" name="Picture 15" descr="solar_vs_battery_pres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8" y="4439784"/>
            <a:ext cx="3200400" cy="1828800"/>
          </a:xfrm>
          <a:prstGeom prst="rect">
            <a:avLst/>
          </a:prstGeom>
        </p:spPr>
      </p:pic>
      <p:pic>
        <p:nvPicPr>
          <p:cNvPr id="17" name="Picture 16" descr="m3_with_coin_zoom_1000px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6" t="18417" b="42707"/>
          <a:stretch/>
        </p:blipFill>
        <p:spPr>
          <a:xfrm>
            <a:off x="8849954" y="1518115"/>
            <a:ext cx="2556910" cy="1983604"/>
          </a:xfrm>
          <a:prstGeom prst="rect">
            <a:avLst/>
          </a:prstGeom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DFD1-4A1A-8147-A77B-DBAF7E282E93}" type="slidenum">
              <a:rPr lang="en-US" smtClean="0"/>
              <a:t>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119852" y="4203700"/>
            <a:ext cx="1903248" cy="2138402"/>
            <a:chOff x="5119852" y="3875477"/>
            <a:chExt cx="2104464" cy="2466625"/>
          </a:xfrm>
        </p:grpSpPr>
        <p:pic>
          <p:nvPicPr>
            <p:cNvPr id="12" name="Picture 3" descr="gdi-mhpower-budget"/>
            <p:cNvPicPr>
              <a:picLocks noChangeAspect="1" noChangeArrowheads="1"/>
            </p:cNvPicPr>
            <p:nvPr/>
          </p:nvPicPr>
          <p:blipFill rotWithShape="1">
            <a:blip r:embed="rId8"/>
            <a:srcRect l="23022" t="3787" r="20041" b="7263"/>
            <a:stretch/>
          </p:blipFill>
          <p:spPr bwMode="auto">
            <a:xfrm>
              <a:off x="5119852" y="3875477"/>
              <a:ext cx="2104464" cy="246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5174076" y="5080000"/>
              <a:ext cx="1996017" cy="905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500" dirty="0">
                  <a:solidFill>
                    <a:srgbClr val="FFFFFF"/>
                  </a:solidFill>
                </a:rPr>
                <a:t>Low-Power Listening</a:t>
              </a:r>
            </a:p>
            <a:p>
              <a:pPr algn="ctr" eaLnBrk="0" hangingPunct="0"/>
              <a:r>
                <a:rPr lang="en-US" sz="1500" dirty="0">
                  <a:solidFill>
                    <a:srgbClr val="FFFFFF"/>
                  </a:solidFill>
                </a:rPr>
                <a:t>(idle listening)</a:t>
              </a:r>
            </a:p>
            <a:p>
              <a:pPr algn="ctr" eaLnBrk="0" hangingPunct="0"/>
              <a:r>
                <a:rPr lang="en-US" sz="1500" dirty="0">
                  <a:solidFill>
                    <a:srgbClr val="FFFFFF"/>
                  </a:solidFill>
                </a:rPr>
                <a:t>DC=2.2%</a:t>
              </a:r>
            </a:p>
          </p:txBody>
        </p:sp>
      </p:grp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4830774" y="6304002"/>
            <a:ext cx="349773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 b="1" dirty="0">
                <a:solidFill>
                  <a:srgbClr val="A6A6A6"/>
                </a:solidFill>
              </a:rPr>
              <a:t>R. </a:t>
            </a:r>
            <a:r>
              <a:rPr lang="en-US" sz="1000" b="1" dirty="0" err="1">
                <a:solidFill>
                  <a:srgbClr val="A6A6A6"/>
                </a:solidFill>
              </a:rPr>
              <a:t>Szewczyk</a:t>
            </a:r>
            <a:r>
              <a:rPr lang="en-US" sz="1000" b="1" dirty="0">
                <a:solidFill>
                  <a:srgbClr val="A6A6A6"/>
                </a:solidFill>
              </a:rPr>
              <a:t>, A. Mainwaring, J. </a:t>
            </a:r>
            <a:r>
              <a:rPr lang="en-US" sz="1000" b="1" dirty="0" err="1">
                <a:solidFill>
                  <a:srgbClr val="A6A6A6"/>
                </a:solidFill>
              </a:rPr>
              <a:t>Polastre</a:t>
            </a:r>
            <a:r>
              <a:rPr lang="en-US" sz="1000" b="1" dirty="0">
                <a:solidFill>
                  <a:srgbClr val="A6A6A6"/>
                </a:solidFill>
              </a:rPr>
              <a:t>, D. Culler, </a:t>
            </a:r>
          </a:p>
          <a:p>
            <a:pPr eaLnBrk="0" hangingPunct="0"/>
            <a:r>
              <a:rPr lang="en-US" sz="1000" b="1" dirty="0">
                <a:solidFill>
                  <a:srgbClr val="A6A6A6"/>
                </a:solidFill>
              </a:rPr>
              <a:t>“An Analysis of a Large Scale Habitat Monitoring Application”,</a:t>
            </a:r>
          </a:p>
          <a:p>
            <a:pPr eaLnBrk="0" hangingPunct="0"/>
            <a:r>
              <a:rPr lang="en-US" sz="1000" b="1" dirty="0">
                <a:solidFill>
                  <a:srgbClr val="A6A6A6"/>
                </a:solidFill>
              </a:rPr>
              <a:t>ACM </a:t>
            </a:r>
            <a:r>
              <a:rPr lang="en-US" sz="1000" b="1" dirty="0" err="1">
                <a:solidFill>
                  <a:srgbClr val="A6A6A6"/>
                </a:solidFill>
              </a:rPr>
              <a:t>SenSys</a:t>
            </a:r>
            <a:r>
              <a:rPr lang="en-US" sz="1000" b="1" dirty="0">
                <a:solidFill>
                  <a:srgbClr val="A6A6A6"/>
                </a:solidFill>
              </a:rPr>
              <a:t>’ 04, November, 2004, Baltimore, MD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906061" y="3649172"/>
            <a:ext cx="2305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</a:t>
            </a:r>
            <a:r>
              <a:rPr lang="en-US" baseline="-25000" dirty="0" smtClean="0"/>
              <a:t>AVG</a:t>
            </a:r>
            <a:r>
              <a:rPr lang="en-US" dirty="0" smtClean="0"/>
              <a:t>= DC=100%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17654" y="3249924"/>
            <a:ext cx="2426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</a:t>
            </a:r>
            <a:r>
              <a:rPr lang="en-US" baseline="-25000" dirty="0" smtClean="0"/>
              <a:t>AVG</a:t>
            </a:r>
            <a:r>
              <a:rPr lang="en-US" dirty="0" smtClean="0"/>
              <a:t>=750μW DC=2%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405519" y="3630526"/>
            <a:ext cx="2556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</a:t>
            </a:r>
            <a:r>
              <a:rPr lang="en-US" baseline="-25000" dirty="0" smtClean="0"/>
              <a:t>AVG</a:t>
            </a:r>
            <a:r>
              <a:rPr lang="en-US" dirty="0" smtClean="0"/>
              <a:t>=21nW DC=0.2%</a:t>
            </a:r>
            <a:endParaRPr lang="en-US" dirty="0"/>
          </a:p>
        </p:txBody>
      </p:sp>
      <p:pic>
        <p:nvPicPr>
          <p:cNvPr id="4" name="Picture 3" descr="iphone5_battery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1" y="1347277"/>
            <a:ext cx="1196340" cy="232528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430094" y="1724573"/>
            <a:ext cx="969535" cy="87638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695441" y="2021840"/>
            <a:ext cx="754974" cy="67056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7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5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Isosceles Triangle 88"/>
          <p:cNvSpPr/>
          <p:nvPr/>
        </p:nvSpPr>
        <p:spPr>
          <a:xfrm rot="13500000">
            <a:off x="6875727" y="2089685"/>
            <a:ext cx="844595" cy="2367771"/>
          </a:xfrm>
          <a:prstGeom prst="triangl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9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Synchronization Dominates Power Budget</a:t>
            </a:r>
            <a:endParaRPr lang="en-US" sz="3600" dirty="0"/>
          </a:p>
        </p:txBody>
      </p:sp>
      <p:sp>
        <p:nvSpPr>
          <p:cNvPr id="24" name="TextBox 23"/>
          <p:cNvSpPr txBox="1"/>
          <p:nvPr/>
        </p:nvSpPr>
        <p:spPr>
          <a:xfrm>
            <a:off x="61282" y="6314100"/>
            <a:ext cx="862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30000" dirty="0" err="1" smtClean="0">
                <a:solidFill>
                  <a:schemeClr val="bg1">
                    <a:lumMod val="65000"/>
                  </a:schemeClr>
                </a:solidFill>
              </a:rPr>
              <a:t>a</a:t>
            </a:r>
            <a:r>
              <a:rPr lang="en-US" sz="900" dirty="0" err="1" smtClean="0">
                <a:solidFill>
                  <a:schemeClr val="bg1">
                    <a:lumMod val="65000"/>
                  </a:schemeClr>
                </a:solidFill>
              </a:rPr>
              <a:t>Prabal</a:t>
            </a:r>
            <a:r>
              <a:rPr lang="en-US" sz="9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Dutta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 and David Culler. 2008. Practical asynchronous neighbor discovery and rendezvous for mobile sensing applications. In </a:t>
            </a:r>
            <a:r>
              <a:rPr lang="en-US" sz="900" i="1" dirty="0">
                <a:solidFill>
                  <a:schemeClr val="bg1">
                    <a:lumMod val="65000"/>
                  </a:schemeClr>
                </a:solidFill>
              </a:rPr>
              <a:t>Proceedings of the 6th ACM conference on Embedded network sensor systems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SenSys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 '08). ACM, New York, NY, USA, 71-84.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-4032096" y="6188717"/>
            <a:ext cx="31536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30000" dirty="0" smtClean="0"/>
              <a:t>1</a:t>
            </a:r>
            <a:r>
              <a:rPr lang="en-US" sz="900" dirty="0" smtClean="0"/>
              <a:t>Hill</a:t>
            </a:r>
            <a:r>
              <a:rPr lang="en-US" sz="900" dirty="0"/>
              <a:t>, J.L.; Culler, D.E.; , "Mica: a wireless platform for deeply embedded networks," </a:t>
            </a:r>
            <a:r>
              <a:rPr lang="en-US" sz="900" i="1" dirty="0"/>
              <a:t>Micro, IEEE</a:t>
            </a:r>
            <a:r>
              <a:rPr lang="en-US" sz="900" dirty="0"/>
              <a:t> , vol.22, no.6, pp. 12- 24, Nov/Dec 2002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-4032096" y="4422921"/>
            <a:ext cx="3455621" cy="1677380"/>
            <a:chOff x="2521104" y="1500109"/>
            <a:chExt cx="3455621" cy="1677380"/>
          </a:xfrm>
        </p:grpSpPr>
        <p:sp>
          <p:nvSpPr>
            <p:cNvPr id="30" name="TextBox 29"/>
            <p:cNvSpPr txBox="1"/>
            <p:nvPr/>
          </p:nvSpPr>
          <p:spPr>
            <a:xfrm>
              <a:off x="2521104" y="1947149"/>
              <a:ext cx="4298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RX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533953" y="1510269"/>
              <a:ext cx="416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3207122" y="1919482"/>
              <a:ext cx="36399" cy="212333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3750023" y="1919482"/>
              <a:ext cx="36399" cy="212333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4268183" y="1919482"/>
              <a:ext cx="36399" cy="212333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883421" y="1500109"/>
              <a:ext cx="518160" cy="194826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304582" y="1919482"/>
              <a:ext cx="96999" cy="212333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3040141" y="1694935"/>
              <a:ext cx="2509520" cy="1016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040141" y="2131815"/>
              <a:ext cx="2509520" cy="1016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4401581" y="1500109"/>
              <a:ext cx="943975" cy="194826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401581" y="1919482"/>
              <a:ext cx="943975" cy="194826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598126" y="2269918"/>
              <a:ext cx="33785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Low Power Listening</a:t>
              </a:r>
              <a:r>
                <a:rPr lang="en-US" sz="2400" b="1" baseline="30000" dirty="0"/>
                <a:t>1</a:t>
              </a:r>
              <a:r>
                <a:rPr lang="en-US" sz="2400" b="1" dirty="0" smtClean="0"/>
                <a:t> ‘02</a:t>
              </a:r>
              <a:r>
                <a:rPr lang="en-US" sz="2400" b="1" baseline="30000" dirty="0" smtClean="0"/>
                <a:t> </a:t>
              </a:r>
              <a:endParaRPr lang="en-US" sz="2400" b="1" baseline="300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040141" y="2715824"/>
              <a:ext cx="21849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(via ALOHA ‘70)</a:t>
              </a:r>
              <a:endParaRPr lang="en-US" sz="24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39468"/>
            <a:ext cx="2133600" cy="365125"/>
          </a:xfrm>
        </p:spPr>
        <p:txBody>
          <a:bodyPr/>
          <a:lstStyle/>
          <a:p>
            <a:fld id="{8C9BDFD1-4A1A-8147-A77B-DBAF7E282E93}" type="slidenum">
              <a:rPr lang="en-US" smtClean="0"/>
              <a:t>5</a:t>
            </a:fld>
            <a:endParaRPr lang="en-US" dirty="0"/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6449111" y="2108730"/>
            <a:ext cx="2009090" cy="20076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6449111" y="2728504"/>
            <a:ext cx="2009090" cy="138788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endCxn id="89" idx="4"/>
          </p:cNvCxnSpPr>
          <p:nvPr/>
        </p:nvCxnSpPr>
        <p:spPr>
          <a:xfrm flipV="1">
            <a:off x="6449111" y="2137828"/>
            <a:ext cx="1387438" cy="197856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4" name="Group 73"/>
          <p:cNvGrpSpPr/>
          <p:nvPr/>
        </p:nvGrpSpPr>
        <p:grpSpPr>
          <a:xfrm>
            <a:off x="389508" y="1382935"/>
            <a:ext cx="4854975" cy="2562051"/>
            <a:chOff x="389508" y="1382935"/>
            <a:chExt cx="4854975" cy="2562051"/>
          </a:xfrm>
        </p:grpSpPr>
        <p:grpSp>
          <p:nvGrpSpPr>
            <p:cNvPr id="78" name="Group 77"/>
            <p:cNvGrpSpPr/>
            <p:nvPr/>
          </p:nvGrpSpPr>
          <p:grpSpPr>
            <a:xfrm>
              <a:off x="389508" y="1807281"/>
              <a:ext cx="4854975" cy="2137705"/>
              <a:chOff x="-6769054" y="1276795"/>
              <a:chExt cx="4854975" cy="2137705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-2078419" y="1381353"/>
                <a:ext cx="36399" cy="212333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5" name="Right Arrow 4"/>
              <p:cNvSpPr/>
              <p:nvPr/>
            </p:nvSpPr>
            <p:spPr bwMode="auto">
              <a:xfrm>
                <a:off x="-4657279" y="1593686"/>
                <a:ext cx="2743200" cy="91000"/>
              </a:xfrm>
              <a:prstGeom prst="rightArrow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-4657279" y="1381353"/>
                <a:ext cx="36399" cy="212333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7" name="Right Arrow 6"/>
              <p:cNvSpPr/>
              <p:nvPr/>
            </p:nvSpPr>
            <p:spPr bwMode="auto">
              <a:xfrm>
                <a:off x="-4657279" y="2089130"/>
                <a:ext cx="2743200" cy="91000"/>
              </a:xfrm>
              <a:prstGeom prst="rightArrow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-4495501" y="1841408"/>
                <a:ext cx="303333" cy="247722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9" name="Right Arrow 8"/>
              <p:cNvSpPr/>
              <p:nvPr/>
            </p:nvSpPr>
            <p:spPr bwMode="auto">
              <a:xfrm>
                <a:off x="-4657279" y="2437963"/>
                <a:ext cx="2743200" cy="91000"/>
              </a:xfrm>
              <a:prstGeom prst="rightArrow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-4192168" y="2180130"/>
                <a:ext cx="303333" cy="247722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" name="Right Arrow 10"/>
              <p:cNvSpPr/>
              <p:nvPr/>
            </p:nvSpPr>
            <p:spPr bwMode="auto">
              <a:xfrm>
                <a:off x="-4657279" y="2796907"/>
                <a:ext cx="2743200" cy="91000"/>
              </a:xfrm>
              <a:prstGeom prst="rightArrow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-3888835" y="2531490"/>
                <a:ext cx="303333" cy="247722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-6769054" y="2205797"/>
                <a:ext cx="142606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Battery</a:t>
                </a:r>
                <a:r>
                  <a:rPr lang="en-US" dirty="0"/>
                  <a:t> </a:t>
                </a:r>
                <a:r>
                  <a:rPr lang="en-US" dirty="0" smtClean="0"/>
                  <a:t>Node</a:t>
                </a:r>
              </a:p>
              <a:p>
                <a:pPr algn="ctr"/>
                <a:r>
                  <a:rPr lang="en-US" dirty="0" smtClean="0"/>
                  <a:t>(Searching)</a:t>
                </a:r>
                <a:endParaRPr lang="en-US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-6769053" y="1383563"/>
                <a:ext cx="20615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Low Power Node</a:t>
                </a:r>
                <a:endParaRPr lang="en-US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-5367212" y="1911754"/>
                <a:ext cx="596254" cy="2940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Min 1</a:t>
                </a:r>
                <a:endParaRPr 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-5367212" y="2280830"/>
                <a:ext cx="596254" cy="2940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Min 2</a:t>
                </a:r>
                <a:endParaRPr lang="en-US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-5367212" y="2632190"/>
                <a:ext cx="596254" cy="2940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Min 3</a:t>
                </a:r>
                <a:endParaRPr lang="en-US" dirty="0"/>
              </a:p>
            </p:txBody>
          </p:sp>
          <p:cxnSp>
            <p:nvCxnSpPr>
              <p:cNvPr id="18" name="Straight Arrow Connector 17"/>
              <p:cNvCxnSpPr/>
              <p:nvPr/>
            </p:nvCxnSpPr>
            <p:spPr bwMode="auto">
              <a:xfrm>
                <a:off x="-2705100" y="1487520"/>
                <a:ext cx="553481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Straight Arrow Connector 18"/>
              <p:cNvCxnSpPr/>
              <p:nvPr/>
            </p:nvCxnSpPr>
            <p:spPr bwMode="auto">
              <a:xfrm flipH="1">
                <a:off x="-4520897" y="1487520"/>
                <a:ext cx="63206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0" name="TextBox 19"/>
              <p:cNvSpPr txBox="1"/>
              <p:nvPr/>
            </p:nvSpPr>
            <p:spPr>
              <a:xfrm>
                <a:off x="-3814916" y="1276795"/>
                <a:ext cx="10259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1 minute</a:t>
                </a:r>
                <a:endParaRPr lang="en-US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-6769053" y="3014390"/>
                <a:ext cx="485497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/>
                  <a:t>Asynchronous Neighbor Discovery (</a:t>
                </a:r>
                <a:r>
                  <a:rPr lang="en-US" sz="2000" b="1" dirty="0" err="1" smtClean="0"/>
                  <a:t>Disco</a:t>
                </a:r>
                <a:r>
                  <a:rPr lang="en-US" sz="2000" b="1" baseline="30000" dirty="0" err="1" smtClean="0"/>
                  <a:t>a</a:t>
                </a:r>
                <a:r>
                  <a:rPr lang="en-US" sz="2000" b="1" dirty="0" smtClean="0"/>
                  <a:t>)</a:t>
                </a:r>
                <a:endParaRPr lang="en-US" sz="2000" b="1" dirty="0"/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1970911" y="1382935"/>
              <a:ext cx="1384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u="sng" dirty="0" smtClean="0"/>
                <a:t>Discovery</a:t>
              </a:r>
              <a:endParaRPr lang="en-US" sz="2400" u="sng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553314" y="4699016"/>
            <a:ext cx="4880718" cy="1419515"/>
            <a:chOff x="553314" y="4699016"/>
            <a:chExt cx="4880718" cy="1419515"/>
          </a:xfrm>
        </p:grpSpPr>
        <p:sp>
          <p:nvSpPr>
            <p:cNvPr id="46" name="TextBox 45"/>
            <p:cNvSpPr txBox="1"/>
            <p:nvPr/>
          </p:nvSpPr>
          <p:spPr>
            <a:xfrm>
              <a:off x="553314" y="4699016"/>
              <a:ext cx="2730570" cy="1384995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algn="ctr"/>
              <a:r>
                <a:rPr lang="en-US" sz="2800" dirty="0" err="1"/>
                <a:t>WiseMAC</a:t>
              </a:r>
              <a:r>
                <a:rPr lang="en-US" sz="2800" dirty="0"/>
                <a:t> </a:t>
              </a:r>
              <a:r>
                <a:rPr lang="fr-FR" sz="2800" dirty="0"/>
                <a:t>’</a:t>
              </a:r>
              <a:r>
                <a:rPr lang="en-US" sz="2800" dirty="0"/>
                <a:t>04</a:t>
              </a:r>
            </a:p>
            <a:p>
              <a:pPr algn="ctr"/>
              <a:r>
                <a:rPr lang="en-US" sz="2800" dirty="0"/>
                <a:t>B-MAC </a:t>
              </a:r>
              <a:r>
                <a:rPr lang="fr-FR" sz="2800" dirty="0"/>
                <a:t>’</a:t>
              </a:r>
              <a:r>
                <a:rPr lang="en-US" sz="2800" dirty="0" smtClean="0"/>
                <a:t>04</a:t>
              </a:r>
            </a:p>
            <a:p>
              <a:pPr algn="ctr"/>
              <a:r>
                <a:rPr lang="en-US" sz="2800" dirty="0"/>
                <a:t>Adaptive LPL </a:t>
              </a:r>
              <a:r>
                <a:rPr lang="fr-FR" sz="2800" dirty="0"/>
                <a:t>’</a:t>
              </a:r>
              <a:r>
                <a:rPr lang="en-US" sz="2800" dirty="0" smtClean="0"/>
                <a:t>07</a:t>
              </a:r>
              <a:endParaRPr lang="en-US" sz="2800" dirty="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206347" y="4733536"/>
              <a:ext cx="222768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/>
                <a:t>A-MAC </a:t>
              </a:r>
              <a:r>
                <a:rPr lang="fr-FR" sz="2800" dirty="0"/>
                <a:t>’</a:t>
              </a:r>
              <a:r>
                <a:rPr lang="en-US" sz="2800" dirty="0" smtClean="0"/>
                <a:t>10</a:t>
              </a:r>
            </a:p>
            <a:p>
              <a:pPr algn="ctr"/>
              <a:r>
                <a:rPr lang="en-US" sz="2800" dirty="0" smtClean="0"/>
                <a:t>GLOSSY </a:t>
              </a:r>
              <a:r>
                <a:rPr lang="fr-FR" sz="2800" dirty="0"/>
                <a:t>’</a:t>
              </a:r>
              <a:r>
                <a:rPr lang="en-US" sz="2800" dirty="0"/>
                <a:t>11</a:t>
              </a:r>
            </a:p>
            <a:p>
              <a:pPr algn="ctr"/>
              <a:r>
                <a:rPr lang="en-US" sz="2800" dirty="0"/>
                <a:t>LPB ‘12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06439" y="3966720"/>
            <a:ext cx="41159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i="1" dirty="0" smtClean="0">
                <a:solidFill>
                  <a:srgbClr val="FF0000"/>
                </a:solidFill>
              </a:rPr>
              <a:t>Discovery α (Duty Cycle)</a:t>
            </a:r>
            <a:r>
              <a:rPr lang="en-US" sz="3000" i="1" baseline="30000" dirty="0" smtClean="0">
                <a:solidFill>
                  <a:srgbClr val="FF0000"/>
                </a:solidFill>
              </a:rPr>
              <a:t>2</a:t>
            </a:r>
            <a:endParaRPr lang="en-US" sz="3000" i="1" baseline="30000" dirty="0">
              <a:solidFill>
                <a:srgbClr val="FF0000"/>
              </a:solidFill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6051035" y="1235846"/>
            <a:ext cx="2635765" cy="3405357"/>
            <a:chOff x="6051035" y="1235846"/>
            <a:chExt cx="2635765" cy="3405357"/>
          </a:xfrm>
        </p:grpSpPr>
        <p:sp>
          <p:nvSpPr>
            <p:cNvPr id="27" name="TextBox 26"/>
            <p:cNvSpPr txBox="1"/>
            <p:nvPr/>
          </p:nvSpPr>
          <p:spPr>
            <a:xfrm>
              <a:off x="6979000" y="4271871"/>
              <a:ext cx="1068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Real time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 rot="16200000">
              <a:off x="5663387" y="2921982"/>
              <a:ext cx="1144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Local time</a:t>
              </a:r>
              <a:endParaRPr lang="en-US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235700" y="1235846"/>
              <a:ext cx="2451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u="sng" dirty="0" smtClean="0"/>
                <a:t>Staying Synchronized</a:t>
              </a:r>
              <a:endParaRPr lang="en-US" sz="2400" u="sng" dirty="0"/>
            </a:p>
          </p:txBody>
        </p:sp>
        <p:cxnSp>
          <p:nvCxnSpPr>
            <p:cNvPr id="47" name="Straight Connector 46"/>
            <p:cNvCxnSpPr/>
            <p:nvPr/>
          </p:nvCxnSpPr>
          <p:spPr>
            <a:xfrm rot="5400000" flipV="1">
              <a:off x="7453656" y="3113275"/>
              <a:ext cx="0" cy="200908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6449111" y="2108730"/>
              <a:ext cx="0" cy="200908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3" name="TextBox 72"/>
          <p:cNvSpPr txBox="1"/>
          <p:nvPr/>
        </p:nvSpPr>
        <p:spPr>
          <a:xfrm>
            <a:off x="9227762" y="1921300"/>
            <a:ext cx="34163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CC2520 Radio + AM18xx RTC:</a:t>
            </a:r>
          </a:p>
          <a:p>
            <a:r>
              <a:rPr lang="en-US" dirty="0"/>
              <a:t> </a:t>
            </a:r>
            <a:r>
              <a:rPr lang="en-US" dirty="0" smtClean="0"/>
              <a:t>   300s * 2ppm </a:t>
            </a:r>
            <a:r>
              <a:rPr lang="en-US" dirty="0" smtClean="0">
                <a:sym typeface="Wingdings"/>
              </a:rPr>
              <a:t>* 2 = 1.2 </a:t>
            </a:r>
            <a:r>
              <a:rPr lang="en-US" dirty="0" err="1" smtClean="0">
                <a:sym typeface="Wingdings"/>
              </a:rPr>
              <a:t>ms</a:t>
            </a:r>
            <a:r>
              <a:rPr lang="en-US" dirty="0" smtClean="0">
                <a:sym typeface="Wingdings"/>
              </a:rPr>
              <a:t> guard</a:t>
            </a:r>
          </a:p>
          <a:p>
            <a:r>
              <a:rPr lang="en-US" dirty="0" smtClean="0">
                <a:sym typeface="Wingdings"/>
              </a:rPr>
              <a:t>    1.2 </a:t>
            </a:r>
            <a:r>
              <a:rPr lang="en-US" dirty="0" err="1" smtClean="0">
                <a:sym typeface="Wingdings"/>
              </a:rPr>
              <a:t>ms</a:t>
            </a:r>
            <a:r>
              <a:rPr lang="en-US" dirty="0" smtClean="0">
                <a:sym typeface="Wingdings"/>
              </a:rPr>
              <a:t> * 60 </a:t>
            </a:r>
            <a:r>
              <a:rPr lang="en-US" dirty="0" err="1" smtClean="0">
                <a:sym typeface="Wingdings"/>
              </a:rPr>
              <a:t>mW</a:t>
            </a:r>
            <a:r>
              <a:rPr lang="en-US" dirty="0" smtClean="0">
                <a:sym typeface="Wingdings"/>
              </a:rPr>
              <a:t> = 36 </a:t>
            </a:r>
            <a:r>
              <a:rPr lang="en-US" dirty="0" err="1" smtClean="0">
                <a:sym typeface="Wingdings"/>
              </a:rPr>
              <a:t>μJ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(RF loss)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300s * 150nW = 45 </a:t>
            </a:r>
            <a:r>
              <a:rPr lang="en-US" dirty="0" err="1" smtClean="0">
                <a:sym typeface="Wingdings"/>
              </a:rPr>
              <a:t>μJ</a:t>
            </a:r>
            <a:r>
              <a:rPr lang="en-US" dirty="0" smtClean="0">
                <a:sym typeface="Wingdings"/>
              </a:rPr>
              <a:t> (RTC loss)</a:t>
            </a:r>
            <a:r>
              <a:rPr lang="en-US" dirty="0">
                <a:sym typeface="Wingdings"/>
              </a:rPr>
              <a:t>	</a:t>
            </a:r>
          </a:p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    ≈ 100 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μJ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loss / packet @ 300 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973910" y="4641203"/>
            <a:ext cx="29033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i="1" dirty="0" smtClean="0">
                <a:solidFill>
                  <a:srgbClr val="FF0000"/>
                </a:solidFill>
              </a:rPr>
              <a:t>Preserving Synch</a:t>
            </a:r>
          </a:p>
          <a:p>
            <a:pPr algn="ctr"/>
            <a:r>
              <a:rPr lang="en-US" sz="3000" i="1" dirty="0" smtClean="0">
                <a:solidFill>
                  <a:srgbClr val="FF0000"/>
                </a:solidFill>
              </a:rPr>
              <a:t>α</a:t>
            </a:r>
          </a:p>
          <a:p>
            <a:pPr algn="ctr"/>
            <a:r>
              <a:rPr lang="en-US" sz="3000" i="1" dirty="0" smtClean="0">
                <a:solidFill>
                  <a:srgbClr val="FF0000"/>
                </a:solidFill>
              </a:rPr>
              <a:t>C * (Duty Cycle)</a:t>
            </a:r>
            <a:endParaRPr lang="en-US" sz="3000" i="1" baseline="30000" dirty="0">
              <a:solidFill>
                <a:srgbClr val="FF0000"/>
              </a:solidFill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6449111" y="2437415"/>
            <a:ext cx="2310633" cy="1985506"/>
            <a:chOff x="6449111" y="2437415"/>
            <a:chExt cx="2310633" cy="1985506"/>
          </a:xfrm>
        </p:grpSpPr>
        <p:cxnSp>
          <p:nvCxnSpPr>
            <p:cNvPr id="36" name="Straight Connector 35"/>
            <p:cNvCxnSpPr/>
            <p:nvPr/>
          </p:nvCxnSpPr>
          <p:spPr>
            <a:xfrm flipV="1">
              <a:off x="7647961" y="2437415"/>
              <a:ext cx="0" cy="167897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7316422" y="4053589"/>
              <a:ext cx="6781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300 s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>
            <a:xfrm flipH="1">
              <a:off x="6449111" y="2437415"/>
              <a:ext cx="11988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 flipV="1">
              <a:off x="6449111" y="3284219"/>
              <a:ext cx="1198850" cy="5546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 rot="16200000">
              <a:off x="6241342" y="2660263"/>
              <a:ext cx="784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504D"/>
                  </a:solidFill>
                </a:rPr>
                <a:t>Guard</a:t>
              </a:r>
              <a:endParaRPr lang="en-US" dirty="0">
                <a:solidFill>
                  <a:srgbClr val="C0504D"/>
                </a:solidFill>
              </a:endParaRPr>
            </a:p>
          </p:txBody>
        </p:sp>
        <p:sp>
          <p:nvSpPr>
            <p:cNvPr id="76" name="Right Brace 75"/>
            <p:cNvSpPr/>
            <p:nvPr/>
          </p:nvSpPr>
          <p:spPr>
            <a:xfrm>
              <a:off x="7756490" y="2442240"/>
              <a:ext cx="146588" cy="841979"/>
            </a:xfrm>
            <a:prstGeom prst="rightBrac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ounded Rectangle 84"/>
            <p:cNvSpPr/>
            <p:nvPr/>
          </p:nvSpPr>
          <p:spPr>
            <a:xfrm>
              <a:off x="7994537" y="2654304"/>
              <a:ext cx="765207" cy="448726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tint val="100000"/>
                    <a:shade val="100000"/>
                    <a:satMod val="130000"/>
                    <a:alpha val="39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  <a:alpha val="39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1200 </a:t>
              </a:r>
              <a:r>
                <a:rPr lang="en-US" sz="1200" dirty="0" err="1" smtClean="0"/>
                <a:t>μs</a:t>
              </a:r>
              <a:endParaRPr lang="en-US" sz="1200" dirty="0" smtClean="0"/>
            </a:p>
            <a:p>
              <a:pPr algn="ctr"/>
              <a:r>
                <a:rPr lang="en-US" sz="1200" dirty="0" smtClean="0"/>
                <a:t>@ 2ppm</a:t>
              </a:r>
              <a:endParaRPr lang="en-US" sz="1200" dirty="0"/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-1185333" y="2455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9373810" y="3678962"/>
            <a:ext cx="25421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FLOW over same period:</a:t>
            </a:r>
            <a:endParaRPr lang="en-US" dirty="0" smtClean="0"/>
          </a:p>
          <a:p>
            <a:r>
              <a:rPr lang="en-US" b="1" dirty="0"/>
              <a:t> </a:t>
            </a:r>
            <a:r>
              <a:rPr lang="en-US" b="1" dirty="0" smtClean="0"/>
              <a:t> </a:t>
            </a:r>
            <a:r>
              <a:rPr lang="en-US" dirty="0" smtClean="0"/>
              <a:t>695pW * 300s = 0.21uJ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      480x improvement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7859280" y="3130111"/>
            <a:ext cx="1052701" cy="850629"/>
            <a:chOff x="7859280" y="3130111"/>
            <a:chExt cx="1052701" cy="850629"/>
          </a:xfrm>
        </p:grpSpPr>
        <p:sp>
          <p:nvSpPr>
            <p:cNvPr id="21" name="Rounded Rectangle 20"/>
            <p:cNvSpPr/>
            <p:nvPr/>
          </p:nvSpPr>
          <p:spPr>
            <a:xfrm>
              <a:off x="7859280" y="3473943"/>
              <a:ext cx="1052701" cy="506797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tint val="100000"/>
                    <a:shade val="100000"/>
                    <a:satMod val="130000"/>
                    <a:alpha val="49000"/>
                  </a:schemeClr>
                </a:gs>
                <a:gs pos="100000">
                  <a:schemeClr val="accent4">
                    <a:tint val="50000"/>
                    <a:shade val="100000"/>
                    <a:satMod val="350000"/>
                    <a:alpha val="49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Static Power:</a:t>
              </a:r>
            </a:p>
            <a:p>
              <a:pPr algn="ctr"/>
              <a:r>
                <a:rPr lang="en-US" sz="1200" dirty="0" smtClean="0"/>
                <a:t>100 </a:t>
              </a:r>
              <a:r>
                <a:rPr lang="en-US" sz="1200" dirty="0" err="1" smtClean="0"/>
                <a:t>nW</a:t>
              </a:r>
              <a:r>
                <a:rPr lang="en-US" sz="1200" dirty="0" smtClean="0"/>
                <a:t>+</a:t>
              </a:r>
              <a:endParaRPr lang="en-US" sz="1200" dirty="0"/>
            </a:p>
          </p:txBody>
        </p:sp>
        <p:sp>
          <p:nvSpPr>
            <p:cNvPr id="26" name="Right Brace 25"/>
            <p:cNvSpPr/>
            <p:nvPr/>
          </p:nvSpPr>
          <p:spPr>
            <a:xfrm rot="5400000">
              <a:off x="8238525" y="2897175"/>
              <a:ext cx="288282" cy="754154"/>
            </a:xfrm>
            <a:prstGeom prst="rightBrac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997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24" grpId="0"/>
      <p:bldP spid="25" grpId="0"/>
      <p:bldP spid="8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Key Insight</a:t>
            </a:r>
            <a:r>
              <a:rPr lang="en-US" dirty="0"/>
              <a:t>: Decouple </a:t>
            </a:r>
            <a:r>
              <a:rPr lang="en-US" dirty="0" smtClean="0"/>
              <a:t>Synchronization </a:t>
            </a:r>
            <a:r>
              <a:rPr lang="en-US" dirty="0"/>
              <a:t>from </a:t>
            </a:r>
            <a:r>
              <a:rPr lang="en-US" dirty="0" smtClean="0"/>
              <a:t>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23875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External synchronization</a:t>
            </a:r>
          </a:p>
          <a:p>
            <a:pPr lvl="1"/>
            <a:r>
              <a:rPr lang="en-US" dirty="0" smtClean="0"/>
              <a:t>Ambient 60 Hz wave</a:t>
            </a:r>
          </a:p>
          <a:p>
            <a:pPr lvl="1"/>
            <a:r>
              <a:rPr lang="en-US" dirty="0" smtClean="0"/>
              <a:t>Sudden change in room lighting, or a noise</a:t>
            </a:r>
          </a:p>
          <a:p>
            <a:pPr lvl="1"/>
            <a:r>
              <a:rPr lang="en-US" dirty="0" smtClean="0"/>
              <a:t>Provide it efficiently?</a:t>
            </a:r>
          </a:p>
          <a:p>
            <a:r>
              <a:rPr lang="en-US" i="1" dirty="0" smtClean="0"/>
              <a:t>Idea: </a:t>
            </a:r>
            <a:r>
              <a:rPr lang="en-US" dirty="0" smtClean="0"/>
              <a:t>Use visual light </a:t>
            </a:r>
            <a:r>
              <a:rPr lang="en-US" dirty="0"/>
              <a:t>as </a:t>
            </a:r>
            <a:r>
              <a:rPr lang="en-US" dirty="0" smtClean="0"/>
              <a:t>wake</a:t>
            </a:r>
            <a:r>
              <a:rPr lang="en-US" dirty="0"/>
              <a:t>-up </a:t>
            </a:r>
            <a:r>
              <a:rPr lang="en-US" dirty="0" smtClean="0"/>
              <a:t>channel </a:t>
            </a:r>
            <a:r>
              <a:rPr lang="en-US" dirty="0"/>
              <a:t>for </a:t>
            </a:r>
            <a:r>
              <a:rPr lang="en-US" dirty="0" smtClean="0"/>
              <a:t>synchronization</a:t>
            </a:r>
            <a:endParaRPr lang="en-US" dirty="0"/>
          </a:p>
          <a:p>
            <a:r>
              <a:rPr lang="en-US" dirty="0" smtClean="0"/>
              <a:t>Synchronization and time-keeping burden is shifted to infrastructure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727" r="90000">
                        <a14:foregroundMark x1="52879" y1="18636" x2="52879" y2="186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870622">
            <a:off x="3778485" y="3806524"/>
            <a:ext cx="1401905" cy="14019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53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100000">
            <a:off x="2977721" y="4235021"/>
            <a:ext cx="1193690" cy="11936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8940" y="5382745"/>
            <a:ext cx="607060" cy="1191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658" l="1440" r="99607">
                        <a14:foregroundMark x1="46466" y1="50559" x2="46466" y2="50559"/>
                        <a14:foregroundMark x1="20942" y1="30872" x2="20942" y2="30872"/>
                        <a14:foregroundMark x1="85602" y1="49441" x2="85602" y2="49441"/>
                        <a14:foregroundMark x1="90838" y1="33333" x2="90838" y2="33333"/>
                        <a14:foregroundMark x1="87696" y1="18680" x2="87696" y2="186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454650" y="5587387"/>
            <a:ext cx="585924" cy="685623"/>
          </a:xfrm>
          <a:prstGeom prst="rect">
            <a:avLst/>
          </a:prstGeom>
        </p:spPr>
      </p:pic>
      <p:pic>
        <p:nvPicPr>
          <p:cNvPr id="11" name="Picture 10" descr="leaf_back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99" y="5420845"/>
            <a:ext cx="673101" cy="1111579"/>
          </a:xfrm>
          <a:prstGeom prst="rect">
            <a:avLst/>
          </a:prstGeom>
        </p:spPr>
      </p:pic>
      <p:pic>
        <p:nvPicPr>
          <p:cNvPr id="12" name="Picture 11" descr="leaf_front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429" y="5420844"/>
            <a:ext cx="684349" cy="111157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DFD1-4A1A-8147-A77B-DBAF7E282E93}" type="slidenum">
              <a:rPr lang="en-US" smtClean="0"/>
              <a:t>6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53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500000" flipH="1">
            <a:off x="4785517" y="4235021"/>
            <a:ext cx="1193690" cy="11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2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Enabling Smart Dust for the Smart Building</a:t>
            </a:r>
            <a:endParaRPr lang="en-US" dirty="0"/>
          </a:p>
        </p:txBody>
      </p:sp>
      <p:sp>
        <p:nvSpPr>
          <p:cNvPr id="17" name="Cloud 16"/>
          <p:cNvSpPr/>
          <p:nvPr/>
        </p:nvSpPr>
        <p:spPr>
          <a:xfrm>
            <a:off x="297320" y="1571228"/>
            <a:ext cx="1556880" cy="846698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Internet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727" r="90000">
                        <a14:foregroundMark x1="52879" y1="18636" x2="52879" y2="186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870622">
            <a:off x="7020557" y="1941016"/>
            <a:ext cx="1141973" cy="11419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727" r="90000">
                        <a14:foregroundMark x1="52879" y1="18636" x2="52879" y2="186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870622">
            <a:off x="4541860" y="1941017"/>
            <a:ext cx="1141973" cy="1141973"/>
          </a:xfrm>
          <a:prstGeom prst="rect">
            <a:avLst/>
          </a:prstGeom>
        </p:spPr>
      </p:pic>
      <p:pic>
        <p:nvPicPr>
          <p:cNvPr id="20" name="Picture 19" descr="leaf_fron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104" y="5196880"/>
            <a:ext cx="669291" cy="1087119"/>
          </a:xfrm>
          <a:prstGeom prst="rect">
            <a:avLst/>
          </a:prstGeom>
        </p:spPr>
      </p:pic>
      <p:pic>
        <p:nvPicPr>
          <p:cNvPr id="21" name="Picture 20" descr="leaf_bac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502" y="5196880"/>
            <a:ext cx="658290" cy="1087119"/>
          </a:xfrm>
          <a:prstGeom prst="rect">
            <a:avLst/>
          </a:prstGeom>
        </p:spPr>
      </p:pic>
      <p:pic>
        <p:nvPicPr>
          <p:cNvPr id="22" name="Picture 21" descr="leaf_fron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44" y="5196880"/>
            <a:ext cx="669291" cy="10871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500000">
            <a:off x="5964865" y="4681838"/>
            <a:ext cx="403398" cy="7920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53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457749">
            <a:off x="3801365" y="3437023"/>
            <a:ext cx="1852471" cy="90443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53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457749">
            <a:off x="6102350" y="3437025"/>
            <a:ext cx="1852471" cy="90443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53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142251" flipH="1">
            <a:off x="4638155" y="3437022"/>
            <a:ext cx="1852471" cy="90443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53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142251" flipH="1">
            <a:off x="7279755" y="3437020"/>
            <a:ext cx="1852471" cy="90443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2915920" y="1940560"/>
            <a:ext cx="54559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765" b="95260" l="3271" r="93792">
                        <a14:backgroundMark x1="41979" y1="74373" x2="41979" y2="74373"/>
                        <a14:backgroundMark x1="45021" y1="76116" x2="45021" y2="76116"/>
                        <a14:backgroundMark x1="46708" y1="76850" x2="46708" y2="76850"/>
                        <a14:backgroundMark x1="48063" y1="80092" x2="48063" y2="80092"/>
                        <a14:backgroundMark x1="50271" y1="82324" x2="50271" y2="82324"/>
                        <a14:backgroundMark x1="54333" y1="80826" x2="54333" y2="80826"/>
                        <a14:backgroundMark x1="56021" y1="83823" x2="56021" y2="83823"/>
                        <a14:backgroundMark x1="58208" y1="86300" x2="58208" y2="86300"/>
                        <a14:backgroundMark x1="60750" y1="87798" x2="60750" y2="87798"/>
                        <a14:backgroundMark x1="63125" y1="88777" x2="63125" y2="88777"/>
                        <a14:backgroundMark x1="64313" y1="92508" x2="64313" y2="92508"/>
                        <a14:backgroundMark x1="72604" y1="90275" x2="72604" y2="90275"/>
                        <a14:backgroundMark x1="75813" y1="91284" x2="75813" y2="91284"/>
                        <a14:backgroundMark x1="80042" y1="92508" x2="80042" y2="92508"/>
                        <a14:backgroundMark x1="78521" y1="80092" x2="78521" y2="80092"/>
                        <a14:backgroundMark x1="13938" y1="64281" x2="13938" y2="64281"/>
                        <a14:backgroundMark x1="12021" y1="62294" x2="12021" y2="62294"/>
                        <a14:backgroundMark x1="8188" y1="60000" x2="8188" y2="60000"/>
                      </a14:backgroundRemoval>
                    </a14:imgEffect>
                  </a14:imgLayer>
                </a14:imgProps>
              </a:ext>
            </a:extLst>
          </a:blip>
          <a:srcRect l="3306" t="29616" r="1"/>
          <a:stretch/>
        </p:blipFill>
        <p:spPr>
          <a:xfrm rot="15300000">
            <a:off x="9602872" y="2031734"/>
            <a:ext cx="2399498" cy="118990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985297" y="1571228"/>
            <a:ext cx="2679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Backbone Communication</a:t>
            </a:r>
            <a:endParaRPr lang="en-US" i="1" dirty="0"/>
          </a:p>
        </p:txBody>
      </p:sp>
      <p:sp>
        <p:nvSpPr>
          <p:cNvPr id="33" name="TextBox 32"/>
          <p:cNvSpPr txBox="1"/>
          <p:nvPr/>
        </p:nvSpPr>
        <p:spPr>
          <a:xfrm>
            <a:off x="5433296" y="3072228"/>
            <a:ext cx="168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Synchronization</a:t>
            </a:r>
          </a:p>
          <a:p>
            <a:pPr algn="ctr"/>
            <a:r>
              <a:rPr lang="en-US" dirty="0" smtClean="0"/>
              <a:t>Medium</a:t>
            </a:r>
            <a:endParaRPr lang="en-US" dirty="0"/>
          </a:p>
        </p:txBody>
      </p:sp>
      <p:cxnSp>
        <p:nvCxnSpPr>
          <p:cNvPr id="45" name="Elbow Connector 44"/>
          <p:cNvCxnSpPr>
            <a:stCxn id="17" idx="1"/>
            <a:endCxn id="31" idx="1"/>
          </p:cNvCxnSpPr>
          <p:nvPr/>
        </p:nvCxnSpPr>
        <p:spPr>
          <a:xfrm rot="16200000" flipH="1">
            <a:off x="1185768" y="2307016"/>
            <a:ext cx="335045" cy="555060"/>
          </a:xfrm>
          <a:prstGeom prst="bentConnector2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234986" y="6335547"/>
            <a:ext cx="2527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Wireless Communication</a:t>
            </a:r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500000">
            <a:off x="7836405" y="4681837"/>
            <a:ext cx="403398" cy="79200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500000">
            <a:off x="3695813" y="4691774"/>
            <a:ext cx="403398" cy="792003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124831" y="3565426"/>
            <a:ext cx="2222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Border Router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IPv6 </a:t>
            </a:r>
            <a:r>
              <a:rPr lang="en-US" dirty="0"/>
              <a:t>↔</a:t>
            </a:r>
            <a:r>
              <a:rPr lang="en-US" dirty="0" smtClean="0"/>
              <a:t> 6LoWPAN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Bridges multiple physical layers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DFD1-4A1A-8147-A77B-DBAF7E282E93}" type="slidenum">
              <a:rPr lang="en-US" smtClean="0"/>
              <a:t>7</a:t>
            </a:fld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2915920" y="1940560"/>
            <a:ext cx="0" cy="11316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rpi_cc2520_1000px.jpg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20" y="1785579"/>
            <a:ext cx="1958440" cy="19329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1218" y="5468885"/>
            <a:ext cx="254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Enables nodes with </a:t>
            </a:r>
            <a:r>
              <a:rPr lang="en-US" b="1" i="1" dirty="0" smtClean="0">
                <a:solidFill>
                  <a:srgbClr val="FF0000"/>
                </a:solidFill>
              </a:rPr>
              <a:t>480x</a:t>
            </a:r>
            <a:r>
              <a:rPr lang="en-US" i="1" dirty="0" smtClean="0"/>
              <a:t> lower idle power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8095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Smart Building as a Platform</a:t>
            </a:r>
            <a:endParaRPr lang="en-US" dirty="0"/>
          </a:p>
        </p:txBody>
      </p:sp>
      <p:sp>
        <p:nvSpPr>
          <p:cNvPr id="43" name="Content Placeholder 42"/>
          <p:cNvSpPr>
            <a:spLocks noGrp="1"/>
          </p:cNvSpPr>
          <p:nvPr>
            <p:ph idx="1"/>
          </p:nvPr>
        </p:nvSpPr>
        <p:spPr>
          <a:xfrm>
            <a:off x="457200" y="5194300"/>
            <a:ext cx="8229600" cy="152717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Synchronization backbone</a:t>
            </a:r>
          </a:p>
          <a:p>
            <a:r>
              <a:rPr lang="en-US" dirty="0" smtClean="0"/>
              <a:t>Location auto-configuration</a:t>
            </a:r>
          </a:p>
          <a:p>
            <a:r>
              <a:rPr lang="en-US" dirty="0" smtClean="0"/>
              <a:t>Data collection</a:t>
            </a:r>
          </a:p>
          <a:p>
            <a:r>
              <a:rPr lang="en-US" dirty="0" smtClean="0"/>
              <a:t>External asynchronous interrupts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DFD1-4A1A-8147-A77B-DBAF7E282E93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 descr="offi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42" y="1820635"/>
            <a:ext cx="7402515" cy="3216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727" r="90000">
                        <a14:foregroundMark x1="52879" y1="18636" x2="52879" y2="186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870622">
            <a:off x="1591466" y="2112903"/>
            <a:ext cx="696050" cy="696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727" r="90000">
                        <a14:foregroundMark x1="52879" y1="18636" x2="52879" y2="186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870622">
            <a:off x="1320519" y="3901023"/>
            <a:ext cx="696050" cy="696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727" r="90000">
                        <a14:foregroundMark x1="52879" y1="18636" x2="52879" y2="186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870622">
            <a:off x="3732888" y="3901025"/>
            <a:ext cx="696050" cy="696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727" r="90000">
                        <a14:foregroundMark x1="52879" y1="18636" x2="52879" y2="186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870622">
            <a:off x="5400024" y="3901024"/>
            <a:ext cx="696050" cy="696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727" r="90000">
                        <a14:foregroundMark x1="52879" y1="18636" x2="52879" y2="186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870622">
            <a:off x="5274944" y="2034378"/>
            <a:ext cx="696050" cy="696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727" r="90000">
                        <a14:foregroundMark x1="52879" y1="18636" x2="52879" y2="186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870622">
            <a:off x="6477627" y="2034379"/>
            <a:ext cx="696050" cy="696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727" r="90000">
                        <a14:foregroundMark x1="52879" y1="18636" x2="52879" y2="186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870622">
            <a:off x="7074158" y="3901023"/>
            <a:ext cx="696050" cy="696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727" r="90000">
                        <a14:foregroundMark x1="52879" y1="18636" x2="52879" y2="186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870622">
            <a:off x="4897850" y="2908766"/>
            <a:ext cx="506549" cy="506549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870742" y="1820635"/>
            <a:ext cx="7402515" cy="3216730"/>
            <a:chOff x="870742" y="1820635"/>
            <a:chExt cx="7402515" cy="321673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907290" y="1820635"/>
              <a:ext cx="0" cy="3216730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907290" y="3429000"/>
              <a:ext cx="7279594" cy="0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970473" y="2149598"/>
              <a:ext cx="0" cy="1279402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702565" y="4100434"/>
              <a:ext cx="0" cy="936931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70742" y="5000821"/>
              <a:ext cx="831823" cy="0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117703" y="3429000"/>
              <a:ext cx="0" cy="563474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131882" y="1857179"/>
              <a:ext cx="3141375" cy="0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131882" y="1820635"/>
              <a:ext cx="0" cy="1608365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643606" y="1863027"/>
              <a:ext cx="0" cy="286571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846778" y="1853891"/>
              <a:ext cx="0" cy="286571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771526" y="3392456"/>
              <a:ext cx="0" cy="600018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 flipV="1">
              <a:off x="5771526" y="3959690"/>
              <a:ext cx="1666112" cy="5376"/>
            </a:xfrm>
            <a:prstGeom prst="line">
              <a:avLst/>
            </a:prstGeom>
            <a:ln w="762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2905362" y="2033726"/>
            <a:ext cx="134165" cy="263411"/>
          </a:xfrm>
          <a:prstGeom prst="rect">
            <a:avLst/>
          </a:prstGeom>
        </p:spPr>
      </p:pic>
      <p:pic>
        <p:nvPicPr>
          <p:cNvPr id="48" name="Picture 47" descr="AA0538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630" y="1969841"/>
            <a:ext cx="314939" cy="489354"/>
          </a:xfrm>
          <a:prstGeom prst="rect">
            <a:avLst/>
          </a:prstGeom>
        </p:spPr>
      </p:pic>
      <p:pic>
        <p:nvPicPr>
          <p:cNvPr id="49" name="Picture 48" descr="AA0538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630" y="2628813"/>
            <a:ext cx="314939" cy="48935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644256">
            <a:off x="1508790" y="1950786"/>
            <a:ext cx="134165" cy="26341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644256">
            <a:off x="1508015" y="2601777"/>
            <a:ext cx="134165" cy="263411"/>
          </a:xfrm>
          <a:prstGeom prst="rect">
            <a:avLst/>
          </a:prstGeom>
        </p:spPr>
      </p:pic>
      <p:pic>
        <p:nvPicPr>
          <p:cNvPr id="52" name="Picture 51" descr="AA0538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492" y="4360246"/>
            <a:ext cx="314939" cy="48935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16864">
            <a:off x="5285868" y="4193425"/>
            <a:ext cx="134165" cy="26341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338278">
            <a:off x="2282714" y="3917166"/>
            <a:ext cx="134165" cy="26341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960911">
            <a:off x="3722048" y="4717894"/>
            <a:ext cx="134165" cy="26341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085149">
            <a:off x="8042037" y="3932904"/>
            <a:ext cx="134165" cy="26341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032025">
            <a:off x="6619710" y="4703193"/>
            <a:ext cx="134165" cy="26341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700596" y="2919379"/>
            <a:ext cx="134165" cy="26341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864013" y="2919379"/>
            <a:ext cx="134165" cy="26341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768513" y="2919379"/>
            <a:ext cx="134165" cy="26341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445042" y="2919379"/>
            <a:ext cx="134165" cy="26341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864013" y="2674702"/>
            <a:ext cx="134165" cy="26341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695909">
            <a:off x="2174907" y="1881263"/>
            <a:ext cx="134165" cy="263411"/>
          </a:xfrm>
          <a:prstGeom prst="rect">
            <a:avLst/>
          </a:prstGeom>
        </p:spPr>
      </p:pic>
      <p:cxnSp>
        <p:nvCxnSpPr>
          <p:cNvPr id="65" name="Straight Connector 64"/>
          <p:cNvCxnSpPr/>
          <p:nvPr/>
        </p:nvCxnSpPr>
        <p:spPr>
          <a:xfrm>
            <a:off x="1934633" y="3426638"/>
            <a:ext cx="5905500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1968023" y="2161000"/>
            <a:ext cx="2450" cy="1314567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Picture 70" descr="envelope_2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846" y="2022909"/>
            <a:ext cx="206153" cy="156676"/>
          </a:xfrm>
          <a:prstGeom prst="rect">
            <a:avLst/>
          </a:prstGeom>
        </p:spPr>
      </p:pic>
      <p:cxnSp>
        <p:nvCxnSpPr>
          <p:cNvPr id="76" name="Straight Connector 75"/>
          <p:cNvCxnSpPr/>
          <p:nvPr/>
        </p:nvCxnSpPr>
        <p:spPr>
          <a:xfrm>
            <a:off x="5736167" y="3430268"/>
            <a:ext cx="2350010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5771526" y="3416840"/>
            <a:ext cx="0" cy="575634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5736167" y="3966589"/>
            <a:ext cx="1690490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5333"/>
                    </a14:imgEffect>
                  </a14:imgLayer>
                </a14:imgProps>
              </a:ext>
            </a:extLst>
          </a:blip>
          <a:srcRect t="24655" b="32331"/>
          <a:stretch/>
        </p:blipFill>
        <p:spPr>
          <a:xfrm rot="19511301" flipH="1">
            <a:off x="6848048" y="4499742"/>
            <a:ext cx="488294" cy="147095"/>
          </a:xfrm>
          <a:prstGeom prst="rect">
            <a:avLst/>
          </a:prstGeom>
        </p:spPr>
      </p:pic>
      <p:pic>
        <p:nvPicPr>
          <p:cNvPr id="81" name="Picture 80" descr="arrow_br2" title="arrow_br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5333"/>
                    </a14:imgEffect>
                  </a14:imgLayer>
                </a14:imgProps>
              </a:ext>
            </a:extLst>
          </a:blip>
          <a:srcRect t="24655" b="32331"/>
          <a:stretch/>
        </p:blipFill>
        <p:spPr>
          <a:xfrm rot="16657494" flipH="1">
            <a:off x="7313437" y="4618649"/>
            <a:ext cx="300411" cy="129219"/>
          </a:xfrm>
          <a:prstGeom prst="rect">
            <a:avLst/>
          </a:prstGeom>
        </p:spPr>
      </p:pic>
      <p:sp>
        <p:nvSpPr>
          <p:cNvPr id="83" name="Oval 82"/>
          <p:cNvSpPr/>
          <p:nvPr/>
        </p:nvSpPr>
        <p:spPr>
          <a:xfrm rot="18462420">
            <a:off x="4903130" y="2199448"/>
            <a:ext cx="1310732" cy="719291"/>
          </a:xfrm>
          <a:prstGeom prst="ellipse">
            <a:avLst/>
          </a:prstGeom>
          <a:gradFill flip="none" rotWithShape="1">
            <a:gsLst>
              <a:gs pos="100000">
                <a:srgbClr val="C0504D">
                  <a:alpha val="0"/>
                </a:srgbClr>
              </a:gs>
              <a:gs pos="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 rot="18462420">
            <a:off x="5246221" y="1978551"/>
            <a:ext cx="779502" cy="774677"/>
          </a:xfrm>
          <a:prstGeom prst="ellipse">
            <a:avLst/>
          </a:prstGeom>
          <a:gradFill flip="none" rotWithShape="1">
            <a:gsLst>
              <a:gs pos="100000">
                <a:srgbClr val="C0504D">
                  <a:alpha val="0"/>
                </a:srgbClr>
              </a:gs>
              <a:gs pos="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9" name="Group 88"/>
          <p:cNvGrpSpPr/>
          <p:nvPr/>
        </p:nvGrpSpPr>
        <p:grpSpPr>
          <a:xfrm>
            <a:off x="4652993" y="2936544"/>
            <a:ext cx="739213" cy="1058"/>
            <a:chOff x="4675218" y="2936544"/>
            <a:chExt cx="739213" cy="1058"/>
          </a:xfrm>
        </p:grpSpPr>
        <p:cxnSp>
          <p:nvCxnSpPr>
            <p:cNvPr id="86" name="Straight Connector 85"/>
            <p:cNvCxnSpPr/>
            <p:nvPr/>
          </p:nvCxnSpPr>
          <p:spPr>
            <a:xfrm>
              <a:off x="5046133" y="2936544"/>
              <a:ext cx="368298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4675218" y="2937602"/>
              <a:ext cx="368298" cy="0"/>
            </a:xfrm>
            <a:prstGeom prst="line">
              <a:avLst/>
            </a:prstGeom>
            <a:ln w="38100" cmpd="sng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7560522" y="2680342"/>
            <a:ext cx="1033578" cy="1198367"/>
            <a:chOff x="7560522" y="2680342"/>
            <a:chExt cx="1033578" cy="1198367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985701">
              <a:off x="7640573" y="2680342"/>
              <a:ext cx="300023" cy="589045"/>
            </a:xfrm>
            <a:prstGeom prst="rect">
              <a:avLst/>
            </a:prstGeom>
          </p:spPr>
        </p:pic>
        <p:pic>
          <p:nvPicPr>
            <p:cNvPr id="13" name="Picture 12" descr="rpi_cc2520_500px.jpg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0522" y="2859601"/>
              <a:ext cx="1033578" cy="1019108"/>
            </a:xfrm>
            <a:prstGeom prst="rect">
              <a:avLst/>
            </a:prstGeom>
            <a:effectLst/>
          </p:spPr>
        </p:pic>
      </p:grpSp>
      <p:pic>
        <p:nvPicPr>
          <p:cNvPr id="97" name="Picture 96" descr="coffee_mug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527" y="2054747"/>
            <a:ext cx="249975" cy="189704"/>
          </a:xfrm>
          <a:prstGeom prst="rect">
            <a:avLst/>
          </a:prstGeom>
        </p:spPr>
      </p:pic>
      <p:pic>
        <p:nvPicPr>
          <p:cNvPr id="64" name="Picture 63" title="window_b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296204" y="4744573"/>
            <a:ext cx="134165" cy="263411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268159">
            <a:off x="8019095" y="4694879"/>
            <a:ext cx="134165" cy="26341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5333"/>
                    </a14:imgEffect>
                  </a14:imgLayer>
                </a14:imgProps>
              </a:ext>
            </a:extLst>
          </a:blip>
          <a:srcRect t="24655" b="32331"/>
          <a:stretch/>
        </p:blipFill>
        <p:spPr>
          <a:xfrm rot="12944887" flipH="1">
            <a:off x="7552450" y="4532783"/>
            <a:ext cx="486380" cy="12921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5333"/>
                    </a14:imgEffect>
                  </a14:imgLayer>
                </a14:imgProps>
              </a:ext>
            </a:extLst>
          </a:blip>
          <a:srcRect t="24655" b="32331"/>
          <a:stretch/>
        </p:blipFill>
        <p:spPr>
          <a:xfrm rot="8477483" flipH="1">
            <a:off x="7557991" y="4195956"/>
            <a:ext cx="486380" cy="129219"/>
          </a:xfrm>
          <a:prstGeom prst="rect">
            <a:avLst/>
          </a:prstGeom>
        </p:spPr>
      </p:pic>
      <p:pic>
        <p:nvPicPr>
          <p:cNvPr id="74" name="Picture 73" descr="envelope_2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99" y="4740135"/>
            <a:ext cx="206153" cy="15667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5333"/>
                    </a14:imgEffect>
                  </a14:imgLayer>
                </a14:imgProps>
              </a:ext>
            </a:extLst>
          </a:blip>
          <a:srcRect t="24655" b="32331"/>
          <a:stretch/>
        </p:blipFill>
        <p:spPr>
          <a:xfrm rot="5805713" flipH="1">
            <a:off x="1950364" y="2321241"/>
            <a:ext cx="522343" cy="224681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1703340" y="2459195"/>
            <a:ext cx="6136793" cy="1816472"/>
            <a:chOff x="1703340" y="2459195"/>
            <a:chExt cx="6136793" cy="1816472"/>
          </a:xfrm>
        </p:grpSpPr>
        <p:cxnSp>
          <p:nvCxnSpPr>
            <p:cNvPr id="72" name="Straight Arrow Connector 71"/>
            <p:cNvCxnSpPr/>
            <p:nvPr/>
          </p:nvCxnSpPr>
          <p:spPr>
            <a:xfrm flipH="1">
              <a:off x="1703340" y="2804653"/>
              <a:ext cx="214359" cy="1013814"/>
            </a:xfrm>
            <a:prstGeom prst="straightConnector1">
              <a:avLst/>
            </a:prstGeom>
            <a:ln w="57150" cmpd="sng">
              <a:solidFill>
                <a:schemeClr val="accent2"/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>
              <a:off x="1917699" y="4201422"/>
              <a:ext cx="1943101" cy="74245"/>
            </a:xfrm>
            <a:prstGeom prst="straightConnector1">
              <a:avLst/>
            </a:prstGeom>
            <a:ln w="57150" cmpd="sng">
              <a:solidFill>
                <a:schemeClr val="accent2"/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flipH="1">
              <a:off x="4309533" y="4201422"/>
              <a:ext cx="1223395" cy="0"/>
            </a:xfrm>
            <a:prstGeom prst="straightConnector1">
              <a:avLst/>
            </a:prstGeom>
            <a:ln w="57150" cmpd="sng">
              <a:solidFill>
                <a:schemeClr val="accent2"/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H="1" flipV="1">
              <a:off x="6931097" y="2706164"/>
              <a:ext cx="448576" cy="1172545"/>
            </a:xfrm>
            <a:prstGeom prst="straightConnector1">
              <a:avLst/>
            </a:prstGeom>
            <a:ln w="57150" cmpd="sng">
              <a:solidFill>
                <a:schemeClr val="accent2"/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H="1">
              <a:off x="5795291" y="2459195"/>
              <a:ext cx="825642" cy="1"/>
            </a:xfrm>
            <a:prstGeom prst="straightConnector1">
              <a:avLst/>
            </a:prstGeom>
            <a:ln w="57150" cmpd="sng">
              <a:solidFill>
                <a:schemeClr val="accent2"/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flipH="1">
              <a:off x="5899385" y="2706164"/>
              <a:ext cx="806215" cy="1200149"/>
            </a:xfrm>
            <a:prstGeom prst="straightConnector1">
              <a:avLst/>
            </a:prstGeom>
            <a:ln w="57150" cmpd="sng">
              <a:solidFill>
                <a:schemeClr val="accent2"/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12" idx="3"/>
            </p:cNvCxnSpPr>
            <p:nvPr/>
          </p:nvCxnSpPr>
          <p:spPr>
            <a:xfrm flipH="1">
              <a:off x="4249886" y="3352675"/>
              <a:ext cx="734485" cy="553638"/>
            </a:xfrm>
            <a:prstGeom prst="straightConnector1">
              <a:avLst/>
            </a:prstGeom>
            <a:ln w="57150" cmpd="sng">
              <a:solidFill>
                <a:schemeClr val="accent2"/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10" idx="0"/>
            </p:cNvCxnSpPr>
            <p:nvPr/>
          </p:nvCxnSpPr>
          <p:spPr>
            <a:xfrm>
              <a:off x="7087603" y="2611539"/>
              <a:ext cx="752530" cy="686015"/>
            </a:xfrm>
            <a:prstGeom prst="straightConnector1">
              <a:avLst/>
            </a:prstGeom>
            <a:ln w="57150" cmpd="sng">
              <a:solidFill>
                <a:schemeClr val="accent2"/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3620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6 L 0.04774 -0.0176 " pathEditMode="relative" rAng="0" ptsTypes="AA">
                                      <p:cBhvr>
                                        <p:cTn id="13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" y="-88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-0.0176 L 0.11024 0.00023 " pathEditMode="relative" rAng="0" ptsTypes="AA">
                                      <p:cBhvr>
                                        <p:cTn id="14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88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25 0.00023 L 0.11771 -0.09236 " pathEditMode="relative" ptsTypes="AA">
                                      <p:cBhvr>
                                        <p:cTn id="15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71 -0.09236 L 0.11389 -0.22292 " pathEditMode="relative" ptsTypes="AA">
                                      <p:cBhvr>
                                        <p:cTn id="16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90488E-6 -3.12818E-6 L 0.04583 -0.01342 " pathEditMode="relative" ptsTypes="AA">
                                      <p:cBhvr>
                                        <p:cTn id="19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3" grpId="1" animBg="1"/>
      <p:bldP spid="84" grpId="0" animBg="1"/>
      <p:bldP spid="8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Smart Building as a Platform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Programmable </a:t>
            </a:r>
            <a:r>
              <a:rPr lang="en-US" dirty="0" smtClean="0"/>
              <a:t>Building</a:t>
            </a:r>
            <a:endParaRPr lang="en-US" dirty="0"/>
          </a:p>
          <a:p>
            <a:pPr lvl="1"/>
            <a:r>
              <a:rPr lang="en-US" dirty="0" smtClean="0"/>
              <a:t>Triggers:</a:t>
            </a:r>
            <a:endParaRPr lang="en-US" dirty="0"/>
          </a:p>
          <a:p>
            <a:pPr marL="914400" lvl="2" indent="0">
              <a:buNone/>
            </a:pPr>
            <a:r>
              <a:rPr lang="en-US" sz="1700" b="1" dirty="0" smtClean="0">
                <a:latin typeface="Courier New"/>
                <a:cs typeface="Courier New"/>
              </a:rPr>
              <a:t>On </a:t>
            </a:r>
            <a:r>
              <a:rPr lang="en-US" sz="1700" b="1" dirty="0" err="1" smtClean="0">
                <a:solidFill>
                  <a:srgbClr val="008000"/>
                </a:solidFill>
                <a:latin typeface="Courier New"/>
                <a:cs typeface="Courier New"/>
              </a:rPr>
              <a:t>Room.Exited</a:t>
            </a:r>
            <a:r>
              <a:rPr lang="en-US" sz="1700" b="1" dirty="0" smtClean="0">
                <a:latin typeface="Courier New"/>
                <a:cs typeface="Courier New"/>
              </a:rPr>
              <a:t> by </a:t>
            </a:r>
            <a:r>
              <a:rPr lang="en-US" sz="1700" b="1" dirty="0" smtClean="0">
                <a:solidFill>
                  <a:srgbClr val="0000FF"/>
                </a:solidFill>
                <a:latin typeface="Courier New"/>
                <a:cs typeface="Courier New"/>
              </a:rPr>
              <a:t>Person</a:t>
            </a:r>
            <a:r>
              <a:rPr lang="en-US" sz="1700" b="1" dirty="0" smtClean="0">
                <a:latin typeface="Courier New"/>
                <a:cs typeface="Courier New"/>
              </a:rPr>
              <a:t> as </a:t>
            </a:r>
            <a:r>
              <a:rPr lang="en-US" sz="1700" b="1" dirty="0" smtClean="0">
                <a:solidFill>
                  <a:srgbClr val="0000FF"/>
                </a:solidFill>
                <a:latin typeface="Courier New"/>
                <a:cs typeface="Courier New"/>
              </a:rPr>
              <a:t>P</a:t>
            </a:r>
            <a:r>
              <a:rPr lang="en-US" sz="1700" b="1" dirty="0" smtClean="0">
                <a:latin typeface="Courier New"/>
                <a:cs typeface="Courier New"/>
              </a:rPr>
              <a:t>:</a:t>
            </a:r>
          </a:p>
          <a:p>
            <a:pPr marL="1371600" lvl="3" indent="0">
              <a:buNone/>
            </a:pPr>
            <a:r>
              <a:rPr lang="en-US" sz="1700" b="1" dirty="0" smtClean="0">
                <a:latin typeface="Courier New"/>
                <a:cs typeface="Courier New"/>
              </a:rPr>
              <a:t>If </a:t>
            </a:r>
            <a:r>
              <a:rPr lang="en-US" sz="1700" b="1" dirty="0" err="1" smtClean="0">
                <a:solidFill>
                  <a:srgbClr val="008000"/>
                </a:solidFill>
                <a:latin typeface="Courier New"/>
                <a:cs typeface="Courier New"/>
              </a:rPr>
              <a:t>Room.Occupancy</a:t>
            </a:r>
            <a:r>
              <a:rPr lang="en-US" sz="1700" b="1" dirty="0" smtClean="0">
                <a:latin typeface="Courier New"/>
                <a:cs typeface="Courier New"/>
              </a:rPr>
              <a:t> is </a:t>
            </a:r>
            <a:r>
              <a:rPr lang="en-US" sz="1700" b="1" dirty="0" smtClean="0">
                <a:solidFill>
                  <a:srgbClr val="660066"/>
                </a:solidFill>
                <a:latin typeface="Courier New"/>
                <a:cs typeface="Courier New"/>
              </a:rPr>
              <a:t>0</a:t>
            </a:r>
            <a:r>
              <a:rPr lang="en-US" sz="1700" b="1" dirty="0" smtClean="0">
                <a:latin typeface="Courier New"/>
                <a:cs typeface="Courier New"/>
              </a:rPr>
              <a:t>:</a:t>
            </a:r>
            <a:endParaRPr lang="en-US" sz="1700" b="1" dirty="0">
              <a:latin typeface="Courier New"/>
              <a:cs typeface="Courier New"/>
            </a:endParaRPr>
          </a:p>
          <a:p>
            <a:pPr marL="1828800" lvl="4" indent="0">
              <a:buNone/>
            </a:pPr>
            <a:r>
              <a:rPr lang="en-US" sz="1700" b="1" dirty="0" err="1" smtClean="0">
                <a:solidFill>
                  <a:srgbClr val="008000"/>
                </a:solidFill>
                <a:latin typeface="Courier New"/>
                <a:cs typeface="Courier New"/>
              </a:rPr>
              <a:t>Room.Blinds.</a:t>
            </a:r>
            <a:r>
              <a:rPr lang="en-US" sz="1700" b="1" dirty="0" err="1" smtClean="0">
                <a:solidFill>
                  <a:srgbClr val="FF0000"/>
                </a:solidFill>
                <a:latin typeface="Courier New"/>
                <a:cs typeface="Courier New"/>
              </a:rPr>
              <a:t>Close</a:t>
            </a:r>
            <a:r>
              <a:rPr lang="en-US" sz="1700" b="1" dirty="0">
                <a:latin typeface="Courier New"/>
                <a:cs typeface="Courier New"/>
              </a:rPr>
              <a:t>()</a:t>
            </a:r>
          </a:p>
          <a:p>
            <a:pPr marL="1828800" lvl="4" indent="0">
              <a:buNone/>
            </a:pPr>
            <a:r>
              <a:rPr lang="en-US" sz="1700" b="1" dirty="0" err="1" smtClean="0">
                <a:solidFill>
                  <a:srgbClr val="008000"/>
                </a:solidFill>
                <a:latin typeface="Courier New"/>
                <a:cs typeface="Courier New"/>
              </a:rPr>
              <a:t>Room.Lights.</a:t>
            </a:r>
            <a:r>
              <a:rPr lang="en-US" sz="1700" b="1" dirty="0" err="1" smtClean="0">
                <a:solidFill>
                  <a:srgbClr val="FF0000"/>
                </a:solidFill>
                <a:latin typeface="Courier New"/>
                <a:cs typeface="Courier New"/>
              </a:rPr>
              <a:t>Off</a:t>
            </a:r>
            <a:r>
              <a:rPr lang="en-US" sz="1700" b="1" dirty="0">
                <a:latin typeface="Courier New"/>
                <a:cs typeface="Courier New"/>
              </a:rPr>
              <a:t>()</a:t>
            </a:r>
          </a:p>
          <a:p>
            <a:pPr marL="1371600" lvl="3" indent="0">
              <a:buNone/>
            </a:pPr>
            <a:r>
              <a:rPr lang="en-US" sz="1700" b="1" dirty="0" err="1" smtClean="0">
                <a:solidFill>
                  <a:srgbClr val="008000"/>
                </a:solidFill>
                <a:latin typeface="Courier New"/>
                <a:cs typeface="Courier New"/>
              </a:rPr>
              <a:t>Room.HVAC.</a:t>
            </a:r>
            <a:r>
              <a:rPr lang="en-US" sz="1700" b="1" dirty="0" err="1" smtClean="0">
                <a:solidFill>
                  <a:srgbClr val="FF0000"/>
                </a:solidFill>
                <a:latin typeface="Courier New"/>
                <a:cs typeface="Courier New"/>
              </a:rPr>
              <a:t>UnMix</a:t>
            </a:r>
            <a:r>
              <a:rPr lang="en-US" sz="1700" b="1" dirty="0" smtClean="0">
                <a:latin typeface="Courier New"/>
                <a:cs typeface="Courier New"/>
              </a:rPr>
              <a:t>(</a:t>
            </a:r>
            <a:r>
              <a:rPr lang="en-US" sz="1700" b="1" dirty="0" err="1" smtClean="0">
                <a:solidFill>
                  <a:srgbClr val="0000FF"/>
                </a:solidFill>
                <a:latin typeface="Courier New"/>
                <a:cs typeface="Courier New"/>
              </a:rPr>
              <a:t>P.PreferredHVAC</a:t>
            </a:r>
            <a:r>
              <a:rPr lang="en-US" sz="1700" b="1" dirty="0" smtClean="0">
                <a:latin typeface="Courier New"/>
                <a:cs typeface="Courier New"/>
              </a:rPr>
              <a:t>)</a:t>
            </a:r>
          </a:p>
          <a:p>
            <a:pPr marL="914400" lvl="2" indent="0">
              <a:buNone/>
            </a:pPr>
            <a:r>
              <a:rPr lang="en-US" sz="1700" b="1" dirty="0" smtClean="0">
                <a:latin typeface="Courier New"/>
                <a:cs typeface="Courier New"/>
              </a:rPr>
              <a:t>On </a:t>
            </a:r>
            <a:r>
              <a:rPr lang="en-US" sz="1700" b="1" dirty="0" err="1" smtClean="0">
                <a:solidFill>
                  <a:srgbClr val="008000"/>
                </a:solidFill>
                <a:latin typeface="Courier New"/>
                <a:cs typeface="Courier New"/>
              </a:rPr>
              <a:t>Room.Entered</a:t>
            </a:r>
            <a:r>
              <a:rPr lang="en-US" sz="1700" b="1" dirty="0" smtClean="0">
                <a:latin typeface="Courier New"/>
                <a:cs typeface="Courier New"/>
              </a:rPr>
              <a:t> by </a:t>
            </a:r>
            <a:r>
              <a:rPr lang="en-US" sz="1700" b="1" dirty="0" smtClean="0">
                <a:solidFill>
                  <a:srgbClr val="0000FF"/>
                </a:solidFill>
                <a:latin typeface="Courier New"/>
                <a:cs typeface="Courier New"/>
              </a:rPr>
              <a:t>Person</a:t>
            </a:r>
            <a:r>
              <a:rPr lang="en-US" sz="1700" b="1" dirty="0" smtClean="0">
                <a:latin typeface="Courier New"/>
                <a:cs typeface="Courier New"/>
              </a:rPr>
              <a:t> as </a:t>
            </a:r>
            <a:r>
              <a:rPr lang="en-US" sz="1700" b="1" dirty="0" smtClean="0">
                <a:solidFill>
                  <a:srgbClr val="0000FF"/>
                </a:solidFill>
                <a:latin typeface="Courier New"/>
                <a:cs typeface="Courier New"/>
              </a:rPr>
              <a:t>P</a:t>
            </a:r>
            <a:r>
              <a:rPr lang="en-US" sz="1700" b="1" dirty="0" smtClean="0">
                <a:latin typeface="Courier New"/>
                <a:cs typeface="Courier New"/>
              </a:rPr>
              <a:t> except {</a:t>
            </a:r>
            <a:r>
              <a:rPr lang="en-US" sz="1700" b="1" dirty="0" smtClean="0">
                <a:solidFill>
                  <a:srgbClr val="0000FF"/>
                </a:solidFill>
                <a:latin typeface="Courier New"/>
                <a:cs typeface="Courier New"/>
              </a:rPr>
              <a:t>P</a:t>
            </a:r>
            <a:r>
              <a:rPr lang="en-US" sz="1700" b="1" dirty="0" smtClean="0">
                <a:latin typeface="Courier New"/>
                <a:cs typeface="Courier New"/>
              </a:rPr>
              <a:t> in </a:t>
            </a:r>
            <a:r>
              <a:rPr lang="en-US" sz="1700" b="1" dirty="0" smtClean="0">
                <a:solidFill>
                  <a:srgbClr val="0000FF"/>
                </a:solidFill>
                <a:latin typeface="Courier New"/>
                <a:cs typeface="Courier New"/>
              </a:rPr>
              <a:t>Janitors</a:t>
            </a:r>
            <a:r>
              <a:rPr lang="en-US" sz="1700" b="1" dirty="0" smtClean="0">
                <a:latin typeface="Courier New"/>
                <a:cs typeface="Courier New"/>
              </a:rPr>
              <a:t>}:</a:t>
            </a:r>
          </a:p>
          <a:p>
            <a:pPr marL="1371600" lvl="3" indent="0">
              <a:buNone/>
            </a:pPr>
            <a:r>
              <a:rPr lang="en-US" sz="1700" b="1" dirty="0" err="1" smtClean="0">
                <a:solidFill>
                  <a:srgbClr val="008000"/>
                </a:solidFill>
                <a:latin typeface="Courier New"/>
                <a:cs typeface="Courier New"/>
              </a:rPr>
              <a:t>Room.HVAC.</a:t>
            </a:r>
            <a:r>
              <a:rPr lang="en-US" sz="1700" b="1" dirty="0" err="1" smtClean="0">
                <a:solidFill>
                  <a:srgbClr val="FF0000"/>
                </a:solidFill>
                <a:latin typeface="Courier New"/>
                <a:cs typeface="Courier New"/>
              </a:rPr>
              <a:t>MixIn</a:t>
            </a:r>
            <a:r>
              <a:rPr lang="en-US" sz="1700" b="1" dirty="0" smtClean="0">
                <a:latin typeface="Courier New"/>
                <a:cs typeface="Courier New"/>
              </a:rPr>
              <a:t>(</a:t>
            </a:r>
            <a:r>
              <a:rPr lang="en-US" sz="1700" b="1" dirty="0" err="1" smtClean="0">
                <a:solidFill>
                  <a:srgbClr val="0000FF"/>
                </a:solidFill>
                <a:latin typeface="Courier New"/>
                <a:cs typeface="Courier New"/>
              </a:rPr>
              <a:t>P.PreferredHVAC</a:t>
            </a:r>
            <a:r>
              <a:rPr lang="en-US" sz="1700" b="1" dirty="0" smtClean="0">
                <a:latin typeface="Courier New"/>
                <a:cs typeface="Courier New"/>
              </a:rPr>
              <a:t>)</a:t>
            </a:r>
            <a:endParaRPr lang="en-US" sz="1700" b="1" dirty="0">
              <a:latin typeface="Courier New"/>
              <a:cs typeface="Courier New"/>
            </a:endParaRPr>
          </a:p>
          <a:p>
            <a:pPr lvl="1"/>
            <a:r>
              <a:rPr lang="en-US" dirty="0" smtClean="0"/>
              <a:t>Rules:</a:t>
            </a:r>
          </a:p>
          <a:p>
            <a:pPr marL="914400" lvl="2" indent="0">
              <a:buNone/>
            </a:pPr>
            <a:r>
              <a:rPr lang="en-US" sz="1600" b="1" dirty="0" err="1" smtClean="0">
                <a:solidFill>
                  <a:srgbClr val="008000"/>
                </a:solidFill>
                <a:latin typeface="Courier New"/>
                <a:cs typeface="Courier New"/>
              </a:rPr>
              <a:t>Room.HVAC.</a:t>
            </a:r>
            <a:r>
              <a:rPr lang="en-US" sz="1600" b="1" dirty="0" err="1" smtClean="0">
                <a:solidFill>
                  <a:schemeClr val="accent6"/>
                </a:solidFill>
                <a:latin typeface="Courier New"/>
                <a:cs typeface="Courier New"/>
              </a:rPr>
              <a:t>Bound</a:t>
            </a:r>
            <a:r>
              <a:rPr lang="en-US" sz="1600" b="1" dirty="0" smtClean="0">
                <a:latin typeface="Courier New"/>
                <a:cs typeface="Courier New"/>
              </a:rPr>
              <a:t>( </a:t>
            </a:r>
            <a:r>
              <a:rPr lang="en-US" sz="1600" b="1" dirty="0" smtClean="0">
                <a:solidFill>
                  <a:srgbClr val="660066"/>
                </a:solidFill>
                <a:latin typeface="Courier New"/>
                <a:cs typeface="Courier New"/>
              </a:rPr>
              <a:t>± 10°</a:t>
            </a:r>
            <a:r>
              <a:rPr lang="en-US" sz="1600" b="1" dirty="0" smtClean="0">
                <a:latin typeface="Courier New"/>
                <a:cs typeface="Courier New"/>
              </a:rPr>
              <a:t> relative to </a:t>
            </a:r>
            <a:r>
              <a:rPr lang="en-US" sz="1600" b="1" dirty="0" err="1" smtClean="0">
                <a:solidFill>
                  <a:srgbClr val="008000"/>
                </a:solidFill>
                <a:latin typeface="Courier New"/>
                <a:cs typeface="Courier New"/>
              </a:rPr>
              <a:t>Building.Average</a:t>
            </a:r>
            <a:r>
              <a:rPr lang="en-US" sz="1600" b="1" dirty="0" smtClean="0">
                <a:latin typeface="Courier New"/>
                <a:cs typeface="Courier New"/>
              </a:rPr>
              <a:t>)</a:t>
            </a:r>
            <a:endParaRPr lang="en-US" sz="1600" b="1" dirty="0">
              <a:latin typeface="Courier New"/>
              <a:cs typeface="Courier Ne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DFD1-4A1A-8147-A77B-DBAF7E282E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3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2216</TotalTime>
  <Words>1667</Words>
  <Application>Microsoft Office PowerPoint</Application>
  <PresentationFormat>On-screen Show (4:3)</PresentationFormat>
  <Paragraphs>281</Paragraphs>
  <Slides>12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Decoupling Synchronization from Communication is Key to Continued Scaling of Indoor Wireless Sensors</vt:lpstr>
      <vt:lpstr>Current Building Energy Consumption Is Not Sustainable</vt:lpstr>
      <vt:lpstr>Pervasive Networks Make This Possible</vt:lpstr>
      <vt:lpstr>Energy Storage Dominates Volume</vt:lpstr>
      <vt:lpstr>Synchronization Dominates Power Budget</vt:lpstr>
      <vt:lpstr>Key Insight: Decouple Synchronization from Communication</vt:lpstr>
      <vt:lpstr>Enabling Smart Dust for the Smart Building</vt:lpstr>
      <vt:lpstr>The Smart Building as a Platform</vt:lpstr>
      <vt:lpstr>The Smart Building as a Platform</vt:lpstr>
      <vt:lpstr>What Else Does the Smart Bulb Infrastructure Provide?</vt:lpstr>
      <vt:lpstr>We Have (very) Low Power Visible Light Wakeup</vt:lpstr>
      <vt:lpstr>Realizing the Smart Building</vt:lpstr>
    </vt:vector>
  </TitlesOfParts>
  <Company>University of Michigan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Solving Node Synchronization, Indoor Localization, and Low-Power Communication with a Single VLC Bullet</dc:title>
  <dc:creator>Brad Campbell</dc:creator>
  <cp:lastModifiedBy>Brad Campbell</cp:lastModifiedBy>
  <cp:revision>173</cp:revision>
  <dcterms:created xsi:type="dcterms:W3CDTF">2013-02-25T23:19:57Z</dcterms:created>
  <dcterms:modified xsi:type="dcterms:W3CDTF">2013-03-18T05:06:42Z</dcterms:modified>
</cp:coreProperties>
</file>