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83" r:id="rId2"/>
    <p:sldId id="319" r:id="rId3"/>
    <p:sldId id="357" r:id="rId4"/>
    <p:sldId id="573" r:id="rId5"/>
    <p:sldId id="574" r:id="rId6"/>
    <p:sldId id="575" r:id="rId7"/>
    <p:sldId id="576" r:id="rId8"/>
    <p:sldId id="577" r:id="rId9"/>
    <p:sldId id="539" r:id="rId10"/>
    <p:sldId id="538" r:id="rId11"/>
    <p:sldId id="360" r:id="rId12"/>
    <p:sldId id="361" r:id="rId13"/>
    <p:sldId id="585" r:id="rId14"/>
    <p:sldId id="324" r:id="rId15"/>
    <p:sldId id="362" r:id="rId16"/>
    <p:sldId id="552" r:id="rId17"/>
    <p:sldId id="551" r:id="rId18"/>
    <p:sldId id="553" r:id="rId19"/>
    <p:sldId id="372" r:id="rId20"/>
    <p:sldId id="337" r:id="rId21"/>
    <p:sldId id="555" r:id="rId22"/>
    <p:sldId id="514" r:id="rId23"/>
    <p:sldId id="556" r:id="rId24"/>
    <p:sldId id="557" r:id="rId25"/>
    <p:sldId id="516" r:id="rId26"/>
    <p:sldId id="517" r:id="rId27"/>
    <p:sldId id="518" r:id="rId28"/>
    <p:sldId id="520" r:id="rId29"/>
    <p:sldId id="521" r:id="rId30"/>
    <p:sldId id="522" r:id="rId31"/>
    <p:sldId id="562" r:id="rId32"/>
    <p:sldId id="563" r:id="rId33"/>
    <p:sldId id="523" r:id="rId34"/>
    <p:sldId id="525" r:id="rId35"/>
    <p:sldId id="558" r:id="rId36"/>
    <p:sldId id="559" r:id="rId37"/>
    <p:sldId id="530" r:id="rId38"/>
    <p:sldId id="560" r:id="rId39"/>
    <p:sldId id="561" r:id="rId40"/>
    <p:sldId id="566" r:id="rId41"/>
    <p:sldId id="582" r:id="rId42"/>
    <p:sldId id="581" r:id="rId43"/>
    <p:sldId id="567" r:id="rId44"/>
    <p:sldId id="467" r:id="rId45"/>
    <p:sldId id="468" r:id="rId46"/>
    <p:sldId id="470" r:id="rId47"/>
    <p:sldId id="471" r:id="rId48"/>
    <p:sldId id="568" r:id="rId49"/>
    <p:sldId id="569" r:id="rId50"/>
    <p:sldId id="473" r:id="rId51"/>
    <p:sldId id="474" r:id="rId52"/>
    <p:sldId id="475" r:id="rId53"/>
    <p:sldId id="477" r:id="rId54"/>
    <p:sldId id="583" r:id="rId55"/>
    <p:sldId id="478" r:id="rId56"/>
    <p:sldId id="584" r:id="rId57"/>
    <p:sldId id="479" r:id="rId58"/>
    <p:sldId id="487" r:id="rId59"/>
    <p:sldId id="491" r:id="rId60"/>
    <p:sldId id="571" r:id="rId61"/>
    <p:sldId id="356" r:id="rId62"/>
    <p:sldId id="493" r:id="rId63"/>
    <p:sldId id="499" r:id="rId64"/>
    <p:sldId id="500" r:id="rId65"/>
    <p:sldId id="580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6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40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7CDD8-B40A-4DE4-98E5-8F43258E0FF5}" type="datetimeFigureOut">
              <a:rPr lang="en-US" smtClean="0"/>
              <a:t>8/21/21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FFDEB-0E64-4EDB-83B7-6FA32DCF7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62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13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04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61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51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38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39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09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80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23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403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85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395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786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368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776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75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771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25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593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81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56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212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766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250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795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638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04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649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901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79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839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05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924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736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292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538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151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92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315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670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071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236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82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589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335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280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684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980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562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882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582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182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2407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0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2473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804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0723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7017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0113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2603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90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21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63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42829-8409-4711-B36D-25AE5703B8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11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CB744-AFB9-4EC1-85A1-2B2EFF3E1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A395CF-A460-4112-9681-9FCA55FBD4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11CDB-ABE0-4E02-BCD5-4EAB8A41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0A88-AD76-4667-8FCB-E7D097E20C17}" type="datetimeFigureOut">
              <a:rPr lang="en-US" smtClean="0"/>
              <a:t>8/21/21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E06EA-8848-41D8-B850-E61C73FC1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776E8-2B8C-4688-80DD-5C524ACC7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D1CDC-668F-4BE7-BFC8-3B0291EBE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18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999F8-AE97-424B-9169-C93E584D5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E464F9-0A59-4941-A8EE-7E44059B67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E3411-33CA-4C14-98A3-83B641757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0A88-AD76-4667-8FCB-E7D097E20C17}" type="datetimeFigureOut">
              <a:rPr lang="en-US" smtClean="0"/>
              <a:t>8/21/21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B68B7-2EA7-4522-9CBE-EC8A64B34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D94ED-879A-45F0-98CD-341AB418A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D1CDC-668F-4BE7-BFC8-3B0291EBE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71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26E4F-AA65-4CF7-882F-4AA0BDA5E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AB9E47-175D-467A-987C-AD6F574E2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9D0AF-0B2F-4D52-9F20-5ACC5093E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0A88-AD76-4667-8FCB-E7D097E20C17}" type="datetimeFigureOut">
              <a:rPr lang="en-US" smtClean="0"/>
              <a:t>8/21/21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D1F7A-A55E-49D9-859F-211F1442F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C1D60-AA0E-4A6B-92DE-EB7EA4844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D1CDC-668F-4BE7-BFC8-3B0291EBE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1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0452-F73E-4AD4-8EAE-34959B94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09339-333B-4D74-AB49-F24B2DC35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467D3-3C36-490E-9244-C2AC88AB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0A88-AD76-4667-8FCB-E7D097E20C17}" type="datetimeFigureOut">
              <a:rPr lang="en-US" smtClean="0"/>
              <a:t>8/21/21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020EB-DA32-493E-B947-213DDA73B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C244C-233D-4A9E-915B-2FB824BAE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D1CDC-668F-4BE7-BFC8-3B0291EBE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82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E9C45-1A9F-4695-A4D5-8799B5AB4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5A6F7-923C-4AB5-9CE6-785450714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D4ACB-1C50-4FC2-A686-1938B955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0A88-AD76-4667-8FCB-E7D097E20C17}" type="datetimeFigureOut">
              <a:rPr lang="en-US" smtClean="0"/>
              <a:t>8/21/21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474FF-9850-4A96-AF43-771B9D3E8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A2DF5-E459-47D0-8335-BBC319AE6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D1CDC-668F-4BE7-BFC8-3B0291EBE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4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E0C62-9149-41E7-AB1C-FB4791FC1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A52FF-4E0C-4C1C-BCF0-8FA7F183F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7031B-CA57-4DAB-BD7D-418A36746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AB25D-A6EE-4B51-A011-8E61997BE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0A88-AD76-4667-8FCB-E7D097E20C17}" type="datetimeFigureOut">
              <a:rPr lang="en-US" smtClean="0"/>
              <a:t>8/21/21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069E1-27EF-4AA9-86A7-4A6D51DA6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1B845-B7EC-467E-9F39-E0BFAE9AF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D1CDC-668F-4BE7-BFC8-3B0291EBE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62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B16EE-9CD2-43AB-A289-BE69114A0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4CB574-190B-40DF-8A15-7C10D1A71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199A4-9B6D-4C2D-A554-706E7BD51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0E3F8F-18FD-45A8-8E3D-4F7083669B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5E0669-7FE6-467E-89D0-5DBCD8C664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AFE232-2E29-429B-AA88-5225A6B44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0A88-AD76-4667-8FCB-E7D097E20C17}" type="datetimeFigureOut">
              <a:rPr lang="en-US" smtClean="0"/>
              <a:t>8/21/21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4E7D1-DE59-4F5B-841F-4CF69D608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185D84-C395-47A5-9769-A8D6935E9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D1CDC-668F-4BE7-BFC8-3B0291EBE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8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47274-44A5-4387-AB07-0F0A84123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EF40EE-FC24-4728-B0FF-5C520460F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0A88-AD76-4667-8FCB-E7D097E20C17}" type="datetimeFigureOut">
              <a:rPr lang="en-US" smtClean="0"/>
              <a:t>8/21/21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C5732B-7A04-4BF7-859F-1360976B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39519-4966-41A9-8C51-A8B8BA23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D1CDC-668F-4BE7-BFC8-3B0291EBE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64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F05951-0DBA-45AF-AF53-9F2928AFE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0A88-AD76-4667-8FCB-E7D097E20C17}" type="datetimeFigureOut">
              <a:rPr lang="en-US" smtClean="0"/>
              <a:t>8/21/21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94BA29-42D5-43F3-A50A-34A136221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851C3-90F5-4912-A46E-306A4D8D4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D1CDC-668F-4BE7-BFC8-3B0291EBE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30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82757-61CC-49C1-BA2F-72B07606B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94C49-D2B8-495E-9A30-79E5EA14B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D84B7F-05CF-4ABB-820B-35BD31731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A85E9-31D1-4662-857D-C7262505D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0A88-AD76-4667-8FCB-E7D097E20C17}" type="datetimeFigureOut">
              <a:rPr lang="en-US" smtClean="0"/>
              <a:t>8/21/21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63CD0-2B4B-4141-93F0-15992BCC8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3BA68C-1072-40AB-95AD-8CF2144E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D1CDC-668F-4BE7-BFC8-3B0291EBE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4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869B1-362B-4835-98E6-BF755B7B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B2A8AC-48D8-4B94-95DF-D6F124355C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320FD-5B89-43D9-81EC-2EE0F3542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CDE398-C40C-49B9-8102-16BD98131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0A88-AD76-4667-8FCB-E7D097E20C17}" type="datetimeFigureOut">
              <a:rPr lang="en-US" smtClean="0"/>
              <a:t>8/21/21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9AF56-5780-42D2-9E5B-256DF752D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7C6E38-06E4-4D55-9F86-35288D893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D1CDC-668F-4BE7-BFC8-3B0291EBE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24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28DDE4-B0A0-4FA1-9BC9-35869E490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5A071-37D1-4580-99D3-90A3E9A9B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ADE7B-1F99-4A88-9F88-DC5C5B9E7B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40A88-AD76-4667-8FCB-E7D097E20C17}" type="datetimeFigureOut">
              <a:rPr lang="en-US" smtClean="0"/>
              <a:t>8/21/21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45C0B-137B-4DE2-B2D2-F0A165C99A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BB470-467E-43F0-A715-899903776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D1CDC-668F-4BE7-BFC8-3B0291EBE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7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13" Type="http://schemas.openxmlformats.org/officeDocument/2006/relationships/image" Target="../media/image411.png"/><Relationship Id="rId3" Type="http://schemas.openxmlformats.org/officeDocument/2006/relationships/image" Target="../media/image58.png"/><Relationship Id="rId7" Type="http://schemas.openxmlformats.org/officeDocument/2006/relationships/image" Target="../media/image350.png"/><Relationship Id="rId12" Type="http://schemas.openxmlformats.org/officeDocument/2006/relationships/image" Target="../media/image401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11" Type="http://schemas.openxmlformats.org/officeDocument/2006/relationships/image" Target="../media/image61.png"/><Relationship Id="rId5" Type="http://schemas.openxmlformats.org/officeDocument/2006/relationships/image" Target="../media/image330.png"/><Relationship Id="rId10" Type="http://schemas.openxmlformats.org/officeDocument/2006/relationships/image" Target="../media/image60.png"/><Relationship Id="rId4" Type="http://schemas.openxmlformats.org/officeDocument/2006/relationships/image" Target="../media/image320.png"/><Relationship Id="rId9" Type="http://schemas.openxmlformats.org/officeDocument/2006/relationships/image" Target="../media/image59.png"/><Relationship Id="rId14" Type="http://schemas.openxmlformats.org/officeDocument/2006/relationships/image" Target="../media/image4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1.png"/><Relationship Id="rId13" Type="http://schemas.openxmlformats.org/officeDocument/2006/relationships/image" Target="../media/image5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1.png"/><Relationship Id="rId12" Type="http://schemas.openxmlformats.org/officeDocument/2006/relationships/image" Target="../media/image510.png"/><Relationship Id="rId2" Type="http://schemas.microsoft.com/office/2007/relationships/media" Target="../media/media1.mp4"/><Relationship Id="rId16" Type="http://schemas.openxmlformats.org/officeDocument/2006/relationships/image" Target="../media/image46.png"/><Relationship Id="rId1" Type="http://schemas.openxmlformats.org/officeDocument/2006/relationships/video" Target="NULL" TargetMode="External"/><Relationship Id="rId6" Type="http://schemas.openxmlformats.org/officeDocument/2006/relationships/image" Target="../media/image451.png"/><Relationship Id="rId11" Type="http://schemas.openxmlformats.org/officeDocument/2006/relationships/image" Target="../media/image500.png"/><Relationship Id="rId5" Type="http://schemas.openxmlformats.org/officeDocument/2006/relationships/image" Target="../media/image16.png"/><Relationship Id="rId15" Type="http://schemas.openxmlformats.org/officeDocument/2006/relationships/image" Target="../media/image540.png"/><Relationship Id="rId10" Type="http://schemas.openxmlformats.org/officeDocument/2006/relationships/image" Target="../media/image491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1.png"/><Relationship Id="rId13" Type="http://schemas.openxmlformats.org/officeDocument/2006/relationships/image" Target="../media/image5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1.png"/><Relationship Id="rId12" Type="http://schemas.openxmlformats.org/officeDocument/2006/relationships/image" Target="../media/image510.png"/><Relationship Id="rId2" Type="http://schemas.microsoft.com/office/2007/relationships/media" Target="../media/media1.mp4"/><Relationship Id="rId16" Type="http://schemas.openxmlformats.org/officeDocument/2006/relationships/image" Target="../media/image47.png"/><Relationship Id="rId1" Type="http://schemas.openxmlformats.org/officeDocument/2006/relationships/video" Target="NULL" TargetMode="External"/><Relationship Id="rId6" Type="http://schemas.openxmlformats.org/officeDocument/2006/relationships/image" Target="../media/image451.png"/><Relationship Id="rId11" Type="http://schemas.openxmlformats.org/officeDocument/2006/relationships/image" Target="../media/image500.png"/><Relationship Id="rId5" Type="http://schemas.openxmlformats.org/officeDocument/2006/relationships/image" Target="../media/image16.png"/><Relationship Id="rId15" Type="http://schemas.openxmlformats.org/officeDocument/2006/relationships/image" Target="../media/image540.png"/><Relationship Id="rId10" Type="http://schemas.openxmlformats.org/officeDocument/2006/relationships/image" Target="../media/image491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90.png"/><Relationship Id="rId4" Type="http://schemas.openxmlformats.org/officeDocument/2006/relationships/image" Target="../media/image5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6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13" Type="http://schemas.openxmlformats.org/officeDocument/2006/relationships/image" Target="../media/image480.png"/><Relationship Id="rId3" Type="http://schemas.openxmlformats.org/officeDocument/2006/relationships/image" Target="../media/image51.jpeg"/><Relationship Id="rId7" Type="http://schemas.openxmlformats.org/officeDocument/2006/relationships/image" Target="../media/image420.png"/><Relationship Id="rId12" Type="http://schemas.openxmlformats.org/officeDocument/2006/relationships/image" Target="../media/image4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1" Type="http://schemas.openxmlformats.org/officeDocument/2006/relationships/image" Target="../media/image460.png"/><Relationship Id="rId5" Type="http://schemas.openxmlformats.org/officeDocument/2006/relationships/image" Target="../media/image400.png"/><Relationship Id="rId15" Type="http://schemas.openxmlformats.org/officeDocument/2006/relationships/image" Target="../media/image610.png"/><Relationship Id="rId10" Type="http://schemas.openxmlformats.org/officeDocument/2006/relationships/image" Target="../media/image450.png"/><Relationship Id="rId4" Type="http://schemas.openxmlformats.org/officeDocument/2006/relationships/image" Target="../media/image580.png"/><Relationship Id="rId9" Type="http://schemas.openxmlformats.org/officeDocument/2006/relationships/image" Target="../media/image440.png"/><Relationship Id="rId14" Type="http://schemas.openxmlformats.org/officeDocument/2006/relationships/image" Target="../media/image4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4.pn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51.jpeg"/><Relationship Id="rId7" Type="http://schemas.openxmlformats.org/officeDocument/2006/relationships/image" Target="../media/image6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0.png"/><Relationship Id="rId4" Type="http://schemas.openxmlformats.org/officeDocument/2006/relationships/image" Target="../media/image660.png"/><Relationship Id="rId9" Type="http://schemas.openxmlformats.org/officeDocument/2006/relationships/image" Target="../media/image6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51.jpeg"/><Relationship Id="rId7" Type="http://schemas.openxmlformats.org/officeDocument/2006/relationships/image" Target="../media/image6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0.png"/><Relationship Id="rId10" Type="http://schemas.openxmlformats.org/officeDocument/2006/relationships/image" Target="../media/image71.png"/><Relationship Id="rId4" Type="http://schemas.openxmlformats.org/officeDocument/2006/relationships/image" Target="../media/image660.png"/><Relationship Id="rId9" Type="http://schemas.openxmlformats.org/officeDocument/2006/relationships/image" Target="../media/image6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51.jpeg"/><Relationship Id="rId7" Type="http://schemas.openxmlformats.org/officeDocument/2006/relationships/image" Target="../media/image6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0.png"/><Relationship Id="rId10" Type="http://schemas.openxmlformats.org/officeDocument/2006/relationships/image" Target="../media/image72.png"/><Relationship Id="rId4" Type="http://schemas.openxmlformats.org/officeDocument/2006/relationships/image" Target="../media/image660.png"/><Relationship Id="rId9" Type="http://schemas.openxmlformats.org/officeDocument/2006/relationships/image" Target="../media/image6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51.jpeg"/><Relationship Id="rId7" Type="http://schemas.openxmlformats.org/officeDocument/2006/relationships/image" Target="../media/image6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0.png"/><Relationship Id="rId10" Type="http://schemas.openxmlformats.org/officeDocument/2006/relationships/image" Target="../media/image660.png"/><Relationship Id="rId4" Type="http://schemas.openxmlformats.org/officeDocument/2006/relationships/image" Target="../media/image73.png"/><Relationship Id="rId9" Type="http://schemas.openxmlformats.org/officeDocument/2006/relationships/image" Target="../media/image6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51.jpeg"/><Relationship Id="rId7" Type="http://schemas.openxmlformats.org/officeDocument/2006/relationships/image" Target="../media/image7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5" Type="http://schemas.openxmlformats.org/officeDocument/2006/relationships/image" Target="../media/image68.png"/><Relationship Id="rId10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66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0.png"/><Relationship Id="rId3" Type="http://schemas.openxmlformats.org/officeDocument/2006/relationships/image" Target="../media/image51.jpeg"/><Relationship Id="rId7" Type="http://schemas.openxmlformats.org/officeDocument/2006/relationships/image" Target="../media/image70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5" Type="http://schemas.openxmlformats.org/officeDocument/2006/relationships/image" Target="../media/image68.png"/><Relationship Id="rId10" Type="http://schemas.openxmlformats.org/officeDocument/2006/relationships/image" Target="../media/image660.png"/><Relationship Id="rId4" Type="http://schemas.openxmlformats.org/officeDocument/2006/relationships/image" Target="../media/image74.png"/><Relationship Id="rId9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5.png"/><Relationship Id="rId3" Type="http://schemas.openxmlformats.org/officeDocument/2006/relationships/image" Target="../media/image51.jpeg"/><Relationship Id="rId7" Type="http://schemas.openxmlformats.org/officeDocument/2006/relationships/image" Target="../media/image700.png"/><Relationship Id="rId12" Type="http://schemas.openxmlformats.org/officeDocument/2006/relationships/image" Target="../media/image6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11" Type="http://schemas.openxmlformats.org/officeDocument/2006/relationships/image" Target="../media/image80.png"/><Relationship Id="rId5" Type="http://schemas.openxmlformats.org/officeDocument/2006/relationships/image" Target="../media/image68.png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51.jpeg"/><Relationship Id="rId7" Type="http://schemas.openxmlformats.org/officeDocument/2006/relationships/image" Target="../media/image690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55.jpeg"/><Relationship Id="rId5" Type="http://schemas.openxmlformats.org/officeDocument/2006/relationships/image" Target="../media/image74.png"/><Relationship Id="rId10" Type="http://schemas.openxmlformats.org/officeDocument/2006/relationships/image" Target="../media/image660.png"/><Relationship Id="rId4" Type="http://schemas.openxmlformats.org/officeDocument/2006/relationships/image" Target="../media/image81.png"/><Relationship Id="rId9" Type="http://schemas.openxmlformats.org/officeDocument/2006/relationships/image" Target="../media/image6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51.jpeg"/><Relationship Id="rId7" Type="http://schemas.openxmlformats.org/officeDocument/2006/relationships/image" Target="../media/image70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11" Type="http://schemas.openxmlformats.org/officeDocument/2006/relationships/image" Target="../media/image75.png"/><Relationship Id="rId5" Type="http://schemas.openxmlformats.org/officeDocument/2006/relationships/image" Target="../media/image68.png"/><Relationship Id="rId10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6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1.jpeg"/><Relationship Id="rId7" Type="http://schemas.openxmlformats.org/officeDocument/2006/relationships/image" Target="../media/image70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11" Type="http://schemas.openxmlformats.org/officeDocument/2006/relationships/image" Target="../media/image75.png"/><Relationship Id="rId5" Type="http://schemas.openxmlformats.org/officeDocument/2006/relationships/image" Target="../media/image68.png"/><Relationship Id="rId10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6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5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4.jpe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64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4.png"/><Relationship Id="rId4" Type="http://schemas.openxmlformats.org/officeDocument/2006/relationships/image" Target="../media/image89.png"/><Relationship Id="rId9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0.png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7.png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8.pn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Relationship Id="rId14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1.png"/><Relationship Id="rId18" Type="http://schemas.openxmlformats.org/officeDocument/2006/relationships/image" Target="../media/image98.png"/><Relationship Id="rId3" Type="http://schemas.openxmlformats.org/officeDocument/2006/relationships/image" Target="../media/image115.png"/><Relationship Id="rId12" Type="http://schemas.openxmlformats.org/officeDocument/2006/relationships/image" Target="../media/image130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29.png"/><Relationship Id="rId15" Type="http://schemas.openxmlformats.org/officeDocument/2006/relationships/image" Target="../media/image133.png"/><Relationship Id="rId19" Type="http://schemas.openxmlformats.org/officeDocument/2006/relationships/image" Target="../media/image96.png"/><Relationship Id="rId14" Type="http://schemas.openxmlformats.org/officeDocument/2006/relationships/image" Target="../media/image1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enterprise.xilinx.com/alirezak/experiments_scheduler/blob/master/greedy_scheduler.py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image" Target="../media/image34.png"/><Relationship Id="rId9" Type="http://schemas.openxmlformats.org/officeDocument/2006/relationships/image" Target="../media/image22.png"/><Relationship Id="rId1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Xilinx/brevitas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8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10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72570" y="1497358"/>
            <a:ext cx="7417990" cy="1200329"/>
          </a:xfrm>
        </p:spPr>
        <p:txBody>
          <a:bodyPr/>
          <a:lstStyle/>
          <a:p>
            <a:r>
              <a:rPr lang="en-US" sz="3600" dirty="0"/>
              <a:t>Reducing the Complexity</a:t>
            </a:r>
            <a:br>
              <a:rPr lang="en-US" sz="3600" dirty="0"/>
            </a:br>
            <a:r>
              <a:rPr lang="en-US" sz="3600" dirty="0"/>
              <a:t>of Hyperparameter Tuning</a:t>
            </a:r>
          </a:p>
        </p:txBody>
      </p:sp>
    </p:spTree>
    <p:extLst>
      <p:ext uri="{BB962C8B-B14F-4D97-AF65-F5344CB8AC3E}">
        <p14:creationId xmlns:p14="http://schemas.microsoft.com/office/powerpoint/2010/main" val="63137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1792" y="201923"/>
            <a:ext cx="10541508" cy="50292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Aiming to Save Time and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F66F5A-766F-424A-B03C-752C41182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63040"/>
            <a:ext cx="10515600" cy="4759404"/>
          </a:xfrm>
        </p:spPr>
        <p:txBody>
          <a:bodyPr/>
          <a:lstStyle/>
          <a:p>
            <a:pPr fontAlgn="base"/>
            <a:r>
              <a:rPr lang="en-US" dirty="0"/>
              <a:t>If:</a:t>
            </a:r>
            <a:br>
              <a:rPr lang="en-US" dirty="0"/>
            </a:br>
            <a:r>
              <a:rPr lang="en-US" dirty="0"/>
              <a:t>    we reduce the number of tunable</a:t>
            </a:r>
            <a:br>
              <a:rPr lang="en-US" dirty="0"/>
            </a:br>
            <a:r>
              <a:rPr lang="en-US" dirty="0"/>
              <a:t>    hyperparameters </a:t>
            </a:r>
            <a:r>
              <a:rPr lang="en-US" dirty="0">
                <a:highlight>
                  <a:srgbClr val="00FFFF"/>
                </a:highlight>
              </a:rPr>
              <a:t>(M&lt;N)</a:t>
            </a:r>
            <a:br>
              <a:rPr lang="en-US" dirty="0"/>
            </a:br>
            <a:r>
              <a:rPr lang="en-US" dirty="0"/>
              <a:t>then:</a:t>
            </a:r>
            <a:br>
              <a:rPr lang="en-US" dirty="0"/>
            </a:br>
            <a:r>
              <a:rPr lang="en-US" dirty="0"/>
              <a:t>    we have less to tune manually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AA151BD-19D5-4D34-8507-CEE920F174B2}"/>
              </a:ext>
            </a:extLst>
          </p:cNvPr>
          <p:cNvSpPr/>
          <p:nvPr/>
        </p:nvSpPr>
        <p:spPr>
          <a:xfrm>
            <a:off x="6734750" y="2881518"/>
            <a:ext cx="3014395" cy="1764741"/>
          </a:xfrm>
          <a:custGeom>
            <a:avLst/>
            <a:gdLst>
              <a:gd name="connsiteX0" fmla="*/ 0 w 2358189"/>
              <a:gd name="connsiteY0" fmla="*/ 1155032 h 1155032"/>
              <a:gd name="connsiteX1" fmla="*/ 24063 w 2358189"/>
              <a:gd name="connsiteY1" fmla="*/ 1098884 h 1155032"/>
              <a:gd name="connsiteX2" fmla="*/ 40105 w 2358189"/>
              <a:gd name="connsiteY2" fmla="*/ 1074821 h 1155032"/>
              <a:gd name="connsiteX3" fmla="*/ 64168 w 2358189"/>
              <a:gd name="connsiteY3" fmla="*/ 1066800 h 1155032"/>
              <a:gd name="connsiteX4" fmla="*/ 112294 w 2358189"/>
              <a:gd name="connsiteY4" fmla="*/ 1034716 h 1155032"/>
              <a:gd name="connsiteX5" fmla="*/ 144378 w 2358189"/>
              <a:gd name="connsiteY5" fmla="*/ 986590 h 1155032"/>
              <a:gd name="connsiteX6" fmla="*/ 160421 w 2358189"/>
              <a:gd name="connsiteY6" fmla="*/ 970548 h 1155032"/>
              <a:gd name="connsiteX7" fmla="*/ 176463 w 2358189"/>
              <a:gd name="connsiteY7" fmla="*/ 946484 h 1155032"/>
              <a:gd name="connsiteX8" fmla="*/ 224589 w 2358189"/>
              <a:gd name="connsiteY8" fmla="*/ 898358 h 1155032"/>
              <a:gd name="connsiteX9" fmla="*/ 240631 w 2358189"/>
              <a:gd name="connsiteY9" fmla="*/ 850232 h 1155032"/>
              <a:gd name="connsiteX10" fmla="*/ 264694 w 2358189"/>
              <a:gd name="connsiteY10" fmla="*/ 753979 h 1155032"/>
              <a:gd name="connsiteX11" fmla="*/ 280736 w 2358189"/>
              <a:gd name="connsiteY11" fmla="*/ 729916 h 1155032"/>
              <a:gd name="connsiteX12" fmla="*/ 328863 w 2358189"/>
              <a:gd name="connsiteY12" fmla="*/ 697832 h 1155032"/>
              <a:gd name="connsiteX13" fmla="*/ 352926 w 2358189"/>
              <a:gd name="connsiteY13" fmla="*/ 689811 h 1155032"/>
              <a:gd name="connsiteX14" fmla="*/ 409073 w 2358189"/>
              <a:gd name="connsiteY14" fmla="*/ 673769 h 1155032"/>
              <a:gd name="connsiteX15" fmla="*/ 433136 w 2358189"/>
              <a:gd name="connsiteY15" fmla="*/ 657727 h 1155032"/>
              <a:gd name="connsiteX16" fmla="*/ 481263 w 2358189"/>
              <a:gd name="connsiteY16" fmla="*/ 641684 h 1155032"/>
              <a:gd name="connsiteX17" fmla="*/ 505326 w 2358189"/>
              <a:gd name="connsiteY17" fmla="*/ 633663 h 1155032"/>
              <a:gd name="connsiteX18" fmla="*/ 521368 w 2358189"/>
              <a:gd name="connsiteY18" fmla="*/ 609600 h 1155032"/>
              <a:gd name="connsiteX19" fmla="*/ 561473 w 2358189"/>
              <a:gd name="connsiteY19" fmla="*/ 537411 h 1155032"/>
              <a:gd name="connsiteX20" fmla="*/ 585536 w 2358189"/>
              <a:gd name="connsiteY20" fmla="*/ 521369 h 1155032"/>
              <a:gd name="connsiteX21" fmla="*/ 721894 w 2358189"/>
              <a:gd name="connsiteY21" fmla="*/ 513348 h 1155032"/>
              <a:gd name="connsiteX22" fmla="*/ 745957 w 2358189"/>
              <a:gd name="connsiteY22" fmla="*/ 489284 h 1155032"/>
              <a:gd name="connsiteX23" fmla="*/ 762000 w 2358189"/>
              <a:gd name="connsiteY23" fmla="*/ 441158 h 1155032"/>
              <a:gd name="connsiteX24" fmla="*/ 770021 w 2358189"/>
              <a:gd name="connsiteY24" fmla="*/ 312821 h 1155032"/>
              <a:gd name="connsiteX25" fmla="*/ 778042 w 2358189"/>
              <a:gd name="connsiteY25" fmla="*/ 264695 h 1155032"/>
              <a:gd name="connsiteX26" fmla="*/ 802105 w 2358189"/>
              <a:gd name="connsiteY26" fmla="*/ 248653 h 1155032"/>
              <a:gd name="connsiteX27" fmla="*/ 938463 w 2358189"/>
              <a:gd name="connsiteY27" fmla="*/ 256674 h 1155032"/>
              <a:gd name="connsiteX28" fmla="*/ 962526 w 2358189"/>
              <a:gd name="connsiteY28" fmla="*/ 264695 h 1155032"/>
              <a:gd name="connsiteX29" fmla="*/ 1098884 w 2358189"/>
              <a:gd name="connsiteY29" fmla="*/ 256674 h 1155032"/>
              <a:gd name="connsiteX30" fmla="*/ 1130968 w 2358189"/>
              <a:gd name="connsiteY30" fmla="*/ 248653 h 1155032"/>
              <a:gd name="connsiteX31" fmla="*/ 1179094 w 2358189"/>
              <a:gd name="connsiteY31" fmla="*/ 216569 h 1155032"/>
              <a:gd name="connsiteX32" fmla="*/ 1203157 w 2358189"/>
              <a:gd name="connsiteY32" fmla="*/ 200527 h 1155032"/>
              <a:gd name="connsiteX33" fmla="*/ 1259305 w 2358189"/>
              <a:gd name="connsiteY33" fmla="*/ 184484 h 1155032"/>
              <a:gd name="connsiteX34" fmla="*/ 1283368 w 2358189"/>
              <a:gd name="connsiteY34" fmla="*/ 168442 h 1155032"/>
              <a:gd name="connsiteX35" fmla="*/ 1315452 w 2358189"/>
              <a:gd name="connsiteY35" fmla="*/ 128337 h 1155032"/>
              <a:gd name="connsiteX36" fmla="*/ 1379621 w 2358189"/>
              <a:gd name="connsiteY36" fmla="*/ 136358 h 1155032"/>
              <a:gd name="connsiteX37" fmla="*/ 1467852 w 2358189"/>
              <a:gd name="connsiteY37" fmla="*/ 160421 h 1155032"/>
              <a:gd name="connsiteX38" fmla="*/ 1556084 w 2358189"/>
              <a:gd name="connsiteY38" fmla="*/ 152400 h 1155032"/>
              <a:gd name="connsiteX39" fmla="*/ 1588168 w 2358189"/>
              <a:gd name="connsiteY39" fmla="*/ 104274 h 1155032"/>
              <a:gd name="connsiteX40" fmla="*/ 1604210 w 2358189"/>
              <a:gd name="connsiteY40" fmla="*/ 80211 h 1155032"/>
              <a:gd name="connsiteX41" fmla="*/ 1644315 w 2358189"/>
              <a:gd name="connsiteY41" fmla="*/ 40106 h 1155032"/>
              <a:gd name="connsiteX42" fmla="*/ 1692442 w 2358189"/>
              <a:gd name="connsiteY42" fmla="*/ 24063 h 1155032"/>
              <a:gd name="connsiteX43" fmla="*/ 2189747 w 2358189"/>
              <a:gd name="connsiteY43" fmla="*/ 16042 h 1155032"/>
              <a:gd name="connsiteX44" fmla="*/ 2318084 w 2358189"/>
              <a:gd name="connsiteY44" fmla="*/ 8021 h 1155032"/>
              <a:gd name="connsiteX45" fmla="*/ 2358189 w 2358189"/>
              <a:gd name="connsiteY45" fmla="*/ 0 h 1155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358189" h="1155032">
                <a:moveTo>
                  <a:pt x="0" y="1155032"/>
                </a:moveTo>
                <a:cubicBezTo>
                  <a:pt x="12590" y="1092081"/>
                  <a:pt x="-3331" y="1133127"/>
                  <a:pt x="24063" y="1098884"/>
                </a:cubicBezTo>
                <a:cubicBezTo>
                  <a:pt x="30085" y="1091356"/>
                  <a:pt x="32577" y="1080843"/>
                  <a:pt x="40105" y="1074821"/>
                </a:cubicBezTo>
                <a:cubicBezTo>
                  <a:pt x="46707" y="1069539"/>
                  <a:pt x="56777" y="1070906"/>
                  <a:pt x="64168" y="1066800"/>
                </a:cubicBezTo>
                <a:cubicBezTo>
                  <a:pt x="81022" y="1057437"/>
                  <a:pt x="112294" y="1034716"/>
                  <a:pt x="112294" y="1034716"/>
                </a:cubicBezTo>
                <a:cubicBezTo>
                  <a:pt x="122989" y="1018674"/>
                  <a:pt x="130744" y="1000223"/>
                  <a:pt x="144378" y="986590"/>
                </a:cubicBezTo>
                <a:cubicBezTo>
                  <a:pt x="149726" y="981243"/>
                  <a:pt x="155697" y="976453"/>
                  <a:pt x="160421" y="970548"/>
                </a:cubicBezTo>
                <a:cubicBezTo>
                  <a:pt x="166443" y="963020"/>
                  <a:pt x="170058" y="953689"/>
                  <a:pt x="176463" y="946484"/>
                </a:cubicBezTo>
                <a:cubicBezTo>
                  <a:pt x="191535" y="929528"/>
                  <a:pt x="224589" y="898358"/>
                  <a:pt x="224589" y="898358"/>
                </a:cubicBezTo>
                <a:cubicBezTo>
                  <a:pt x="229936" y="882316"/>
                  <a:pt x="237851" y="866912"/>
                  <a:pt x="240631" y="850232"/>
                </a:cubicBezTo>
                <a:cubicBezTo>
                  <a:pt x="244640" y="826177"/>
                  <a:pt x="250571" y="775163"/>
                  <a:pt x="264694" y="753979"/>
                </a:cubicBezTo>
                <a:cubicBezTo>
                  <a:pt x="270041" y="745958"/>
                  <a:pt x="273481" y="736264"/>
                  <a:pt x="280736" y="729916"/>
                </a:cubicBezTo>
                <a:cubicBezTo>
                  <a:pt x="295246" y="717220"/>
                  <a:pt x="310572" y="703929"/>
                  <a:pt x="328863" y="697832"/>
                </a:cubicBezTo>
                <a:cubicBezTo>
                  <a:pt x="336884" y="695158"/>
                  <a:pt x="344796" y="692134"/>
                  <a:pt x="352926" y="689811"/>
                </a:cubicBezTo>
                <a:cubicBezTo>
                  <a:pt x="364919" y="686384"/>
                  <a:pt x="396252" y="680180"/>
                  <a:pt x="409073" y="673769"/>
                </a:cubicBezTo>
                <a:cubicBezTo>
                  <a:pt x="417695" y="669458"/>
                  <a:pt x="424327" y="661642"/>
                  <a:pt x="433136" y="657727"/>
                </a:cubicBezTo>
                <a:cubicBezTo>
                  <a:pt x="448589" y="650859"/>
                  <a:pt x="465221" y="647032"/>
                  <a:pt x="481263" y="641684"/>
                </a:cubicBezTo>
                <a:lnTo>
                  <a:pt x="505326" y="633663"/>
                </a:lnTo>
                <a:cubicBezTo>
                  <a:pt x="510673" y="625642"/>
                  <a:pt x="517453" y="618409"/>
                  <a:pt x="521368" y="609600"/>
                </a:cubicBezTo>
                <a:cubicBezTo>
                  <a:pt x="545072" y="556266"/>
                  <a:pt x="522720" y="569706"/>
                  <a:pt x="561473" y="537411"/>
                </a:cubicBezTo>
                <a:cubicBezTo>
                  <a:pt x="568879" y="531240"/>
                  <a:pt x="576003" y="522799"/>
                  <a:pt x="585536" y="521369"/>
                </a:cubicBezTo>
                <a:cubicBezTo>
                  <a:pt x="630564" y="514615"/>
                  <a:pt x="676441" y="516022"/>
                  <a:pt x="721894" y="513348"/>
                </a:cubicBezTo>
                <a:cubicBezTo>
                  <a:pt x="729915" y="505327"/>
                  <a:pt x="740448" y="499200"/>
                  <a:pt x="745957" y="489284"/>
                </a:cubicBezTo>
                <a:cubicBezTo>
                  <a:pt x="754169" y="474502"/>
                  <a:pt x="762000" y="441158"/>
                  <a:pt x="762000" y="441158"/>
                </a:cubicBezTo>
                <a:cubicBezTo>
                  <a:pt x="764674" y="398379"/>
                  <a:pt x="766140" y="355507"/>
                  <a:pt x="770021" y="312821"/>
                </a:cubicBezTo>
                <a:cubicBezTo>
                  <a:pt x="771493" y="296625"/>
                  <a:pt x="770769" y="279241"/>
                  <a:pt x="778042" y="264695"/>
                </a:cubicBezTo>
                <a:cubicBezTo>
                  <a:pt x="782353" y="256073"/>
                  <a:pt x="794084" y="254000"/>
                  <a:pt x="802105" y="248653"/>
                </a:cubicBezTo>
                <a:cubicBezTo>
                  <a:pt x="847558" y="251327"/>
                  <a:pt x="893158" y="252144"/>
                  <a:pt x="938463" y="256674"/>
                </a:cubicBezTo>
                <a:cubicBezTo>
                  <a:pt x="946876" y="257515"/>
                  <a:pt x="954071" y="264695"/>
                  <a:pt x="962526" y="264695"/>
                </a:cubicBezTo>
                <a:cubicBezTo>
                  <a:pt x="1008057" y="264695"/>
                  <a:pt x="1053431" y="259348"/>
                  <a:pt x="1098884" y="256674"/>
                </a:cubicBezTo>
                <a:cubicBezTo>
                  <a:pt x="1109579" y="254000"/>
                  <a:pt x="1121108" y="253583"/>
                  <a:pt x="1130968" y="248653"/>
                </a:cubicBezTo>
                <a:cubicBezTo>
                  <a:pt x="1148213" y="240031"/>
                  <a:pt x="1163052" y="227264"/>
                  <a:pt x="1179094" y="216569"/>
                </a:cubicBezTo>
                <a:cubicBezTo>
                  <a:pt x="1187115" y="211222"/>
                  <a:pt x="1194012" y="203575"/>
                  <a:pt x="1203157" y="200527"/>
                </a:cubicBezTo>
                <a:cubicBezTo>
                  <a:pt x="1237679" y="189020"/>
                  <a:pt x="1219018" y="194557"/>
                  <a:pt x="1259305" y="184484"/>
                </a:cubicBezTo>
                <a:cubicBezTo>
                  <a:pt x="1267326" y="179137"/>
                  <a:pt x="1277346" y="175970"/>
                  <a:pt x="1283368" y="168442"/>
                </a:cubicBezTo>
                <a:cubicBezTo>
                  <a:pt x="1327646" y="113095"/>
                  <a:pt x="1246491" y="174311"/>
                  <a:pt x="1315452" y="128337"/>
                </a:cubicBezTo>
                <a:cubicBezTo>
                  <a:pt x="1336842" y="131011"/>
                  <a:pt x="1358434" y="132385"/>
                  <a:pt x="1379621" y="136358"/>
                </a:cubicBezTo>
                <a:cubicBezTo>
                  <a:pt x="1420975" y="144112"/>
                  <a:pt x="1434767" y="149393"/>
                  <a:pt x="1467852" y="160421"/>
                </a:cubicBezTo>
                <a:cubicBezTo>
                  <a:pt x="1497263" y="157747"/>
                  <a:pt x="1529323" y="164889"/>
                  <a:pt x="1556084" y="152400"/>
                </a:cubicBezTo>
                <a:cubicBezTo>
                  <a:pt x="1573555" y="144247"/>
                  <a:pt x="1577473" y="120316"/>
                  <a:pt x="1588168" y="104274"/>
                </a:cubicBezTo>
                <a:lnTo>
                  <a:pt x="1604210" y="80211"/>
                </a:lnTo>
                <a:cubicBezTo>
                  <a:pt x="1618845" y="58259"/>
                  <a:pt x="1618985" y="51364"/>
                  <a:pt x="1644315" y="40106"/>
                </a:cubicBezTo>
                <a:cubicBezTo>
                  <a:pt x="1659768" y="33238"/>
                  <a:pt x="1675534" y="24336"/>
                  <a:pt x="1692442" y="24063"/>
                </a:cubicBezTo>
                <a:lnTo>
                  <a:pt x="2189747" y="16042"/>
                </a:lnTo>
                <a:cubicBezTo>
                  <a:pt x="2232526" y="13368"/>
                  <a:pt x="2275415" y="12085"/>
                  <a:pt x="2318084" y="8021"/>
                </a:cubicBezTo>
                <a:cubicBezTo>
                  <a:pt x="2331656" y="6728"/>
                  <a:pt x="2358189" y="0"/>
                  <a:pt x="2358189" y="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745EF2-3CB2-4C20-804E-6777274FC3C6}"/>
              </a:ext>
            </a:extLst>
          </p:cNvPr>
          <p:cNvSpPr txBox="1"/>
          <p:nvPr/>
        </p:nvSpPr>
        <p:spPr>
          <a:xfrm>
            <a:off x="7332055" y="1546552"/>
            <a:ext cx="19287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Red:</a:t>
            </a:r>
          </a:p>
          <a:p>
            <a:pPr algn="ctr"/>
            <a:r>
              <a:rPr lang="en-US" dirty="0"/>
              <a:t>by tuning </a:t>
            </a:r>
            <a:r>
              <a:rPr lang="en-US" dirty="0">
                <a:highlight>
                  <a:srgbClr val="00FFFF"/>
                </a:highlight>
              </a:rPr>
              <a:t>M</a:t>
            </a:r>
          </a:p>
          <a:p>
            <a:pPr algn="ctr"/>
            <a:r>
              <a:rPr lang="en-US" dirty="0"/>
              <a:t>hyperparameters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7D35F2-E6A1-4BB1-A9EA-068E4D926AC0}"/>
              </a:ext>
            </a:extLst>
          </p:cNvPr>
          <p:cNvCxnSpPr>
            <a:cxnSpLocks/>
          </p:cNvCxnSpPr>
          <p:nvPr/>
        </p:nvCxnSpPr>
        <p:spPr>
          <a:xfrm flipV="1">
            <a:off x="6393416" y="2648482"/>
            <a:ext cx="0" cy="23980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42FC46-6EE8-4F0A-A545-55C8FDCCEE88}"/>
              </a:ext>
            </a:extLst>
          </p:cNvPr>
          <p:cNvCxnSpPr>
            <a:cxnSpLocks/>
          </p:cNvCxnSpPr>
          <p:nvPr/>
        </p:nvCxnSpPr>
        <p:spPr>
          <a:xfrm flipV="1">
            <a:off x="6385396" y="5067773"/>
            <a:ext cx="3998035" cy="70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1B47129-FB46-4C17-ADC4-838D43B64AE0}"/>
              </a:ext>
            </a:extLst>
          </p:cNvPr>
          <p:cNvSpPr txBox="1"/>
          <p:nvPr/>
        </p:nvSpPr>
        <p:spPr>
          <a:xfrm>
            <a:off x="5429543" y="225794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Accuracy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863D1F-1AB0-4BA1-864D-070B79E86C7B}"/>
              </a:ext>
            </a:extLst>
          </p:cNvPr>
          <p:cNvSpPr txBox="1"/>
          <p:nvPr/>
        </p:nvSpPr>
        <p:spPr>
          <a:xfrm>
            <a:off x="9109717" y="3876151"/>
            <a:ext cx="19287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Green:</a:t>
            </a:r>
          </a:p>
          <a:p>
            <a:pPr algn="ctr"/>
            <a:r>
              <a:rPr lang="en-US" dirty="0"/>
              <a:t>by tuning </a:t>
            </a:r>
            <a:r>
              <a:rPr lang="en-US" dirty="0">
                <a:highlight>
                  <a:srgbClr val="00FFFF"/>
                </a:highlight>
              </a:rPr>
              <a:t>N</a:t>
            </a:r>
          </a:p>
          <a:p>
            <a:pPr algn="ctr"/>
            <a:r>
              <a:rPr lang="en-US" dirty="0"/>
              <a:t>hyperparameters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016A51-521E-4D21-A9B0-00B076DDE05F}"/>
              </a:ext>
            </a:extLst>
          </p:cNvPr>
          <p:cNvSpPr txBox="1"/>
          <p:nvPr/>
        </p:nvSpPr>
        <p:spPr>
          <a:xfrm>
            <a:off x="10074083" y="509464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step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8FED6A0-6E6B-4A26-898E-87573A912C7A}"/>
              </a:ext>
            </a:extLst>
          </p:cNvPr>
          <p:cNvSpPr/>
          <p:nvPr/>
        </p:nvSpPr>
        <p:spPr>
          <a:xfrm>
            <a:off x="6734750" y="2881518"/>
            <a:ext cx="3014407" cy="1764741"/>
          </a:xfrm>
          <a:custGeom>
            <a:avLst/>
            <a:gdLst>
              <a:gd name="connsiteX0" fmla="*/ 0 w 2398294"/>
              <a:gd name="connsiteY0" fmla="*/ 1163244 h 1163244"/>
              <a:gd name="connsiteX1" fmla="*/ 64168 w 2398294"/>
              <a:gd name="connsiteY1" fmla="*/ 1107097 h 1163244"/>
              <a:gd name="connsiteX2" fmla="*/ 88231 w 2398294"/>
              <a:gd name="connsiteY2" fmla="*/ 1099076 h 1163244"/>
              <a:gd name="connsiteX3" fmla="*/ 128336 w 2398294"/>
              <a:gd name="connsiteY3" fmla="*/ 1066991 h 1163244"/>
              <a:gd name="connsiteX4" fmla="*/ 160421 w 2398294"/>
              <a:gd name="connsiteY4" fmla="*/ 1050949 h 1163244"/>
              <a:gd name="connsiteX5" fmla="*/ 208547 w 2398294"/>
              <a:gd name="connsiteY5" fmla="*/ 1018865 h 1163244"/>
              <a:gd name="connsiteX6" fmla="*/ 232610 w 2398294"/>
              <a:gd name="connsiteY6" fmla="*/ 1002823 h 1163244"/>
              <a:gd name="connsiteX7" fmla="*/ 256673 w 2398294"/>
              <a:gd name="connsiteY7" fmla="*/ 978760 h 1163244"/>
              <a:gd name="connsiteX8" fmla="*/ 304800 w 2398294"/>
              <a:gd name="connsiteY8" fmla="*/ 946676 h 1163244"/>
              <a:gd name="connsiteX9" fmla="*/ 352926 w 2398294"/>
              <a:gd name="connsiteY9" fmla="*/ 906570 h 1163244"/>
              <a:gd name="connsiteX10" fmla="*/ 368968 w 2398294"/>
              <a:gd name="connsiteY10" fmla="*/ 882507 h 1163244"/>
              <a:gd name="connsiteX11" fmla="*/ 376989 w 2398294"/>
              <a:gd name="connsiteY11" fmla="*/ 858444 h 1163244"/>
              <a:gd name="connsiteX12" fmla="*/ 409073 w 2398294"/>
              <a:gd name="connsiteY12" fmla="*/ 810318 h 1163244"/>
              <a:gd name="connsiteX13" fmla="*/ 425115 w 2398294"/>
              <a:gd name="connsiteY13" fmla="*/ 786254 h 1163244"/>
              <a:gd name="connsiteX14" fmla="*/ 433136 w 2398294"/>
              <a:gd name="connsiteY14" fmla="*/ 762191 h 1163244"/>
              <a:gd name="connsiteX15" fmla="*/ 481263 w 2398294"/>
              <a:gd name="connsiteY15" fmla="*/ 714065 h 1163244"/>
              <a:gd name="connsiteX16" fmla="*/ 537410 w 2398294"/>
              <a:gd name="connsiteY16" fmla="*/ 657918 h 1163244"/>
              <a:gd name="connsiteX17" fmla="*/ 545431 w 2398294"/>
              <a:gd name="connsiteY17" fmla="*/ 633854 h 1163244"/>
              <a:gd name="connsiteX18" fmla="*/ 593557 w 2398294"/>
              <a:gd name="connsiteY18" fmla="*/ 601770 h 1163244"/>
              <a:gd name="connsiteX19" fmla="*/ 633663 w 2398294"/>
              <a:gd name="connsiteY19" fmla="*/ 569686 h 1163244"/>
              <a:gd name="connsiteX20" fmla="*/ 649705 w 2398294"/>
              <a:gd name="connsiteY20" fmla="*/ 545623 h 1163244"/>
              <a:gd name="connsiteX21" fmla="*/ 665747 w 2398294"/>
              <a:gd name="connsiteY21" fmla="*/ 497497 h 1163244"/>
              <a:gd name="connsiteX22" fmla="*/ 673768 w 2398294"/>
              <a:gd name="connsiteY22" fmla="*/ 401244 h 1163244"/>
              <a:gd name="connsiteX23" fmla="*/ 689810 w 2398294"/>
              <a:gd name="connsiteY23" fmla="*/ 377181 h 1163244"/>
              <a:gd name="connsiteX24" fmla="*/ 786063 w 2398294"/>
              <a:gd name="connsiteY24" fmla="*/ 329054 h 1163244"/>
              <a:gd name="connsiteX25" fmla="*/ 1235242 w 2398294"/>
              <a:gd name="connsiteY25" fmla="*/ 304991 h 1163244"/>
              <a:gd name="connsiteX26" fmla="*/ 1283368 w 2398294"/>
              <a:gd name="connsiteY26" fmla="*/ 288949 h 1163244"/>
              <a:gd name="connsiteX27" fmla="*/ 1323473 w 2398294"/>
              <a:gd name="connsiteY27" fmla="*/ 256865 h 1163244"/>
              <a:gd name="connsiteX28" fmla="*/ 1371600 w 2398294"/>
              <a:gd name="connsiteY28" fmla="*/ 192697 h 1163244"/>
              <a:gd name="connsiteX29" fmla="*/ 1403684 w 2398294"/>
              <a:gd name="connsiteY29" fmla="*/ 152591 h 1163244"/>
              <a:gd name="connsiteX30" fmla="*/ 1435768 w 2398294"/>
              <a:gd name="connsiteY30" fmla="*/ 120507 h 1163244"/>
              <a:gd name="connsiteX31" fmla="*/ 1467852 w 2398294"/>
              <a:gd name="connsiteY31" fmla="*/ 88423 h 1163244"/>
              <a:gd name="connsiteX32" fmla="*/ 1507957 w 2398294"/>
              <a:gd name="connsiteY32" fmla="*/ 56339 h 1163244"/>
              <a:gd name="connsiteX33" fmla="*/ 1732547 w 2398294"/>
              <a:gd name="connsiteY33" fmla="*/ 72381 h 1163244"/>
              <a:gd name="connsiteX34" fmla="*/ 1925052 w 2398294"/>
              <a:gd name="connsiteY34" fmla="*/ 64360 h 1163244"/>
              <a:gd name="connsiteX35" fmla="*/ 1949115 w 2398294"/>
              <a:gd name="connsiteY35" fmla="*/ 48318 h 1163244"/>
              <a:gd name="connsiteX36" fmla="*/ 1965157 w 2398294"/>
              <a:gd name="connsiteY36" fmla="*/ 24254 h 1163244"/>
              <a:gd name="connsiteX37" fmla="*/ 1997242 w 2398294"/>
              <a:gd name="connsiteY37" fmla="*/ 16233 h 1163244"/>
              <a:gd name="connsiteX38" fmla="*/ 2021305 w 2398294"/>
              <a:gd name="connsiteY38" fmla="*/ 8212 h 1163244"/>
              <a:gd name="connsiteX39" fmla="*/ 2398294 w 2398294"/>
              <a:gd name="connsiteY39" fmla="*/ 191 h 116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98294" h="1163244">
                <a:moveTo>
                  <a:pt x="0" y="1163244"/>
                </a:moveTo>
                <a:cubicBezTo>
                  <a:pt x="20908" y="1142336"/>
                  <a:pt x="37639" y="1120361"/>
                  <a:pt x="64168" y="1107097"/>
                </a:cubicBezTo>
                <a:cubicBezTo>
                  <a:pt x="71730" y="1103316"/>
                  <a:pt x="80210" y="1101750"/>
                  <a:pt x="88231" y="1099076"/>
                </a:cubicBezTo>
                <a:cubicBezTo>
                  <a:pt x="105798" y="1081508"/>
                  <a:pt x="104726" y="1080482"/>
                  <a:pt x="128336" y="1066991"/>
                </a:cubicBezTo>
                <a:cubicBezTo>
                  <a:pt x="138718" y="1061059"/>
                  <a:pt x="150168" y="1057101"/>
                  <a:pt x="160421" y="1050949"/>
                </a:cubicBezTo>
                <a:cubicBezTo>
                  <a:pt x="176954" y="1041030"/>
                  <a:pt x="192505" y="1029560"/>
                  <a:pt x="208547" y="1018865"/>
                </a:cubicBezTo>
                <a:cubicBezTo>
                  <a:pt x="216568" y="1013518"/>
                  <a:pt x="225793" y="1009640"/>
                  <a:pt x="232610" y="1002823"/>
                </a:cubicBezTo>
                <a:cubicBezTo>
                  <a:pt x="240631" y="994802"/>
                  <a:pt x="247719" y="985724"/>
                  <a:pt x="256673" y="978760"/>
                </a:cubicBezTo>
                <a:cubicBezTo>
                  <a:pt x="271892" y="966923"/>
                  <a:pt x="291167" y="960310"/>
                  <a:pt x="304800" y="946676"/>
                </a:cubicBezTo>
                <a:cubicBezTo>
                  <a:pt x="335679" y="915795"/>
                  <a:pt x="319425" y="928904"/>
                  <a:pt x="352926" y="906570"/>
                </a:cubicBezTo>
                <a:cubicBezTo>
                  <a:pt x="358273" y="898549"/>
                  <a:pt x="364657" y="891129"/>
                  <a:pt x="368968" y="882507"/>
                </a:cubicBezTo>
                <a:cubicBezTo>
                  <a:pt x="372749" y="874945"/>
                  <a:pt x="372883" y="865835"/>
                  <a:pt x="376989" y="858444"/>
                </a:cubicBezTo>
                <a:cubicBezTo>
                  <a:pt x="386352" y="841590"/>
                  <a:pt x="398378" y="826360"/>
                  <a:pt x="409073" y="810318"/>
                </a:cubicBezTo>
                <a:cubicBezTo>
                  <a:pt x="414420" y="802297"/>
                  <a:pt x="422066" y="795400"/>
                  <a:pt x="425115" y="786254"/>
                </a:cubicBezTo>
                <a:cubicBezTo>
                  <a:pt x="427789" y="778233"/>
                  <a:pt x="427945" y="768865"/>
                  <a:pt x="433136" y="762191"/>
                </a:cubicBezTo>
                <a:cubicBezTo>
                  <a:pt x="447065" y="744283"/>
                  <a:pt x="468678" y="732942"/>
                  <a:pt x="481263" y="714065"/>
                </a:cubicBezTo>
                <a:cubicBezTo>
                  <a:pt x="518037" y="658904"/>
                  <a:pt x="495056" y="672036"/>
                  <a:pt x="537410" y="657918"/>
                </a:cubicBezTo>
                <a:cubicBezTo>
                  <a:pt x="540084" y="649897"/>
                  <a:pt x="539452" y="639833"/>
                  <a:pt x="545431" y="633854"/>
                </a:cubicBezTo>
                <a:cubicBezTo>
                  <a:pt x="559064" y="620221"/>
                  <a:pt x="579923" y="615403"/>
                  <a:pt x="593557" y="601770"/>
                </a:cubicBezTo>
                <a:cubicBezTo>
                  <a:pt x="616417" y="578912"/>
                  <a:pt x="603308" y="589923"/>
                  <a:pt x="633663" y="569686"/>
                </a:cubicBezTo>
                <a:cubicBezTo>
                  <a:pt x="639010" y="561665"/>
                  <a:pt x="645790" y="554432"/>
                  <a:pt x="649705" y="545623"/>
                </a:cubicBezTo>
                <a:cubicBezTo>
                  <a:pt x="656573" y="530171"/>
                  <a:pt x="665747" y="497497"/>
                  <a:pt x="665747" y="497497"/>
                </a:cubicBezTo>
                <a:cubicBezTo>
                  <a:pt x="668421" y="465413"/>
                  <a:pt x="667454" y="432814"/>
                  <a:pt x="673768" y="401244"/>
                </a:cubicBezTo>
                <a:cubicBezTo>
                  <a:pt x="675659" y="391791"/>
                  <a:pt x="682555" y="383529"/>
                  <a:pt x="689810" y="377181"/>
                </a:cubicBezTo>
                <a:cubicBezTo>
                  <a:pt x="711092" y="358559"/>
                  <a:pt x="755530" y="331160"/>
                  <a:pt x="786063" y="329054"/>
                </a:cubicBezTo>
                <a:cubicBezTo>
                  <a:pt x="1090741" y="308042"/>
                  <a:pt x="941005" y="315889"/>
                  <a:pt x="1235242" y="304991"/>
                </a:cubicBezTo>
                <a:cubicBezTo>
                  <a:pt x="1251284" y="299644"/>
                  <a:pt x="1273988" y="303019"/>
                  <a:pt x="1283368" y="288949"/>
                </a:cubicBezTo>
                <a:cubicBezTo>
                  <a:pt x="1304100" y="257851"/>
                  <a:pt x="1290265" y="267934"/>
                  <a:pt x="1323473" y="256865"/>
                </a:cubicBezTo>
                <a:cubicBezTo>
                  <a:pt x="1359752" y="202447"/>
                  <a:pt x="1341923" y="222372"/>
                  <a:pt x="1371600" y="192697"/>
                </a:cubicBezTo>
                <a:cubicBezTo>
                  <a:pt x="1391761" y="132213"/>
                  <a:pt x="1362221" y="204420"/>
                  <a:pt x="1403684" y="152591"/>
                </a:cubicBezTo>
                <a:cubicBezTo>
                  <a:pt x="1434796" y="113701"/>
                  <a:pt x="1383267" y="138007"/>
                  <a:pt x="1435768" y="120507"/>
                </a:cubicBezTo>
                <a:cubicBezTo>
                  <a:pt x="1453268" y="68006"/>
                  <a:pt x="1428962" y="119535"/>
                  <a:pt x="1467852" y="88423"/>
                </a:cubicBezTo>
                <a:cubicBezTo>
                  <a:pt x="1519682" y="46959"/>
                  <a:pt x="1447474" y="76500"/>
                  <a:pt x="1507957" y="56339"/>
                </a:cubicBezTo>
                <a:lnTo>
                  <a:pt x="1732547" y="72381"/>
                </a:lnTo>
                <a:cubicBezTo>
                  <a:pt x="1796771" y="72381"/>
                  <a:pt x="1860884" y="67034"/>
                  <a:pt x="1925052" y="64360"/>
                </a:cubicBezTo>
                <a:cubicBezTo>
                  <a:pt x="1933073" y="59013"/>
                  <a:pt x="1942299" y="55135"/>
                  <a:pt x="1949115" y="48318"/>
                </a:cubicBezTo>
                <a:cubicBezTo>
                  <a:pt x="1955932" y="41501"/>
                  <a:pt x="1957136" y="29602"/>
                  <a:pt x="1965157" y="24254"/>
                </a:cubicBezTo>
                <a:cubicBezTo>
                  <a:pt x="1974330" y="18139"/>
                  <a:pt x="1986642" y="19262"/>
                  <a:pt x="1997242" y="16233"/>
                </a:cubicBezTo>
                <a:cubicBezTo>
                  <a:pt x="2005372" y="13910"/>
                  <a:pt x="2012870" y="8794"/>
                  <a:pt x="2021305" y="8212"/>
                </a:cubicBezTo>
                <a:cubicBezTo>
                  <a:pt x="2168900" y="-1967"/>
                  <a:pt x="2254762" y="191"/>
                  <a:pt x="2398294" y="191"/>
                </a:cubicBezTo>
              </a:path>
            </a:pathLst>
          </a:custGeom>
          <a:ln w="28575"/>
          <a:scene3d>
            <a:camera prst="orthographicFront">
              <a:rot lat="0" lon="0" rev="0"/>
            </a:camera>
            <a:lightRig rig="threePt" dir="t"/>
          </a:scene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6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Aiming to Save Time and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F66F5A-766F-424A-B03C-752C41182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63040"/>
            <a:ext cx="10515600" cy="4759404"/>
          </a:xfrm>
        </p:spPr>
        <p:txBody>
          <a:bodyPr/>
          <a:lstStyle/>
          <a:p>
            <a:pPr fontAlgn="base"/>
            <a:r>
              <a:rPr lang="en-US" dirty="0"/>
              <a:t>If:</a:t>
            </a:r>
            <a:br>
              <a:rPr lang="en-US" dirty="0"/>
            </a:br>
            <a:r>
              <a:rPr lang="en-US" dirty="0"/>
              <a:t>    we reduce the number of tunable</a:t>
            </a:r>
            <a:br>
              <a:rPr lang="en-US" dirty="0"/>
            </a:br>
            <a:r>
              <a:rPr lang="en-US" dirty="0"/>
              <a:t>    hyperparameters (M&lt;N)</a:t>
            </a:r>
            <a:br>
              <a:rPr lang="en-US" dirty="0"/>
            </a:br>
            <a:r>
              <a:rPr lang="en-US" dirty="0"/>
              <a:t>then:</a:t>
            </a:r>
            <a:br>
              <a:rPr lang="en-US" dirty="0"/>
            </a:br>
            <a:r>
              <a:rPr lang="en-US" dirty="0"/>
              <a:t>    we have less to tune manually</a:t>
            </a:r>
            <a:br>
              <a:rPr lang="en-US" dirty="0"/>
            </a:br>
            <a:endParaRPr lang="en-US" dirty="0"/>
          </a:p>
          <a:p>
            <a:pPr fontAlgn="base"/>
            <a:r>
              <a:rPr lang="en-US" dirty="0"/>
              <a:t>If:</a:t>
            </a:r>
            <a:br>
              <a:rPr lang="en-US" dirty="0"/>
            </a:br>
            <a:r>
              <a:rPr lang="en-US" dirty="0"/>
              <a:t>    we </a:t>
            </a:r>
            <a:r>
              <a:rPr lang="en-US" dirty="0">
                <a:highlight>
                  <a:srgbClr val="00FFFF"/>
                </a:highlight>
              </a:rPr>
              <a:t>achieve a minimum accuracy, faster</a:t>
            </a:r>
            <a:br>
              <a:rPr lang="en-US" dirty="0"/>
            </a:br>
            <a:r>
              <a:rPr lang="en-US" dirty="0"/>
              <a:t>then:</a:t>
            </a:r>
            <a:br>
              <a:rPr lang="en-US" dirty="0"/>
            </a:br>
            <a:r>
              <a:rPr lang="en-US" dirty="0"/>
              <a:t>    we will be able to test more ideas*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F3D490F-8706-4836-BF26-8A16B6F54764}"/>
              </a:ext>
            </a:extLst>
          </p:cNvPr>
          <p:cNvSpPr/>
          <p:nvPr/>
        </p:nvSpPr>
        <p:spPr>
          <a:xfrm>
            <a:off x="6734750" y="2797690"/>
            <a:ext cx="3014405" cy="1848570"/>
          </a:xfrm>
          <a:custGeom>
            <a:avLst/>
            <a:gdLst>
              <a:gd name="connsiteX0" fmla="*/ 0 w 2406316"/>
              <a:gd name="connsiteY0" fmla="*/ 1157056 h 1157056"/>
              <a:gd name="connsiteX1" fmla="*/ 32084 w 2406316"/>
              <a:gd name="connsiteY1" fmla="*/ 1116950 h 1157056"/>
              <a:gd name="connsiteX2" fmla="*/ 48127 w 2406316"/>
              <a:gd name="connsiteY2" fmla="*/ 1100908 h 1157056"/>
              <a:gd name="connsiteX3" fmla="*/ 80211 w 2406316"/>
              <a:gd name="connsiteY3" fmla="*/ 1052782 h 1157056"/>
              <a:gd name="connsiteX4" fmla="*/ 96253 w 2406316"/>
              <a:gd name="connsiteY4" fmla="*/ 1028719 h 1157056"/>
              <a:gd name="connsiteX5" fmla="*/ 112295 w 2406316"/>
              <a:gd name="connsiteY5" fmla="*/ 1004656 h 1157056"/>
              <a:gd name="connsiteX6" fmla="*/ 120316 w 2406316"/>
              <a:gd name="connsiteY6" fmla="*/ 980592 h 1157056"/>
              <a:gd name="connsiteX7" fmla="*/ 136358 w 2406316"/>
              <a:gd name="connsiteY7" fmla="*/ 884340 h 1157056"/>
              <a:gd name="connsiteX8" fmla="*/ 168442 w 2406316"/>
              <a:gd name="connsiteY8" fmla="*/ 788087 h 1157056"/>
              <a:gd name="connsiteX9" fmla="*/ 176463 w 2406316"/>
              <a:gd name="connsiteY9" fmla="*/ 764024 h 1157056"/>
              <a:gd name="connsiteX10" fmla="*/ 192506 w 2406316"/>
              <a:gd name="connsiteY10" fmla="*/ 739961 h 1157056"/>
              <a:gd name="connsiteX11" fmla="*/ 200527 w 2406316"/>
              <a:gd name="connsiteY11" fmla="*/ 715898 h 1157056"/>
              <a:gd name="connsiteX12" fmla="*/ 208548 w 2406316"/>
              <a:gd name="connsiteY12" fmla="*/ 683814 h 1157056"/>
              <a:gd name="connsiteX13" fmla="*/ 224590 w 2406316"/>
              <a:gd name="connsiteY13" fmla="*/ 667771 h 1157056"/>
              <a:gd name="connsiteX14" fmla="*/ 232611 w 2406316"/>
              <a:gd name="connsiteY14" fmla="*/ 635687 h 1157056"/>
              <a:gd name="connsiteX15" fmla="*/ 248653 w 2406316"/>
              <a:gd name="connsiteY15" fmla="*/ 587561 h 1157056"/>
              <a:gd name="connsiteX16" fmla="*/ 256674 w 2406316"/>
              <a:gd name="connsiteY16" fmla="*/ 547456 h 1157056"/>
              <a:gd name="connsiteX17" fmla="*/ 280737 w 2406316"/>
              <a:gd name="connsiteY17" fmla="*/ 443182 h 1157056"/>
              <a:gd name="connsiteX18" fmla="*/ 288758 w 2406316"/>
              <a:gd name="connsiteY18" fmla="*/ 419119 h 1157056"/>
              <a:gd name="connsiteX19" fmla="*/ 296779 w 2406316"/>
              <a:gd name="connsiteY19" fmla="*/ 395056 h 1157056"/>
              <a:gd name="connsiteX20" fmla="*/ 336884 w 2406316"/>
              <a:gd name="connsiteY20" fmla="*/ 346929 h 1157056"/>
              <a:gd name="connsiteX21" fmla="*/ 344906 w 2406316"/>
              <a:gd name="connsiteY21" fmla="*/ 322866 h 1157056"/>
              <a:gd name="connsiteX22" fmla="*/ 376990 w 2406316"/>
              <a:gd name="connsiteY22" fmla="*/ 274740 h 1157056"/>
              <a:gd name="connsiteX23" fmla="*/ 385011 w 2406316"/>
              <a:gd name="connsiteY23" fmla="*/ 250677 h 1157056"/>
              <a:gd name="connsiteX24" fmla="*/ 409074 w 2406316"/>
              <a:gd name="connsiteY24" fmla="*/ 234635 h 1157056"/>
              <a:gd name="connsiteX25" fmla="*/ 425116 w 2406316"/>
              <a:gd name="connsiteY25" fmla="*/ 218592 h 1157056"/>
              <a:gd name="connsiteX26" fmla="*/ 497306 w 2406316"/>
              <a:gd name="connsiteY26" fmla="*/ 178487 h 1157056"/>
              <a:gd name="connsiteX27" fmla="*/ 553453 w 2406316"/>
              <a:gd name="connsiteY27" fmla="*/ 146403 h 1157056"/>
              <a:gd name="connsiteX28" fmla="*/ 577516 w 2406316"/>
              <a:gd name="connsiteY28" fmla="*/ 130361 h 1157056"/>
              <a:gd name="connsiteX29" fmla="*/ 625642 w 2406316"/>
              <a:gd name="connsiteY29" fmla="*/ 114319 h 1157056"/>
              <a:gd name="connsiteX30" fmla="*/ 681790 w 2406316"/>
              <a:gd name="connsiteY30" fmla="*/ 98277 h 1157056"/>
              <a:gd name="connsiteX31" fmla="*/ 737937 w 2406316"/>
              <a:gd name="connsiteY31" fmla="*/ 90256 h 1157056"/>
              <a:gd name="connsiteX32" fmla="*/ 1138990 w 2406316"/>
              <a:gd name="connsiteY32" fmla="*/ 74214 h 1157056"/>
              <a:gd name="connsiteX33" fmla="*/ 1171074 w 2406316"/>
              <a:gd name="connsiteY33" fmla="*/ 66192 h 1157056"/>
              <a:gd name="connsiteX34" fmla="*/ 1283369 w 2406316"/>
              <a:gd name="connsiteY34" fmla="*/ 82235 h 1157056"/>
              <a:gd name="connsiteX35" fmla="*/ 1395663 w 2406316"/>
              <a:gd name="connsiteY35" fmla="*/ 74214 h 1157056"/>
              <a:gd name="connsiteX36" fmla="*/ 1491916 w 2406316"/>
              <a:gd name="connsiteY36" fmla="*/ 66192 h 1157056"/>
              <a:gd name="connsiteX37" fmla="*/ 1668379 w 2406316"/>
              <a:gd name="connsiteY37" fmla="*/ 58171 h 1157056"/>
              <a:gd name="connsiteX38" fmla="*/ 1700463 w 2406316"/>
              <a:gd name="connsiteY38" fmla="*/ 50150 h 1157056"/>
              <a:gd name="connsiteX39" fmla="*/ 1852863 w 2406316"/>
              <a:gd name="connsiteY39" fmla="*/ 34108 h 1157056"/>
              <a:gd name="connsiteX40" fmla="*/ 1981200 w 2406316"/>
              <a:gd name="connsiteY40" fmla="*/ 26087 h 1157056"/>
              <a:gd name="connsiteX41" fmla="*/ 2334127 w 2406316"/>
              <a:gd name="connsiteY41" fmla="*/ 18066 h 1157056"/>
              <a:gd name="connsiteX42" fmla="*/ 2406316 w 2406316"/>
              <a:gd name="connsiteY42" fmla="*/ 26087 h 1157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406316" h="1157056">
                <a:moveTo>
                  <a:pt x="0" y="1157056"/>
                </a:moveTo>
                <a:cubicBezTo>
                  <a:pt x="10695" y="1143687"/>
                  <a:pt x="20942" y="1129949"/>
                  <a:pt x="32084" y="1116950"/>
                </a:cubicBezTo>
                <a:cubicBezTo>
                  <a:pt x="37006" y="1111208"/>
                  <a:pt x="43589" y="1106958"/>
                  <a:pt x="48127" y="1100908"/>
                </a:cubicBezTo>
                <a:cubicBezTo>
                  <a:pt x="59695" y="1085484"/>
                  <a:pt x="69516" y="1068824"/>
                  <a:pt x="80211" y="1052782"/>
                </a:cubicBezTo>
                <a:lnTo>
                  <a:pt x="96253" y="1028719"/>
                </a:lnTo>
                <a:lnTo>
                  <a:pt x="112295" y="1004656"/>
                </a:lnTo>
                <a:cubicBezTo>
                  <a:pt x="114969" y="996635"/>
                  <a:pt x="118658" y="988883"/>
                  <a:pt x="120316" y="980592"/>
                </a:cubicBezTo>
                <a:cubicBezTo>
                  <a:pt x="126695" y="948697"/>
                  <a:pt x="126072" y="915197"/>
                  <a:pt x="136358" y="884340"/>
                </a:cubicBezTo>
                <a:lnTo>
                  <a:pt x="168442" y="788087"/>
                </a:lnTo>
                <a:cubicBezTo>
                  <a:pt x="171116" y="780066"/>
                  <a:pt x="171773" y="771059"/>
                  <a:pt x="176463" y="764024"/>
                </a:cubicBezTo>
                <a:lnTo>
                  <a:pt x="192506" y="739961"/>
                </a:lnTo>
                <a:cubicBezTo>
                  <a:pt x="195180" y="731940"/>
                  <a:pt x="198204" y="724028"/>
                  <a:pt x="200527" y="715898"/>
                </a:cubicBezTo>
                <a:cubicBezTo>
                  <a:pt x="203555" y="705298"/>
                  <a:pt x="203618" y="693674"/>
                  <a:pt x="208548" y="683814"/>
                </a:cubicBezTo>
                <a:cubicBezTo>
                  <a:pt x="211930" y="677050"/>
                  <a:pt x="219243" y="673119"/>
                  <a:pt x="224590" y="667771"/>
                </a:cubicBezTo>
                <a:cubicBezTo>
                  <a:pt x="227264" y="657076"/>
                  <a:pt x="229443" y="646246"/>
                  <a:pt x="232611" y="635687"/>
                </a:cubicBezTo>
                <a:cubicBezTo>
                  <a:pt x="237470" y="619490"/>
                  <a:pt x="245337" y="604142"/>
                  <a:pt x="248653" y="587561"/>
                </a:cubicBezTo>
                <a:cubicBezTo>
                  <a:pt x="251327" y="574193"/>
                  <a:pt x="254433" y="560904"/>
                  <a:pt x="256674" y="547456"/>
                </a:cubicBezTo>
                <a:cubicBezTo>
                  <a:pt x="270557" y="464155"/>
                  <a:pt x="255612" y="518557"/>
                  <a:pt x="280737" y="443182"/>
                </a:cubicBezTo>
                <a:lnTo>
                  <a:pt x="288758" y="419119"/>
                </a:lnTo>
                <a:cubicBezTo>
                  <a:pt x="291432" y="411098"/>
                  <a:pt x="292089" y="402091"/>
                  <a:pt x="296779" y="395056"/>
                </a:cubicBezTo>
                <a:cubicBezTo>
                  <a:pt x="319113" y="361554"/>
                  <a:pt x="306004" y="377809"/>
                  <a:pt x="336884" y="346929"/>
                </a:cubicBezTo>
                <a:cubicBezTo>
                  <a:pt x="339558" y="338908"/>
                  <a:pt x="340800" y="330257"/>
                  <a:pt x="344906" y="322866"/>
                </a:cubicBezTo>
                <a:cubicBezTo>
                  <a:pt x="354269" y="306012"/>
                  <a:pt x="370893" y="293031"/>
                  <a:pt x="376990" y="274740"/>
                </a:cubicBezTo>
                <a:cubicBezTo>
                  <a:pt x="379664" y="266719"/>
                  <a:pt x="379729" y="257279"/>
                  <a:pt x="385011" y="250677"/>
                </a:cubicBezTo>
                <a:cubicBezTo>
                  <a:pt x="391033" y="243149"/>
                  <a:pt x="401546" y="240657"/>
                  <a:pt x="409074" y="234635"/>
                </a:cubicBezTo>
                <a:cubicBezTo>
                  <a:pt x="414979" y="229911"/>
                  <a:pt x="419066" y="223130"/>
                  <a:pt x="425116" y="218592"/>
                </a:cubicBezTo>
                <a:cubicBezTo>
                  <a:pt x="469244" y="185496"/>
                  <a:pt x="459790" y="190992"/>
                  <a:pt x="497306" y="178487"/>
                </a:cubicBezTo>
                <a:cubicBezTo>
                  <a:pt x="555932" y="139403"/>
                  <a:pt x="482217" y="187109"/>
                  <a:pt x="553453" y="146403"/>
                </a:cubicBezTo>
                <a:cubicBezTo>
                  <a:pt x="561823" y="141620"/>
                  <a:pt x="568707" y="134276"/>
                  <a:pt x="577516" y="130361"/>
                </a:cubicBezTo>
                <a:cubicBezTo>
                  <a:pt x="592968" y="123493"/>
                  <a:pt x="609600" y="119666"/>
                  <a:pt x="625642" y="114319"/>
                </a:cubicBezTo>
                <a:cubicBezTo>
                  <a:pt x="646257" y="107448"/>
                  <a:pt x="659636" y="102305"/>
                  <a:pt x="681790" y="98277"/>
                </a:cubicBezTo>
                <a:cubicBezTo>
                  <a:pt x="700391" y="94895"/>
                  <a:pt x="719197" y="92755"/>
                  <a:pt x="737937" y="90256"/>
                </a:cubicBezTo>
                <a:cubicBezTo>
                  <a:pt x="900201" y="68621"/>
                  <a:pt x="850197" y="81090"/>
                  <a:pt x="1138990" y="74214"/>
                </a:cubicBezTo>
                <a:cubicBezTo>
                  <a:pt x="1149685" y="71540"/>
                  <a:pt x="1160050" y="66192"/>
                  <a:pt x="1171074" y="66192"/>
                </a:cubicBezTo>
                <a:cubicBezTo>
                  <a:pt x="1225776" y="66192"/>
                  <a:pt x="1240182" y="71439"/>
                  <a:pt x="1283369" y="82235"/>
                </a:cubicBezTo>
                <a:lnTo>
                  <a:pt x="1395663" y="74214"/>
                </a:lnTo>
                <a:cubicBezTo>
                  <a:pt x="1427764" y="71745"/>
                  <a:pt x="1459776" y="68083"/>
                  <a:pt x="1491916" y="66192"/>
                </a:cubicBezTo>
                <a:cubicBezTo>
                  <a:pt x="1550696" y="62734"/>
                  <a:pt x="1609558" y="60845"/>
                  <a:pt x="1668379" y="58171"/>
                </a:cubicBezTo>
                <a:cubicBezTo>
                  <a:pt x="1679074" y="55497"/>
                  <a:pt x="1689617" y="52122"/>
                  <a:pt x="1700463" y="50150"/>
                </a:cubicBezTo>
                <a:cubicBezTo>
                  <a:pt x="1750127" y="41120"/>
                  <a:pt x="1803086" y="37663"/>
                  <a:pt x="1852863" y="34108"/>
                </a:cubicBezTo>
                <a:lnTo>
                  <a:pt x="1981200" y="26087"/>
                </a:lnTo>
                <a:cubicBezTo>
                  <a:pt x="2125747" y="-22094"/>
                  <a:pt x="2012423" y="9600"/>
                  <a:pt x="2334127" y="18066"/>
                </a:cubicBezTo>
                <a:cubicBezTo>
                  <a:pt x="2373409" y="31160"/>
                  <a:pt x="2349735" y="26087"/>
                  <a:pt x="2406316" y="26087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96B3E7-8E5B-43D8-B9ED-1F9E36091962}"/>
              </a:ext>
            </a:extLst>
          </p:cNvPr>
          <p:cNvCxnSpPr>
            <a:cxnSpLocks/>
          </p:cNvCxnSpPr>
          <p:nvPr/>
        </p:nvCxnSpPr>
        <p:spPr>
          <a:xfrm flipH="1">
            <a:off x="8613289" y="2916122"/>
            <a:ext cx="1" cy="2176708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00DEF58-0608-4A81-A21F-A3B338896DC3}"/>
              </a:ext>
            </a:extLst>
          </p:cNvPr>
          <p:cNvCxnSpPr>
            <a:cxnSpLocks/>
          </p:cNvCxnSpPr>
          <p:nvPr/>
        </p:nvCxnSpPr>
        <p:spPr>
          <a:xfrm>
            <a:off x="7645467" y="2971265"/>
            <a:ext cx="0" cy="2096508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206B081-FF39-4746-8973-000CC95876A9}"/>
              </a:ext>
            </a:extLst>
          </p:cNvPr>
          <p:cNvCxnSpPr>
            <a:cxnSpLocks/>
          </p:cNvCxnSpPr>
          <p:nvPr/>
        </p:nvCxnSpPr>
        <p:spPr>
          <a:xfrm>
            <a:off x="7515810" y="5211263"/>
            <a:ext cx="109747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44E465F-AE40-41FD-9895-1B824816A273}"/>
              </a:ext>
            </a:extLst>
          </p:cNvPr>
          <p:cNvSpPr txBox="1"/>
          <p:nvPr/>
        </p:nvSpPr>
        <p:spPr>
          <a:xfrm>
            <a:off x="7078391" y="5277079"/>
            <a:ext cx="2031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highlight>
                  <a:srgbClr val="00FFFF"/>
                </a:highlight>
              </a:rPr>
              <a:t>this is great!</a:t>
            </a:r>
          </a:p>
          <a:p>
            <a:pPr algn="ctr"/>
            <a:r>
              <a:rPr lang="en-US" dirty="0">
                <a:highlight>
                  <a:srgbClr val="00FFFF"/>
                </a:highlight>
              </a:rPr>
              <a:t>can we have this?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14D3C-5E49-4D41-846D-B4FBC121AEDC}"/>
              </a:ext>
            </a:extLst>
          </p:cNvPr>
          <p:cNvSpPr/>
          <p:nvPr/>
        </p:nvSpPr>
        <p:spPr>
          <a:xfrm>
            <a:off x="620675" y="6196171"/>
            <a:ext cx="42098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* Only when you care about achieving a minimum accuracy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D2FA06-23A2-46CE-860A-274F6770E721}"/>
              </a:ext>
            </a:extLst>
          </p:cNvPr>
          <p:cNvSpPr txBox="1"/>
          <p:nvPr/>
        </p:nvSpPr>
        <p:spPr>
          <a:xfrm>
            <a:off x="7332055" y="1546552"/>
            <a:ext cx="19287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Red:</a:t>
            </a:r>
          </a:p>
          <a:p>
            <a:pPr algn="ctr"/>
            <a:r>
              <a:rPr lang="en-US" dirty="0"/>
              <a:t>by tuning </a:t>
            </a:r>
            <a:r>
              <a:rPr lang="en-US" dirty="0">
                <a:highlight>
                  <a:srgbClr val="00FFFF"/>
                </a:highlight>
              </a:rPr>
              <a:t>M</a:t>
            </a:r>
          </a:p>
          <a:p>
            <a:pPr algn="ctr"/>
            <a:r>
              <a:rPr lang="en-US" dirty="0"/>
              <a:t>hyperparameters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E278FCB-7EF3-4200-8D17-2EF53D66A1F9}"/>
              </a:ext>
            </a:extLst>
          </p:cNvPr>
          <p:cNvCxnSpPr>
            <a:cxnSpLocks/>
          </p:cNvCxnSpPr>
          <p:nvPr/>
        </p:nvCxnSpPr>
        <p:spPr>
          <a:xfrm flipV="1">
            <a:off x="6393416" y="2648482"/>
            <a:ext cx="0" cy="23980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4603F4F-6E19-40F9-BAA3-99788A2ACF12}"/>
              </a:ext>
            </a:extLst>
          </p:cNvPr>
          <p:cNvCxnSpPr>
            <a:cxnSpLocks/>
          </p:cNvCxnSpPr>
          <p:nvPr/>
        </p:nvCxnSpPr>
        <p:spPr>
          <a:xfrm flipV="1">
            <a:off x="6385396" y="5067773"/>
            <a:ext cx="3998035" cy="70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425C3F5-8356-4405-86CC-ADB1EE4F89DA}"/>
              </a:ext>
            </a:extLst>
          </p:cNvPr>
          <p:cNvSpPr txBox="1"/>
          <p:nvPr/>
        </p:nvSpPr>
        <p:spPr>
          <a:xfrm>
            <a:off x="9109717" y="3876151"/>
            <a:ext cx="19287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Green:</a:t>
            </a:r>
          </a:p>
          <a:p>
            <a:pPr algn="ctr"/>
            <a:r>
              <a:rPr lang="en-US" dirty="0"/>
              <a:t>by tuning </a:t>
            </a:r>
            <a:r>
              <a:rPr lang="en-US" dirty="0">
                <a:highlight>
                  <a:srgbClr val="00FFFF"/>
                </a:highlight>
              </a:rPr>
              <a:t>N</a:t>
            </a:r>
          </a:p>
          <a:p>
            <a:pPr algn="ctr"/>
            <a:r>
              <a:rPr lang="en-US" dirty="0"/>
              <a:t>hyperparameters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8505DC-EB66-41FC-9F7B-D2C410303A68}"/>
              </a:ext>
            </a:extLst>
          </p:cNvPr>
          <p:cNvSpPr txBox="1"/>
          <p:nvPr/>
        </p:nvSpPr>
        <p:spPr>
          <a:xfrm>
            <a:off x="5429543" y="225794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Accuracy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AFE53E-DD03-4A60-9C9F-3AA6B2E05499}"/>
              </a:ext>
            </a:extLst>
          </p:cNvPr>
          <p:cNvSpPr txBox="1"/>
          <p:nvPr/>
        </p:nvSpPr>
        <p:spPr>
          <a:xfrm>
            <a:off x="10074083" y="509464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step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B6E5CE8-5F08-4F2B-9EFA-973FAF3C6EC7}"/>
              </a:ext>
            </a:extLst>
          </p:cNvPr>
          <p:cNvSpPr/>
          <p:nvPr/>
        </p:nvSpPr>
        <p:spPr>
          <a:xfrm>
            <a:off x="6734750" y="2881518"/>
            <a:ext cx="3014407" cy="1764741"/>
          </a:xfrm>
          <a:custGeom>
            <a:avLst/>
            <a:gdLst>
              <a:gd name="connsiteX0" fmla="*/ 0 w 2398294"/>
              <a:gd name="connsiteY0" fmla="*/ 1163244 h 1163244"/>
              <a:gd name="connsiteX1" fmla="*/ 64168 w 2398294"/>
              <a:gd name="connsiteY1" fmla="*/ 1107097 h 1163244"/>
              <a:gd name="connsiteX2" fmla="*/ 88231 w 2398294"/>
              <a:gd name="connsiteY2" fmla="*/ 1099076 h 1163244"/>
              <a:gd name="connsiteX3" fmla="*/ 128336 w 2398294"/>
              <a:gd name="connsiteY3" fmla="*/ 1066991 h 1163244"/>
              <a:gd name="connsiteX4" fmla="*/ 160421 w 2398294"/>
              <a:gd name="connsiteY4" fmla="*/ 1050949 h 1163244"/>
              <a:gd name="connsiteX5" fmla="*/ 208547 w 2398294"/>
              <a:gd name="connsiteY5" fmla="*/ 1018865 h 1163244"/>
              <a:gd name="connsiteX6" fmla="*/ 232610 w 2398294"/>
              <a:gd name="connsiteY6" fmla="*/ 1002823 h 1163244"/>
              <a:gd name="connsiteX7" fmla="*/ 256673 w 2398294"/>
              <a:gd name="connsiteY7" fmla="*/ 978760 h 1163244"/>
              <a:gd name="connsiteX8" fmla="*/ 304800 w 2398294"/>
              <a:gd name="connsiteY8" fmla="*/ 946676 h 1163244"/>
              <a:gd name="connsiteX9" fmla="*/ 352926 w 2398294"/>
              <a:gd name="connsiteY9" fmla="*/ 906570 h 1163244"/>
              <a:gd name="connsiteX10" fmla="*/ 368968 w 2398294"/>
              <a:gd name="connsiteY10" fmla="*/ 882507 h 1163244"/>
              <a:gd name="connsiteX11" fmla="*/ 376989 w 2398294"/>
              <a:gd name="connsiteY11" fmla="*/ 858444 h 1163244"/>
              <a:gd name="connsiteX12" fmla="*/ 409073 w 2398294"/>
              <a:gd name="connsiteY12" fmla="*/ 810318 h 1163244"/>
              <a:gd name="connsiteX13" fmla="*/ 425115 w 2398294"/>
              <a:gd name="connsiteY13" fmla="*/ 786254 h 1163244"/>
              <a:gd name="connsiteX14" fmla="*/ 433136 w 2398294"/>
              <a:gd name="connsiteY14" fmla="*/ 762191 h 1163244"/>
              <a:gd name="connsiteX15" fmla="*/ 481263 w 2398294"/>
              <a:gd name="connsiteY15" fmla="*/ 714065 h 1163244"/>
              <a:gd name="connsiteX16" fmla="*/ 537410 w 2398294"/>
              <a:gd name="connsiteY16" fmla="*/ 657918 h 1163244"/>
              <a:gd name="connsiteX17" fmla="*/ 545431 w 2398294"/>
              <a:gd name="connsiteY17" fmla="*/ 633854 h 1163244"/>
              <a:gd name="connsiteX18" fmla="*/ 593557 w 2398294"/>
              <a:gd name="connsiteY18" fmla="*/ 601770 h 1163244"/>
              <a:gd name="connsiteX19" fmla="*/ 633663 w 2398294"/>
              <a:gd name="connsiteY19" fmla="*/ 569686 h 1163244"/>
              <a:gd name="connsiteX20" fmla="*/ 649705 w 2398294"/>
              <a:gd name="connsiteY20" fmla="*/ 545623 h 1163244"/>
              <a:gd name="connsiteX21" fmla="*/ 665747 w 2398294"/>
              <a:gd name="connsiteY21" fmla="*/ 497497 h 1163244"/>
              <a:gd name="connsiteX22" fmla="*/ 673768 w 2398294"/>
              <a:gd name="connsiteY22" fmla="*/ 401244 h 1163244"/>
              <a:gd name="connsiteX23" fmla="*/ 689810 w 2398294"/>
              <a:gd name="connsiteY23" fmla="*/ 377181 h 1163244"/>
              <a:gd name="connsiteX24" fmla="*/ 786063 w 2398294"/>
              <a:gd name="connsiteY24" fmla="*/ 329054 h 1163244"/>
              <a:gd name="connsiteX25" fmla="*/ 1235242 w 2398294"/>
              <a:gd name="connsiteY25" fmla="*/ 304991 h 1163244"/>
              <a:gd name="connsiteX26" fmla="*/ 1283368 w 2398294"/>
              <a:gd name="connsiteY26" fmla="*/ 288949 h 1163244"/>
              <a:gd name="connsiteX27" fmla="*/ 1323473 w 2398294"/>
              <a:gd name="connsiteY27" fmla="*/ 256865 h 1163244"/>
              <a:gd name="connsiteX28" fmla="*/ 1371600 w 2398294"/>
              <a:gd name="connsiteY28" fmla="*/ 192697 h 1163244"/>
              <a:gd name="connsiteX29" fmla="*/ 1403684 w 2398294"/>
              <a:gd name="connsiteY29" fmla="*/ 152591 h 1163244"/>
              <a:gd name="connsiteX30" fmla="*/ 1435768 w 2398294"/>
              <a:gd name="connsiteY30" fmla="*/ 120507 h 1163244"/>
              <a:gd name="connsiteX31" fmla="*/ 1467852 w 2398294"/>
              <a:gd name="connsiteY31" fmla="*/ 88423 h 1163244"/>
              <a:gd name="connsiteX32" fmla="*/ 1507957 w 2398294"/>
              <a:gd name="connsiteY32" fmla="*/ 56339 h 1163244"/>
              <a:gd name="connsiteX33" fmla="*/ 1732547 w 2398294"/>
              <a:gd name="connsiteY33" fmla="*/ 72381 h 1163244"/>
              <a:gd name="connsiteX34" fmla="*/ 1925052 w 2398294"/>
              <a:gd name="connsiteY34" fmla="*/ 64360 h 1163244"/>
              <a:gd name="connsiteX35" fmla="*/ 1949115 w 2398294"/>
              <a:gd name="connsiteY35" fmla="*/ 48318 h 1163244"/>
              <a:gd name="connsiteX36" fmla="*/ 1965157 w 2398294"/>
              <a:gd name="connsiteY36" fmla="*/ 24254 h 1163244"/>
              <a:gd name="connsiteX37" fmla="*/ 1997242 w 2398294"/>
              <a:gd name="connsiteY37" fmla="*/ 16233 h 1163244"/>
              <a:gd name="connsiteX38" fmla="*/ 2021305 w 2398294"/>
              <a:gd name="connsiteY38" fmla="*/ 8212 h 1163244"/>
              <a:gd name="connsiteX39" fmla="*/ 2398294 w 2398294"/>
              <a:gd name="connsiteY39" fmla="*/ 191 h 116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98294" h="1163244">
                <a:moveTo>
                  <a:pt x="0" y="1163244"/>
                </a:moveTo>
                <a:cubicBezTo>
                  <a:pt x="20908" y="1142336"/>
                  <a:pt x="37639" y="1120361"/>
                  <a:pt x="64168" y="1107097"/>
                </a:cubicBezTo>
                <a:cubicBezTo>
                  <a:pt x="71730" y="1103316"/>
                  <a:pt x="80210" y="1101750"/>
                  <a:pt x="88231" y="1099076"/>
                </a:cubicBezTo>
                <a:cubicBezTo>
                  <a:pt x="105798" y="1081508"/>
                  <a:pt x="104726" y="1080482"/>
                  <a:pt x="128336" y="1066991"/>
                </a:cubicBezTo>
                <a:cubicBezTo>
                  <a:pt x="138718" y="1061059"/>
                  <a:pt x="150168" y="1057101"/>
                  <a:pt x="160421" y="1050949"/>
                </a:cubicBezTo>
                <a:cubicBezTo>
                  <a:pt x="176954" y="1041030"/>
                  <a:pt x="192505" y="1029560"/>
                  <a:pt x="208547" y="1018865"/>
                </a:cubicBezTo>
                <a:cubicBezTo>
                  <a:pt x="216568" y="1013518"/>
                  <a:pt x="225793" y="1009640"/>
                  <a:pt x="232610" y="1002823"/>
                </a:cubicBezTo>
                <a:cubicBezTo>
                  <a:pt x="240631" y="994802"/>
                  <a:pt x="247719" y="985724"/>
                  <a:pt x="256673" y="978760"/>
                </a:cubicBezTo>
                <a:cubicBezTo>
                  <a:pt x="271892" y="966923"/>
                  <a:pt x="291167" y="960310"/>
                  <a:pt x="304800" y="946676"/>
                </a:cubicBezTo>
                <a:cubicBezTo>
                  <a:pt x="335679" y="915795"/>
                  <a:pt x="319425" y="928904"/>
                  <a:pt x="352926" y="906570"/>
                </a:cubicBezTo>
                <a:cubicBezTo>
                  <a:pt x="358273" y="898549"/>
                  <a:pt x="364657" y="891129"/>
                  <a:pt x="368968" y="882507"/>
                </a:cubicBezTo>
                <a:cubicBezTo>
                  <a:pt x="372749" y="874945"/>
                  <a:pt x="372883" y="865835"/>
                  <a:pt x="376989" y="858444"/>
                </a:cubicBezTo>
                <a:cubicBezTo>
                  <a:pt x="386352" y="841590"/>
                  <a:pt x="398378" y="826360"/>
                  <a:pt x="409073" y="810318"/>
                </a:cubicBezTo>
                <a:cubicBezTo>
                  <a:pt x="414420" y="802297"/>
                  <a:pt x="422066" y="795400"/>
                  <a:pt x="425115" y="786254"/>
                </a:cubicBezTo>
                <a:cubicBezTo>
                  <a:pt x="427789" y="778233"/>
                  <a:pt x="427945" y="768865"/>
                  <a:pt x="433136" y="762191"/>
                </a:cubicBezTo>
                <a:cubicBezTo>
                  <a:pt x="447065" y="744283"/>
                  <a:pt x="468678" y="732942"/>
                  <a:pt x="481263" y="714065"/>
                </a:cubicBezTo>
                <a:cubicBezTo>
                  <a:pt x="518037" y="658904"/>
                  <a:pt x="495056" y="672036"/>
                  <a:pt x="537410" y="657918"/>
                </a:cubicBezTo>
                <a:cubicBezTo>
                  <a:pt x="540084" y="649897"/>
                  <a:pt x="539452" y="639833"/>
                  <a:pt x="545431" y="633854"/>
                </a:cubicBezTo>
                <a:cubicBezTo>
                  <a:pt x="559064" y="620221"/>
                  <a:pt x="579923" y="615403"/>
                  <a:pt x="593557" y="601770"/>
                </a:cubicBezTo>
                <a:cubicBezTo>
                  <a:pt x="616417" y="578912"/>
                  <a:pt x="603308" y="589923"/>
                  <a:pt x="633663" y="569686"/>
                </a:cubicBezTo>
                <a:cubicBezTo>
                  <a:pt x="639010" y="561665"/>
                  <a:pt x="645790" y="554432"/>
                  <a:pt x="649705" y="545623"/>
                </a:cubicBezTo>
                <a:cubicBezTo>
                  <a:pt x="656573" y="530171"/>
                  <a:pt x="665747" y="497497"/>
                  <a:pt x="665747" y="497497"/>
                </a:cubicBezTo>
                <a:cubicBezTo>
                  <a:pt x="668421" y="465413"/>
                  <a:pt x="667454" y="432814"/>
                  <a:pt x="673768" y="401244"/>
                </a:cubicBezTo>
                <a:cubicBezTo>
                  <a:pt x="675659" y="391791"/>
                  <a:pt x="682555" y="383529"/>
                  <a:pt x="689810" y="377181"/>
                </a:cubicBezTo>
                <a:cubicBezTo>
                  <a:pt x="711092" y="358559"/>
                  <a:pt x="755530" y="331160"/>
                  <a:pt x="786063" y="329054"/>
                </a:cubicBezTo>
                <a:cubicBezTo>
                  <a:pt x="1090741" y="308042"/>
                  <a:pt x="941005" y="315889"/>
                  <a:pt x="1235242" y="304991"/>
                </a:cubicBezTo>
                <a:cubicBezTo>
                  <a:pt x="1251284" y="299644"/>
                  <a:pt x="1273988" y="303019"/>
                  <a:pt x="1283368" y="288949"/>
                </a:cubicBezTo>
                <a:cubicBezTo>
                  <a:pt x="1304100" y="257851"/>
                  <a:pt x="1290265" y="267934"/>
                  <a:pt x="1323473" y="256865"/>
                </a:cubicBezTo>
                <a:cubicBezTo>
                  <a:pt x="1359752" y="202447"/>
                  <a:pt x="1341923" y="222372"/>
                  <a:pt x="1371600" y="192697"/>
                </a:cubicBezTo>
                <a:cubicBezTo>
                  <a:pt x="1391761" y="132213"/>
                  <a:pt x="1362221" y="204420"/>
                  <a:pt x="1403684" y="152591"/>
                </a:cubicBezTo>
                <a:cubicBezTo>
                  <a:pt x="1434796" y="113701"/>
                  <a:pt x="1383267" y="138007"/>
                  <a:pt x="1435768" y="120507"/>
                </a:cubicBezTo>
                <a:cubicBezTo>
                  <a:pt x="1453268" y="68006"/>
                  <a:pt x="1428962" y="119535"/>
                  <a:pt x="1467852" y="88423"/>
                </a:cubicBezTo>
                <a:cubicBezTo>
                  <a:pt x="1519682" y="46959"/>
                  <a:pt x="1447474" y="76500"/>
                  <a:pt x="1507957" y="56339"/>
                </a:cubicBezTo>
                <a:lnTo>
                  <a:pt x="1732547" y="72381"/>
                </a:lnTo>
                <a:cubicBezTo>
                  <a:pt x="1796771" y="72381"/>
                  <a:pt x="1860884" y="67034"/>
                  <a:pt x="1925052" y="64360"/>
                </a:cubicBezTo>
                <a:cubicBezTo>
                  <a:pt x="1933073" y="59013"/>
                  <a:pt x="1942299" y="55135"/>
                  <a:pt x="1949115" y="48318"/>
                </a:cubicBezTo>
                <a:cubicBezTo>
                  <a:pt x="1955932" y="41501"/>
                  <a:pt x="1957136" y="29602"/>
                  <a:pt x="1965157" y="24254"/>
                </a:cubicBezTo>
                <a:cubicBezTo>
                  <a:pt x="1974330" y="18139"/>
                  <a:pt x="1986642" y="19262"/>
                  <a:pt x="1997242" y="16233"/>
                </a:cubicBezTo>
                <a:cubicBezTo>
                  <a:pt x="2005372" y="13910"/>
                  <a:pt x="2012870" y="8794"/>
                  <a:pt x="2021305" y="8212"/>
                </a:cubicBezTo>
                <a:cubicBezTo>
                  <a:pt x="2168900" y="-1967"/>
                  <a:pt x="2254762" y="191"/>
                  <a:pt x="2398294" y="191"/>
                </a:cubicBezTo>
              </a:path>
            </a:pathLst>
          </a:custGeom>
          <a:ln w="28575"/>
          <a:scene3d>
            <a:camera prst="orthographicFront">
              <a:rot lat="0" lon="0" rev="0"/>
            </a:camera>
            <a:lightRig rig="threePt" dir="t"/>
          </a:scene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0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795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There are many Applications for 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054" name="Picture 6" descr="Image result for image classification cat dog">
            <a:extLst>
              <a:ext uri="{FF2B5EF4-FFF2-40B4-BE49-F238E27FC236}">
                <a16:creationId xmlns:a16="http://schemas.microsoft.com/office/drawing/2014/main" id="{173BC393-CD6F-4289-A632-6C174E9B5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56"/>
          <a:stretch/>
        </p:blipFill>
        <p:spPr bwMode="auto">
          <a:xfrm>
            <a:off x="4607144" y="4505801"/>
            <a:ext cx="1820327" cy="138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object recognition self driving">
            <a:extLst>
              <a:ext uri="{FF2B5EF4-FFF2-40B4-BE49-F238E27FC236}">
                <a16:creationId xmlns:a16="http://schemas.microsoft.com/office/drawing/2014/main" id="{F741A69C-8A3E-4DF1-AE69-FD7BA1DC8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22" y="980048"/>
            <a:ext cx="3868325" cy="21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financial forecast neural networks">
            <a:extLst>
              <a:ext uri="{FF2B5EF4-FFF2-40B4-BE49-F238E27FC236}">
                <a16:creationId xmlns:a16="http://schemas.microsoft.com/office/drawing/2014/main" id="{3B0F7680-CD62-48E0-ABA4-BF200DEF1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557" y="1108972"/>
            <a:ext cx="2425700" cy="161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medical diagnosis neural networks">
            <a:extLst>
              <a:ext uri="{FF2B5EF4-FFF2-40B4-BE49-F238E27FC236}">
                <a16:creationId xmlns:a16="http://schemas.microsoft.com/office/drawing/2014/main" id="{D2BF391E-9A6A-4F2F-B05D-241E7B55E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27" y="3853837"/>
            <a:ext cx="2467025" cy="185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speech recognition">
            <a:extLst>
              <a:ext uri="{FF2B5EF4-FFF2-40B4-BE49-F238E27FC236}">
                <a16:creationId xmlns:a16="http://schemas.microsoft.com/office/drawing/2014/main" id="{A4EB0FF6-0247-48C3-9579-C9D060033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342" y="3438586"/>
            <a:ext cx="2081608" cy="138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0067D0-24DF-4FE6-A3C8-AAD592FB838D}"/>
              </a:ext>
            </a:extLst>
          </p:cNvPr>
          <p:cNvSpPr/>
          <p:nvPr/>
        </p:nvSpPr>
        <p:spPr>
          <a:xfrm>
            <a:off x="4108522" y="5655903"/>
            <a:ext cx="24352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base"/>
            <a:r>
              <a:rPr lang="en-US" sz="1600" dirty="0"/>
              <a:t>Image classification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DA7C91-BA10-4A05-910E-9222D090BC4D}"/>
              </a:ext>
            </a:extLst>
          </p:cNvPr>
          <p:cNvSpPr/>
          <p:nvPr/>
        </p:nvSpPr>
        <p:spPr>
          <a:xfrm>
            <a:off x="937960" y="5723144"/>
            <a:ext cx="22733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base"/>
            <a:r>
              <a:rPr lang="en-US" sz="1600" dirty="0"/>
              <a:t>Medical diagnosis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A74A4B-C5C1-42E9-A6A4-9E6533717A4B}"/>
              </a:ext>
            </a:extLst>
          </p:cNvPr>
          <p:cNvSpPr/>
          <p:nvPr/>
        </p:nvSpPr>
        <p:spPr>
          <a:xfrm>
            <a:off x="5436749" y="2722312"/>
            <a:ext cx="25250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base"/>
            <a:r>
              <a:rPr lang="en-US" sz="1600" dirty="0"/>
              <a:t>Financial forecasting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05DA2F-F615-46BD-875E-1BC5AFEEF2A0}"/>
              </a:ext>
            </a:extLst>
          </p:cNvPr>
          <p:cNvSpPr/>
          <p:nvPr/>
        </p:nvSpPr>
        <p:spPr>
          <a:xfrm>
            <a:off x="1082205" y="3219480"/>
            <a:ext cx="22990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base"/>
            <a:r>
              <a:rPr lang="en-US" sz="1600" dirty="0"/>
              <a:t>Object recognition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9D0EC5-48E0-4DC7-80C0-35D55AF013D3}"/>
              </a:ext>
            </a:extLst>
          </p:cNvPr>
          <p:cNvSpPr/>
          <p:nvPr/>
        </p:nvSpPr>
        <p:spPr>
          <a:xfrm>
            <a:off x="5588001" y="3947960"/>
            <a:ext cx="137160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fontAlgn="base"/>
            <a:r>
              <a:rPr lang="en-US" sz="1600" dirty="0"/>
              <a:t>Speech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EA349A-49E8-4F5F-A6A2-1B6A6AD8C4E3}"/>
              </a:ext>
            </a:extLst>
          </p:cNvPr>
          <p:cNvSpPr/>
          <p:nvPr/>
        </p:nvSpPr>
        <p:spPr>
          <a:xfrm>
            <a:off x="5602614" y="4244337"/>
            <a:ext cx="193641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fontAlgn="base"/>
            <a:r>
              <a:rPr lang="en-US" sz="1600" dirty="0"/>
              <a:t>recognition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CCD1D0-488B-4307-A381-FEB1824DE09D}"/>
              </a:ext>
            </a:extLst>
          </p:cNvPr>
          <p:cNvSpPr/>
          <p:nvPr/>
        </p:nvSpPr>
        <p:spPr>
          <a:xfrm>
            <a:off x="6959602" y="4131733"/>
            <a:ext cx="644841" cy="207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7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795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Telecommunication Applications for 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73A33-A326-1147-8446-D3A9713F1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78683"/>
            <a:ext cx="1739900" cy="158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7C6D86-322D-BE47-898F-9E38C8B76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100" y="1363517"/>
            <a:ext cx="2572749" cy="186880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D30513-0C3B-A140-849A-680CA2B6875B}"/>
              </a:ext>
            </a:extLst>
          </p:cNvPr>
          <p:cNvSpPr/>
          <p:nvPr/>
        </p:nvSpPr>
        <p:spPr>
          <a:xfrm>
            <a:off x="1082205" y="3219480"/>
            <a:ext cx="24125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base"/>
            <a:r>
              <a:rPr lang="en-US" sz="1600" dirty="0"/>
              <a:t>Constellation design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D7FA77DB-9087-504D-8EC8-499C68F23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108" y="1363517"/>
            <a:ext cx="5324687" cy="276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E9CD9D0-BCAB-2D41-A35D-9FE4EA8B9073}"/>
              </a:ext>
            </a:extLst>
          </p:cNvPr>
          <p:cNvSpPr/>
          <p:nvPr/>
        </p:nvSpPr>
        <p:spPr>
          <a:xfrm>
            <a:off x="6595758" y="4368473"/>
            <a:ext cx="36456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base"/>
            <a:r>
              <a:rPr lang="en-US" sz="1600" dirty="0"/>
              <a:t>Automatic modulation classification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0BF2E2-B045-E544-ACB4-CD5B7888A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0167" y="3826987"/>
            <a:ext cx="3296076" cy="23632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676D41F-FCE1-2A43-963E-F560029B769B}"/>
              </a:ext>
            </a:extLst>
          </p:cNvPr>
          <p:cNvSpPr/>
          <p:nvPr/>
        </p:nvSpPr>
        <p:spPr>
          <a:xfrm>
            <a:off x="2819242" y="6289887"/>
            <a:ext cx="22579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base"/>
            <a:r>
              <a:rPr lang="en-US" sz="1600" dirty="0"/>
              <a:t>Channel estimation</a:t>
            </a:r>
          </a:p>
        </p:txBody>
      </p:sp>
    </p:spTree>
    <p:extLst>
      <p:ext uri="{BB962C8B-B14F-4D97-AF65-F5344CB8AC3E}">
        <p14:creationId xmlns:p14="http://schemas.microsoft.com/office/powerpoint/2010/main" val="169273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23090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There are Different Network Topologies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26" name="Picture 2" descr="https://miro.medium.com/max/1800/1*gccuMDV8fXjcvz1RSk4kgQ.png">
            <a:extLst>
              <a:ext uri="{FF2B5EF4-FFF2-40B4-BE49-F238E27FC236}">
                <a16:creationId xmlns:a16="http://schemas.microsoft.com/office/drawing/2014/main" id="{4034B193-8F3A-44E8-BE48-0719247D6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18025" r="46032" b="72222"/>
          <a:stretch/>
        </p:blipFill>
        <p:spPr bwMode="auto">
          <a:xfrm>
            <a:off x="621791" y="1348276"/>
            <a:ext cx="3647753" cy="180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miro.medium.com/max/1800/1*gccuMDV8fXjcvz1RSk4kgQ.png">
            <a:extLst>
              <a:ext uri="{FF2B5EF4-FFF2-40B4-BE49-F238E27FC236}">
                <a16:creationId xmlns:a16="http://schemas.microsoft.com/office/drawing/2014/main" id="{70EBA285-5271-4D35-939F-C0A52D78C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0" t="4013" r="1652" b="82307"/>
          <a:stretch/>
        </p:blipFill>
        <p:spPr bwMode="auto">
          <a:xfrm>
            <a:off x="5192615" y="1143365"/>
            <a:ext cx="2297902" cy="251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miro.medium.com/max/1800/1*gccuMDV8fXjcvz1RSk4kgQ.png">
            <a:extLst>
              <a:ext uri="{FF2B5EF4-FFF2-40B4-BE49-F238E27FC236}">
                <a16:creationId xmlns:a16="http://schemas.microsoft.com/office/drawing/2014/main" id="{6533FEF4-3049-44B9-A179-4C73352F7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" t="55030" r="65985" b="29215"/>
          <a:stretch/>
        </p:blipFill>
        <p:spPr bwMode="auto">
          <a:xfrm>
            <a:off x="1939643" y="3353781"/>
            <a:ext cx="3893507" cy="287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16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After Selecting Application, Dataset, and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F66F5A-766F-424A-B03C-752C41182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63040"/>
            <a:ext cx="10515600" cy="4759404"/>
          </a:xfrm>
        </p:spPr>
        <p:txBody>
          <a:bodyPr/>
          <a:lstStyle/>
          <a:p>
            <a:pPr fontAlgn="base"/>
            <a:endParaRPr lang="en-US" sz="1800" dirty="0"/>
          </a:p>
          <a:p>
            <a:pPr fontAlgn="base"/>
            <a:endParaRPr lang="en-US" sz="1800" dirty="0"/>
          </a:p>
          <a:p>
            <a:pPr fontAlgn="base"/>
            <a:endParaRPr lang="en-US" sz="1800" dirty="0"/>
          </a:p>
          <a:p>
            <a:pPr fontAlgn="base"/>
            <a:endParaRPr lang="en-US" sz="1800" dirty="0"/>
          </a:p>
          <a:p>
            <a:pPr fontAlgn="base"/>
            <a:endParaRPr lang="en-US" sz="18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D0B1E69-4FB1-4928-8BA7-D6E0A1688E81}"/>
              </a:ext>
            </a:extLst>
          </p:cNvPr>
          <p:cNvCxnSpPr/>
          <p:nvPr/>
        </p:nvCxnSpPr>
        <p:spPr>
          <a:xfrm>
            <a:off x="9272337" y="1403684"/>
            <a:ext cx="0" cy="29758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D654DB5-05C3-473A-A2FE-E4DEAE07EB24}"/>
              </a:ext>
            </a:extLst>
          </p:cNvPr>
          <p:cNvSpPr txBox="1"/>
          <p:nvPr/>
        </p:nvSpPr>
        <p:spPr>
          <a:xfrm>
            <a:off x="8868219" y="4438851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Application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BB2323A-24FF-4F6C-8E74-E98577C0E233}"/>
              </a:ext>
            </a:extLst>
          </p:cNvPr>
          <p:cNvCxnSpPr>
            <a:cxnSpLocks/>
          </p:cNvCxnSpPr>
          <p:nvPr/>
        </p:nvCxnSpPr>
        <p:spPr>
          <a:xfrm flipH="1">
            <a:off x="8061159" y="1620253"/>
            <a:ext cx="2189746" cy="1106905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96DF81D-6F9E-47D8-B25B-3B7A040C6EF1}"/>
              </a:ext>
            </a:extLst>
          </p:cNvPr>
          <p:cNvSpPr txBox="1"/>
          <p:nvPr/>
        </p:nvSpPr>
        <p:spPr>
          <a:xfrm>
            <a:off x="7657041" y="2786514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A7F81-60F9-4FBA-AAF6-39CF022CDEAD}"/>
              </a:ext>
            </a:extLst>
          </p:cNvPr>
          <p:cNvCxnSpPr>
            <a:cxnSpLocks/>
          </p:cNvCxnSpPr>
          <p:nvPr/>
        </p:nvCxnSpPr>
        <p:spPr>
          <a:xfrm>
            <a:off x="8927433" y="1620253"/>
            <a:ext cx="1724525" cy="241433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73D4B1D-C110-44DB-86D0-41090EA8C9D8}"/>
              </a:ext>
            </a:extLst>
          </p:cNvPr>
          <p:cNvSpPr txBox="1"/>
          <p:nvPr/>
        </p:nvSpPr>
        <p:spPr>
          <a:xfrm>
            <a:off x="10483516" y="406869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</a:t>
            </a: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E6D169FC-2068-41BC-A748-16414D95759C}"/>
              </a:ext>
            </a:extLst>
          </p:cNvPr>
          <p:cNvSpPr/>
          <p:nvPr/>
        </p:nvSpPr>
        <p:spPr>
          <a:xfrm>
            <a:off x="8827224" y="3362391"/>
            <a:ext cx="112295" cy="108124"/>
          </a:xfrm>
          <a:prstGeom prst="flowChartConnector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C3244D8-CF2B-4D15-9EEC-EB01BF817C2C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7796597" y="3470515"/>
            <a:ext cx="962392" cy="447439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B367713-96EF-4A2E-B00A-CFBA55EFA64E}"/>
              </a:ext>
            </a:extLst>
          </p:cNvPr>
          <p:cNvSpPr txBox="1"/>
          <p:nvPr/>
        </p:nvSpPr>
        <p:spPr>
          <a:xfrm>
            <a:off x="963146" y="2126993"/>
            <a:ext cx="5314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How complex </a:t>
            </a:r>
            <a:r>
              <a:rPr lang="en-US" sz="3600"/>
              <a:t>is training?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83AA45-41EC-4AEE-BEA3-803C3ACF9434}"/>
              </a:ext>
            </a:extLst>
          </p:cNvPr>
          <p:cNvSpPr txBox="1"/>
          <p:nvPr/>
        </p:nvSpPr>
        <p:spPr>
          <a:xfrm>
            <a:off x="6335299" y="3917954"/>
            <a:ext cx="2922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(application, network, dataset)</a:t>
            </a:r>
          </a:p>
        </p:txBody>
      </p:sp>
    </p:spTree>
    <p:extLst>
      <p:ext uri="{BB962C8B-B14F-4D97-AF65-F5344CB8AC3E}">
        <p14:creationId xmlns:p14="http://schemas.microsoft.com/office/powerpoint/2010/main" val="239199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8F3DBCA-7FA9-4E5B-B4AD-E2533B5F304F}"/>
              </a:ext>
            </a:extLst>
          </p:cNvPr>
          <p:cNvSpPr txBox="1"/>
          <p:nvPr/>
        </p:nvSpPr>
        <p:spPr>
          <a:xfrm>
            <a:off x="7486052" y="1278486"/>
            <a:ext cx="25187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How to initial our</a:t>
            </a:r>
          </a:p>
          <a:p>
            <a:pPr algn="ctr"/>
            <a:r>
              <a:rPr lang="en-US" dirty="0"/>
              <a:t>Network?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random, He, Xavier, …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-17940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Complexity of Training a Neural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51DAA4-F700-4FF2-A021-7A20C9D56A00}"/>
              </a:ext>
            </a:extLst>
          </p:cNvPr>
          <p:cNvSpPr txBox="1"/>
          <p:nvPr/>
        </p:nvSpPr>
        <p:spPr>
          <a:xfrm>
            <a:off x="621792" y="6222444"/>
            <a:ext cx="25106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* This graph is generalized and simplified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2DE80DB-3A9E-400B-99A7-1690FE63375D}"/>
              </a:ext>
            </a:extLst>
          </p:cNvPr>
          <p:cNvSpPr/>
          <p:nvPr/>
        </p:nvSpPr>
        <p:spPr>
          <a:xfrm>
            <a:off x="4505351" y="2661946"/>
            <a:ext cx="2264416" cy="1725571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Start with:</a:t>
            </a: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9D3CE61-8590-448B-B445-3FE6FE96921C}"/>
              </a:ext>
            </a:extLst>
          </p:cNvPr>
          <p:cNvCxnSpPr>
            <a:cxnSpLocks/>
            <a:stCxn id="2" idx="0"/>
            <a:endCxn id="10" idx="4"/>
          </p:cNvCxnSpPr>
          <p:nvPr/>
        </p:nvCxnSpPr>
        <p:spPr>
          <a:xfrm flipH="1" flipV="1">
            <a:off x="5630866" y="2158767"/>
            <a:ext cx="6693" cy="503179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FC3A4A11-7BBE-45A1-A6D4-1C7C7F46D321}"/>
              </a:ext>
            </a:extLst>
          </p:cNvPr>
          <p:cNvSpPr/>
          <p:nvPr/>
        </p:nvSpPr>
        <p:spPr>
          <a:xfrm>
            <a:off x="4251941" y="853132"/>
            <a:ext cx="2757850" cy="1305635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69B57A-8538-48DE-B15E-D329B4A2C260}"/>
              </a:ext>
            </a:extLst>
          </p:cNvPr>
          <p:cNvCxnSpPr>
            <a:cxnSpLocks/>
            <a:stCxn id="2" idx="7"/>
            <a:endCxn id="16" idx="3"/>
          </p:cNvCxnSpPr>
          <p:nvPr/>
        </p:nvCxnSpPr>
        <p:spPr>
          <a:xfrm flipV="1">
            <a:off x="6438151" y="2228320"/>
            <a:ext cx="1294091" cy="68633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46727E8-A31C-4ED5-B627-378257A7FAB6}"/>
              </a:ext>
            </a:extLst>
          </p:cNvPr>
          <p:cNvSpPr/>
          <p:nvPr/>
        </p:nvSpPr>
        <p:spPr>
          <a:xfrm>
            <a:off x="7316622" y="1181506"/>
            <a:ext cx="2838032" cy="1226419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974CA66-53D5-4273-8943-AC3D1E9E57F5}"/>
              </a:ext>
            </a:extLst>
          </p:cNvPr>
          <p:cNvCxnSpPr>
            <a:cxnSpLocks/>
            <a:stCxn id="2" idx="5"/>
            <a:endCxn id="24" idx="2"/>
          </p:cNvCxnSpPr>
          <p:nvPr/>
        </p:nvCxnSpPr>
        <p:spPr>
          <a:xfrm>
            <a:off x="6438151" y="4134813"/>
            <a:ext cx="932949" cy="625662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6E71CB9-8A63-42E4-AE2F-6B97DD3581ED}"/>
              </a:ext>
            </a:extLst>
          </p:cNvPr>
          <p:cNvSpPr txBox="1"/>
          <p:nvPr/>
        </p:nvSpPr>
        <p:spPr>
          <a:xfrm>
            <a:off x="7759000" y="4244861"/>
            <a:ext cx="29290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How to change our</a:t>
            </a:r>
          </a:p>
          <a:p>
            <a:pPr algn="ctr"/>
            <a:r>
              <a:rPr lang="en-US" dirty="0"/>
              <a:t>Network variables?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Optimizer, learning rate, …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958A631-1F8B-4565-AE20-3563B3F54211}"/>
              </a:ext>
            </a:extLst>
          </p:cNvPr>
          <p:cNvSpPr/>
          <p:nvPr/>
        </p:nvSpPr>
        <p:spPr>
          <a:xfrm>
            <a:off x="7371100" y="4188553"/>
            <a:ext cx="3574920" cy="114384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27268B0-C5A8-4558-B951-6F81C5A362B0}"/>
              </a:ext>
            </a:extLst>
          </p:cNvPr>
          <p:cNvSpPr/>
          <p:nvPr/>
        </p:nvSpPr>
        <p:spPr>
          <a:xfrm>
            <a:off x="8049435" y="2691231"/>
            <a:ext cx="3104240" cy="123326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E7A3AA7-70AD-457D-9B9E-79C71D16258B}"/>
              </a:ext>
            </a:extLst>
          </p:cNvPr>
          <p:cNvCxnSpPr>
            <a:cxnSpLocks/>
            <a:stCxn id="2" idx="6"/>
            <a:endCxn id="28" idx="2"/>
          </p:cNvCxnSpPr>
          <p:nvPr/>
        </p:nvCxnSpPr>
        <p:spPr>
          <a:xfrm flipV="1">
            <a:off x="6769767" y="3307865"/>
            <a:ext cx="1279668" cy="216867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A3A1F3B-90FB-4006-AB4D-896BA3B6CD3A}"/>
              </a:ext>
            </a:extLst>
          </p:cNvPr>
          <p:cNvSpPr txBox="1"/>
          <p:nvPr/>
        </p:nvSpPr>
        <p:spPr>
          <a:xfrm>
            <a:off x="8260698" y="2801116"/>
            <a:ext cx="2723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How to modify our</a:t>
            </a:r>
          </a:p>
          <a:p>
            <a:pPr algn="ctr"/>
            <a:r>
              <a:rPr lang="en-US" dirty="0"/>
              <a:t>input?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normalizing, crop, flip, …</a:t>
            </a:r>
            <a:endParaRPr lang="en-US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2493A51-BB86-4BB0-8288-094FD84925B3}"/>
              </a:ext>
            </a:extLst>
          </p:cNvPr>
          <p:cNvCxnSpPr>
            <a:cxnSpLocks/>
            <a:stCxn id="2" idx="1"/>
            <a:endCxn id="39" idx="5"/>
          </p:cNvCxnSpPr>
          <p:nvPr/>
        </p:nvCxnSpPr>
        <p:spPr>
          <a:xfrm flipH="1" flipV="1">
            <a:off x="3623704" y="2646469"/>
            <a:ext cx="1213263" cy="268181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EC44A470-0D07-4B31-B42E-CDE01D85770A}"/>
              </a:ext>
            </a:extLst>
          </p:cNvPr>
          <p:cNvSpPr/>
          <p:nvPr/>
        </p:nvSpPr>
        <p:spPr>
          <a:xfrm>
            <a:off x="522570" y="1591891"/>
            <a:ext cx="3633205" cy="1235515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195060C-7C4C-4E35-807F-4C011F01778A}"/>
              </a:ext>
            </a:extLst>
          </p:cNvPr>
          <p:cNvSpPr txBox="1"/>
          <p:nvPr/>
        </p:nvSpPr>
        <p:spPr>
          <a:xfrm>
            <a:off x="809314" y="1744456"/>
            <a:ext cx="3159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When do we stop?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maximum number of epochs,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minimum accuracy, …</a:t>
            </a:r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3AB8CAB-1FDB-4CC8-977B-362B7E628268}"/>
              </a:ext>
            </a:extLst>
          </p:cNvPr>
          <p:cNvSpPr/>
          <p:nvPr/>
        </p:nvSpPr>
        <p:spPr>
          <a:xfrm>
            <a:off x="730317" y="3215083"/>
            <a:ext cx="2682595" cy="948606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CA7F04D-A590-46E5-9AD4-CF950196EA24}"/>
              </a:ext>
            </a:extLst>
          </p:cNvPr>
          <p:cNvCxnSpPr>
            <a:cxnSpLocks/>
            <a:stCxn id="2" idx="2"/>
            <a:endCxn id="61" idx="6"/>
          </p:cNvCxnSpPr>
          <p:nvPr/>
        </p:nvCxnSpPr>
        <p:spPr>
          <a:xfrm flipH="1">
            <a:off x="3412912" y="3524732"/>
            <a:ext cx="1092439" cy="164654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B474C10A-E7B3-4B83-B6C2-53C0561FADB3}"/>
              </a:ext>
            </a:extLst>
          </p:cNvPr>
          <p:cNvSpPr txBox="1"/>
          <p:nvPr/>
        </p:nvSpPr>
        <p:spPr>
          <a:xfrm>
            <a:off x="879341" y="3364794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How to Quantize?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bit budget, method, …</a:t>
            </a:r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45042D3-7E65-47E6-BEB5-B1ED3F37397E}"/>
              </a:ext>
            </a:extLst>
          </p:cNvPr>
          <p:cNvSpPr txBox="1"/>
          <p:nvPr/>
        </p:nvSpPr>
        <p:spPr>
          <a:xfrm>
            <a:off x="1002646" y="4859098"/>
            <a:ext cx="4126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there exists a set of suggestions, but no definite 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26048F-DB88-470A-9261-FFCD36C13D3B}"/>
              </a:ext>
            </a:extLst>
          </p:cNvPr>
          <p:cNvSpPr/>
          <p:nvPr/>
        </p:nvSpPr>
        <p:spPr>
          <a:xfrm>
            <a:off x="4504906" y="1036562"/>
            <a:ext cx="23072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How to evaluate our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Network?</a:t>
            </a:r>
            <a:br>
              <a:rPr lang="en-US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MSE, MAE, CEL, …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E5B073-9DDE-4C2E-9FA2-131A12EAC61F}"/>
              </a:ext>
            </a:extLst>
          </p:cNvPr>
          <p:cNvSpPr txBox="1"/>
          <p:nvPr/>
        </p:nvSpPr>
        <p:spPr>
          <a:xfrm>
            <a:off x="4933010" y="3176252"/>
            <a:ext cx="14414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Application</a:t>
            </a:r>
          </a:p>
          <a:p>
            <a:pPr algn="ctr"/>
            <a:r>
              <a:rPr lang="en-US" sz="2000" dirty="0">
                <a:solidFill>
                  <a:schemeClr val="accent6"/>
                </a:solidFill>
              </a:rPr>
              <a:t>Dataset</a:t>
            </a:r>
          </a:p>
          <a:p>
            <a:pPr algn="ctr"/>
            <a:r>
              <a:rPr lang="en-US" sz="2000" dirty="0">
                <a:solidFill>
                  <a:schemeClr val="accent6"/>
                </a:solidFill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363770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 animBg="1"/>
      <p:bldP spid="16" grpId="0" animBg="1"/>
      <p:bldP spid="23" grpId="0"/>
      <p:bldP spid="24" grpId="0" animBg="1"/>
      <p:bldP spid="28" grpId="0" animBg="1"/>
      <p:bldP spid="33" grpId="0"/>
      <p:bldP spid="39" grpId="0" animBg="1"/>
      <p:bldP spid="59" grpId="0"/>
      <p:bldP spid="61" grpId="0" animBg="1"/>
      <p:bldP spid="65" grpId="0"/>
      <p:bldP spid="74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8F3DBCA-7FA9-4E5B-B4AD-E2533B5F304F}"/>
              </a:ext>
            </a:extLst>
          </p:cNvPr>
          <p:cNvSpPr txBox="1"/>
          <p:nvPr/>
        </p:nvSpPr>
        <p:spPr>
          <a:xfrm>
            <a:off x="7486052" y="1278486"/>
            <a:ext cx="25187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How to initial our</a:t>
            </a:r>
          </a:p>
          <a:p>
            <a:pPr algn="ctr"/>
            <a:r>
              <a:rPr lang="en-US" dirty="0"/>
              <a:t>Network?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random, He, Xavier, …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-16913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Complexity of Training a Neural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51DAA4-F700-4FF2-A021-7A20C9D56A00}"/>
              </a:ext>
            </a:extLst>
          </p:cNvPr>
          <p:cNvSpPr txBox="1"/>
          <p:nvPr/>
        </p:nvSpPr>
        <p:spPr>
          <a:xfrm>
            <a:off x="621792" y="6222444"/>
            <a:ext cx="25106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* This graph is generalized and simplified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2DE80DB-3A9E-400B-99A7-1690FE63375D}"/>
              </a:ext>
            </a:extLst>
          </p:cNvPr>
          <p:cNvSpPr/>
          <p:nvPr/>
        </p:nvSpPr>
        <p:spPr>
          <a:xfrm>
            <a:off x="4505351" y="2661946"/>
            <a:ext cx="2264416" cy="1725571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Start with:</a:t>
            </a: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9D3CE61-8590-448B-B445-3FE6FE96921C}"/>
              </a:ext>
            </a:extLst>
          </p:cNvPr>
          <p:cNvCxnSpPr>
            <a:cxnSpLocks/>
            <a:stCxn id="2" idx="0"/>
            <a:endCxn id="10" idx="4"/>
          </p:cNvCxnSpPr>
          <p:nvPr/>
        </p:nvCxnSpPr>
        <p:spPr>
          <a:xfrm flipH="1" flipV="1">
            <a:off x="5630866" y="2158767"/>
            <a:ext cx="6693" cy="503179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FC3A4A11-7BBE-45A1-A6D4-1C7C7F46D321}"/>
              </a:ext>
            </a:extLst>
          </p:cNvPr>
          <p:cNvSpPr/>
          <p:nvPr/>
        </p:nvSpPr>
        <p:spPr>
          <a:xfrm>
            <a:off x="4251941" y="853132"/>
            <a:ext cx="2757850" cy="1305635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69B57A-8538-48DE-B15E-D329B4A2C260}"/>
              </a:ext>
            </a:extLst>
          </p:cNvPr>
          <p:cNvCxnSpPr>
            <a:cxnSpLocks/>
            <a:stCxn id="2" idx="7"/>
            <a:endCxn id="16" idx="3"/>
          </p:cNvCxnSpPr>
          <p:nvPr/>
        </p:nvCxnSpPr>
        <p:spPr>
          <a:xfrm flipV="1">
            <a:off x="6438151" y="2228320"/>
            <a:ext cx="1294091" cy="68633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46727E8-A31C-4ED5-B627-378257A7FAB6}"/>
              </a:ext>
            </a:extLst>
          </p:cNvPr>
          <p:cNvSpPr/>
          <p:nvPr/>
        </p:nvSpPr>
        <p:spPr>
          <a:xfrm>
            <a:off x="7316622" y="1181506"/>
            <a:ext cx="2838032" cy="1226419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974CA66-53D5-4273-8943-AC3D1E9E57F5}"/>
              </a:ext>
            </a:extLst>
          </p:cNvPr>
          <p:cNvCxnSpPr>
            <a:cxnSpLocks/>
            <a:stCxn id="2" idx="5"/>
            <a:endCxn id="24" idx="2"/>
          </p:cNvCxnSpPr>
          <p:nvPr/>
        </p:nvCxnSpPr>
        <p:spPr>
          <a:xfrm>
            <a:off x="6438151" y="4134813"/>
            <a:ext cx="932949" cy="625662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6E71CB9-8A63-42E4-AE2F-6B97DD3581ED}"/>
              </a:ext>
            </a:extLst>
          </p:cNvPr>
          <p:cNvSpPr txBox="1"/>
          <p:nvPr/>
        </p:nvSpPr>
        <p:spPr>
          <a:xfrm>
            <a:off x="7759000" y="4244861"/>
            <a:ext cx="29290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How to change our</a:t>
            </a:r>
          </a:p>
          <a:p>
            <a:pPr algn="ctr"/>
            <a:r>
              <a:rPr lang="en-US" dirty="0"/>
              <a:t>Network variables?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Optimizer, learning rate, …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958A631-1F8B-4565-AE20-3563B3F54211}"/>
              </a:ext>
            </a:extLst>
          </p:cNvPr>
          <p:cNvSpPr/>
          <p:nvPr/>
        </p:nvSpPr>
        <p:spPr>
          <a:xfrm>
            <a:off x="7371100" y="4188553"/>
            <a:ext cx="3574920" cy="114384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27268B0-C5A8-4558-B951-6F81C5A362B0}"/>
              </a:ext>
            </a:extLst>
          </p:cNvPr>
          <p:cNvSpPr/>
          <p:nvPr/>
        </p:nvSpPr>
        <p:spPr>
          <a:xfrm>
            <a:off x="8049435" y="2691231"/>
            <a:ext cx="3104240" cy="123326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E7A3AA7-70AD-457D-9B9E-79C71D16258B}"/>
              </a:ext>
            </a:extLst>
          </p:cNvPr>
          <p:cNvCxnSpPr>
            <a:cxnSpLocks/>
            <a:stCxn id="2" idx="6"/>
            <a:endCxn id="28" idx="2"/>
          </p:cNvCxnSpPr>
          <p:nvPr/>
        </p:nvCxnSpPr>
        <p:spPr>
          <a:xfrm flipV="1">
            <a:off x="6769767" y="3307865"/>
            <a:ext cx="1279668" cy="216867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A3A1F3B-90FB-4006-AB4D-896BA3B6CD3A}"/>
              </a:ext>
            </a:extLst>
          </p:cNvPr>
          <p:cNvSpPr txBox="1"/>
          <p:nvPr/>
        </p:nvSpPr>
        <p:spPr>
          <a:xfrm>
            <a:off x="8260698" y="2801116"/>
            <a:ext cx="2723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How to modify our</a:t>
            </a:r>
          </a:p>
          <a:p>
            <a:pPr algn="ctr"/>
            <a:r>
              <a:rPr lang="en-US" dirty="0"/>
              <a:t>input?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normalizing, crop, flip, …</a:t>
            </a:r>
            <a:endParaRPr lang="en-US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2493A51-BB86-4BB0-8288-094FD84925B3}"/>
              </a:ext>
            </a:extLst>
          </p:cNvPr>
          <p:cNvCxnSpPr>
            <a:cxnSpLocks/>
            <a:stCxn id="2" idx="1"/>
            <a:endCxn id="39" idx="5"/>
          </p:cNvCxnSpPr>
          <p:nvPr/>
        </p:nvCxnSpPr>
        <p:spPr>
          <a:xfrm flipH="1" flipV="1">
            <a:off x="3623704" y="2646469"/>
            <a:ext cx="1213263" cy="268181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EC44A470-0D07-4B31-B42E-CDE01D85770A}"/>
              </a:ext>
            </a:extLst>
          </p:cNvPr>
          <p:cNvSpPr/>
          <p:nvPr/>
        </p:nvSpPr>
        <p:spPr>
          <a:xfrm>
            <a:off x="522570" y="1591891"/>
            <a:ext cx="3633205" cy="1235515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195060C-7C4C-4E35-807F-4C011F01778A}"/>
              </a:ext>
            </a:extLst>
          </p:cNvPr>
          <p:cNvSpPr txBox="1"/>
          <p:nvPr/>
        </p:nvSpPr>
        <p:spPr>
          <a:xfrm>
            <a:off x="809314" y="1744456"/>
            <a:ext cx="3159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When do we stop?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maximum number of epochs,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minimum accuracy, …</a:t>
            </a:r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3AB8CAB-1FDB-4CC8-977B-362B7E628268}"/>
              </a:ext>
            </a:extLst>
          </p:cNvPr>
          <p:cNvSpPr/>
          <p:nvPr/>
        </p:nvSpPr>
        <p:spPr>
          <a:xfrm>
            <a:off x="730317" y="3215083"/>
            <a:ext cx="2682595" cy="948606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CA7F04D-A590-46E5-9AD4-CF950196EA24}"/>
              </a:ext>
            </a:extLst>
          </p:cNvPr>
          <p:cNvCxnSpPr>
            <a:cxnSpLocks/>
            <a:stCxn id="2" idx="2"/>
            <a:endCxn id="61" idx="6"/>
          </p:cNvCxnSpPr>
          <p:nvPr/>
        </p:nvCxnSpPr>
        <p:spPr>
          <a:xfrm flipH="1">
            <a:off x="3412912" y="3524732"/>
            <a:ext cx="1092439" cy="164654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B474C10A-E7B3-4B83-B6C2-53C0561FADB3}"/>
              </a:ext>
            </a:extLst>
          </p:cNvPr>
          <p:cNvSpPr txBox="1"/>
          <p:nvPr/>
        </p:nvSpPr>
        <p:spPr>
          <a:xfrm>
            <a:off x="879341" y="3364794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How to Quantize?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bit budget, method, …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26048F-DB88-470A-9261-FFCD36C13D3B}"/>
              </a:ext>
            </a:extLst>
          </p:cNvPr>
          <p:cNvSpPr/>
          <p:nvPr/>
        </p:nvSpPr>
        <p:spPr>
          <a:xfrm>
            <a:off x="4504906" y="1036562"/>
            <a:ext cx="23072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How to evaluate our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Network?</a:t>
            </a:r>
            <a:br>
              <a:rPr lang="en-US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MSE, MAE, CEL, …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E5B073-9DDE-4C2E-9FA2-131A12EAC61F}"/>
              </a:ext>
            </a:extLst>
          </p:cNvPr>
          <p:cNvSpPr txBox="1"/>
          <p:nvPr/>
        </p:nvSpPr>
        <p:spPr>
          <a:xfrm>
            <a:off x="4933010" y="3176252"/>
            <a:ext cx="14414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Application</a:t>
            </a:r>
          </a:p>
          <a:p>
            <a:pPr algn="ctr"/>
            <a:r>
              <a:rPr lang="en-US" sz="2000" dirty="0">
                <a:solidFill>
                  <a:schemeClr val="accent6"/>
                </a:solidFill>
              </a:rPr>
              <a:t>Dataset</a:t>
            </a:r>
          </a:p>
          <a:p>
            <a:pPr algn="ctr"/>
            <a:r>
              <a:rPr lang="en-US" sz="2000" dirty="0">
                <a:solidFill>
                  <a:schemeClr val="accent6"/>
                </a:solidFill>
              </a:rPr>
              <a:t>Network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6B95D9-A163-47CE-AC1A-F9B767A2AC00}"/>
              </a:ext>
            </a:extLst>
          </p:cNvPr>
          <p:cNvSpPr txBox="1"/>
          <p:nvPr/>
        </p:nvSpPr>
        <p:spPr>
          <a:xfrm>
            <a:off x="1002646" y="4859098"/>
            <a:ext cx="4126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Answer to each question depends on other answers!</a:t>
            </a:r>
          </a:p>
        </p:txBody>
      </p:sp>
    </p:spTree>
    <p:extLst>
      <p:ext uri="{BB962C8B-B14F-4D97-AF65-F5344CB8AC3E}">
        <p14:creationId xmlns:p14="http://schemas.microsoft.com/office/powerpoint/2010/main" val="156852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8F3DBCA-7FA9-4E5B-B4AD-E2533B5F304F}"/>
              </a:ext>
            </a:extLst>
          </p:cNvPr>
          <p:cNvSpPr txBox="1"/>
          <p:nvPr/>
        </p:nvSpPr>
        <p:spPr>
          <a:xfrm>
            <a:off x="7486052" y="1278486"/>
            <a:ext cx="25187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How to initial our</a:t>
            </a:r>
          </a:p>
          <a:p>
            <a:pPr algn="ctr"/>
            <a:r>
              <a:rPr lang="en-US" dirty="0"/>
              <a:t>Network?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random, He, Xavier, …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-16913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Complexity of Training a Neural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51DAA4-F700-4FF2-A021-7A20C9D56A00}"/>
              </a:ext>
            </a:extLst>
          </p:cNvPr>
          <p:cNvSpPr txBox="1"/>
          <p:nvPr/>
        </p:nvSpPr>
        <p:spPr>
          <a:xfrm>
            <a:off x="621792" y="6222444"/>
            <a:ext cx="25106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* This graph is generalized and simplified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2DE80DB-3A9E-400B-99A7-1690FE63375D}"/>
              </a:ext>
            </a:extLst>
          </p:cNvPr>
          <p:cNvSpPr/>
          <p:nvPr/>
        </p:nvSpPr>
        <p:spPr>
          <a:xfrm>
            <a:off x="4505351" y="2661946"/>
            <a:ext cx="2264416" cy="1725571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Start with:</a:t>
            </a: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9D3CE61-8590-448B-B445-3FE6FE96921C}"/>
              </a:ext>
            </a:extLst>
          </p:cNvPr>
          <p:cNvCxnSpPr>
            <a:cxnSpLocks/>
            <a:stCxn id="2" idx="0"/>
            <a:endCxn id="10" idx="4"/>
          </p:cNvCxnSpPr>
          <p:nvPr/>
        </p:nvCxnSpPr>
        <p:spPr>
          <a:xfrm flipH="1" flipV="1">
            <a:off x="5630866" y="2158767"/>
            <a:ext cx="6693" cy="503179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FC3A4A11-7BBE-45A1-A6D4-1C7C7F46D321}"/>
              </a:ext>
            </a:extLst>
          </p:cNvPr>
          <p:cNvSpPr/>
          <p:nvPr/>
        </p:nvSpPr>
        <p:spPr>
          <a:xfrm>
            <a:off x="4251941" y="853132"/>
            <a:ext cx="2757850" cy="1305635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69B57A-8538-48DE-B15E-D329B4A2C260}"/>
              </a:ext>
            </a:extLst>
          </p:cNvPr>
          <p:cNvCxnSpPr>
            <a:cxnSpLocks/>
            <a:stCxn id="2" idx="7"/>
            <a:endCxn id="16" idx="3"/>
          </p:cNvCxnSpPr>
          <p:nvPr/>
        </p:nvCxnSpPr>
        <p:spPr>
          <a:xfrm flipV="1">
            <a:off x="6438151" y="2228320"/>
            <a:ext cx="1294091" cy="68633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46727E8-A31C-4ED5-B627-378257A7FAB6}"/>
              </a:ext>
            </a:extLst>
          </p:cNvPr>
          <p:cNvSpPr/>
          <p:nvPr/>
        </p:nvSpPr>
        <p:spPr>
          <a:xfrm>
            <a:off x="7316622" y="1181506"/>
            <a:ext cx="2838032" cy="1226419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974CA66-53D5-4273-8943-AC3D1E9E57F5}"/>
              </a:ext>
            </a:extLst>
          </p:cNvPr>
          <p:cNvCxnSpPr>
            <a:cxnSpLocks/>
            <a:stCxn id="2" idx="5"/>
            <a:endCxn id="24" idx="2"/>
          </p:cNvCxnSpPr>
          <p:nvPr/>
        </p:nvCxnSpPr>
        <p:spPr>
          <a:xfrm>
            <a:off x="6438151" y="4134813"/>
            <a:ext cx="932949" cy="625662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6E71CB9-8A63-42E4-AE2F-6B97DD3581ED}"/>
              </a:ext>
            </a:extLst>
          </p:cNvPr>
          <p:cNvSpPr txBox="1"/>
          <p:nvPr/>
        </p:nvSpPr>
        <p:spPr>
          <a:xfrm>
            <a:off x="7759000" y="4244861"/>
            <a:ext cx="29290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How to change our</a:t>
            </a:r>
          </a:p>
          <a:p>
            <a:pPr algn="ctr"/>
            <a:r>
              <a:rPr lang="en-US" dirty="0"/>
              <a:t>Network variables?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Optimizer, learning rate, …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958A631-1F8B-4565-AE20-3563B3F54211}"/>
              </a:ext>
            </a:extLst>
          </p:cNvPr>
          <p:cNvSpPr/>
          <p:nvPr/>
        </p:nvSpPr>
        <p:spPr>
          <a:xfrm>
            <a:off x="7371100" y="4188553"/>
            <a:ext cx="3574920" cy="114384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27268B0-C5A8-4558-B951-6F81C5A362B0}"/>
              </a:ext>
            </a:extLst>
          </p:cNvPr>
          <p:cNvSpPr/>
          <p:nvPr/>
        </p:nvSpPr>
        <p:spPr>
          <a:xfrm>
            <a:off x="8049435" y="2691231"/>
            <a:ext cx="3104240" cy="123326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E7A3AA7-70AD-457D-9B9E-79C71D16258B}"/>
              </a:ext>
            </a:extLst>
          </p:cNvPr>
          <p:cNvCxnSpPr>
            <a:cxnSpLocks/>
            <a:stCxn id="2" idx="6"/>
            <a:endCxn id="28" idx="2"/>
          </p:cNvCxnSpPr>
          <p:nvPr/>
        </p:nvCxnSpPr>
        <p:spPr>
          <a:xfrm flipV="1">
            <a:off x="6769767" y="3307865"/>
            <a:ext cx="1279668" cy="216867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A3A1F3B-90FB-4006-AB4D-896BA3B6CD3A}"/>
              </a:ext>
            </a:extLst>
          </p:cNvPr>
          <p:cNvSpPr txBox="1"/>
          <p:nvPr/>
        </p:nvSpPr>
        <p:spPr>
          <a:xfrm>
            <a:off x="8260698" y="2801116"/>
            <a:ext cx="2723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How to modify our</a:t>
            </a:r>
          </a:p>
          <a:p>
            <a:pPr algn="ctr"/>
            <a:r>
              <a:rPr lang="en-US" dirty="0"/>
              <a:t>input?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normalizing, crop, flip, …</a:t>
            </a:r>
            <a:endParaRPr lang="en-US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2493A51-BB86-4BB0-8288-094FD84925B3}"/>
              </a:ext>
            </a:extLst>
          </p:cNvPr>
          <p:cNvCxnSpPr>
            <a:cxnSpLocks/>
            <a:stCxn id="2" idx="1"/>
            <a:endCxn id="39" idx="5"/>
          </p:cNvCxnSpPr>
          <p:nvPr/>
        </p:nvCxnSpPr>
        <p:spPr>
          <a:xfrm flipH="1" flipV="1">
            <a:off x="3623704" y="2646469"/>
            <a:ext cx="1213263" cy="268181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EC44A470-0D07-4B31-B42E-CDE01D85770A}"/>
              </a:ext>
            </a:extLst>
          </p:cNvPr>
          <p:cNvSpPr/>
          <p:nvPr/>
        </p:nvSpPr>
        <p:spPr>
          <a:xfrm>
            <a:off x="522570" y="1591891"/>
            <a:ext cx="3633205" cy="1235515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195060C-7C4C-4E35-807F-4C011F01778A}"/>
              </a:ext>
            </a:extLst>
          </p:cNvPr>
          <p:cNvSpPr txBox="1"/>
          <p:nvPr/>
        </p:nvSpPr>
        <p:spPr>
          <a:xfrm>
            <a:off x="809314" y="1744456"/>
            <a:ext cx="3159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When do we stop?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maximum number of epochs,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minimum accuracy, …</a:t>
            </a:r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3AB8CAB-1FDB-4CC8-977B-362B7E628268}"/>
              </a:ext>
            </a:extLst>
          </p:cNvPr>
          <p:cNvSpPr/>
          <p:nvPr/>
        </p:nvSpPr>
        <p:spPr>
          <a:xfrm>
            <a:off x="730317" y="3215083"/>
            <a:ext cx="2682595" cy="948606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CA7F04D-A590-46E5-9AD4-CF950196EA24}"/>
              </a:ext>
            </a:extLst>
          </p:cNvPr>
          <p:cNvCxnSpPr>
            <a:cxnSpLocks/>
            <a:stCxn id="2" idx="2"/>
            <a:endCxn id="61" idx="6"/>
          </p:cNvCxnSpPr>
          <p:nvPr/>
        </p:nvCxnSpPr>
        <p:spPr>
          <a:xfrm flipH="1">
            <a:off x="3412912" y="3524732"/>
            <a:ext cx="1092439" cy="164654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B474C10A-E7B3-4B83-B6C2-53C0561FADB3}"/>
              </a:ext>
            </a:extLst>
          </p:cNvPr>
          <p:cNvSpPr txBox="1"/>
          <p:nvPr/>
        </p:nvSpPr>
        <p:spPr>
          <a:xfrm>
            <a:off x="879341" y="3364794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How to Quantize?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bit budget, method, …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26048F-DB88-470A-9261-FFCD36C13D3B}"/>
              </a:ext>
            </a:extLst>
          </p:cNvPr>
          <p:cNvSpPr/>
          <p:nvPr/>
        </p:nvSpPr>
        <p:spPr>
          <a:xfrm>
            <a:off x="4504906" y="1036562"/>
            <a:ext cx="23072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How to evaluate our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Network?</a:t>
            </a:r>
            <a:br>
              <a:rPr lang="en-US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MSE, MAE, CEL, …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E5B073-9DDE-4C2E-9FA2-131A12EAC61F}"/>
              </a:ext>
            </a:extLst>
          </p:cNvPr>
          <p:cNvSpPr txBox="1"/>
          <p:nvPr/>
        </p:nvSpPr>
        <p:spPr>
          <a:xfrm>
            <a:off x="4933010" y="3176252"/>
            <a:ext cx="14414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Application</a:t>
            </a:r>
          </a:p>
          <a:p>
            <a:pPr algn="ctr"/>
            <a:r>
              <a:rPr lang="en-US" sz="2000" dirty="0">
                <a:solidFill>
                  <a:schemeClr val="accent6"/>
                </a:solidFill>
              </a:rPr>
              <a:t>Dataset</a:t>
            </a:r>
          </a:p>
          <a:p>
            <a:pPr algn="ctr"/>
            <a:r>
              <a:rPr lang="en-US" sz="2000" dirty="0">
                <a:solidFill>
                  <a:schemeClr val="accent6"/>
                </a:solidFill>
              </a:rPr>
              <a:t>Network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3A134E-E120-497E-877F-AB43805848DB}"/>
              </a:ext>
            </a:extLst>
          </p:cNvPr>
          <p:cNvSpPr txBox="1"/>
          <p:nvPr/>
        </p:nvSpPr>
        <p:spPr>
          <a:xfrm>
            <a:off x="1002645" y="4859098"/>
            <a:ext cx="8217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Answer to each question depends</a:t>
            </a:r>
          </a:p>
          <a:p>
            <a:r>
              <a:rPr lang="en-US" sz="2000" dirty="0">
                <a:solidFill>
                  <a:srgbClr val="002060"/>
                </a:solidFill>
              </a:rPr>
              <a:t>on other answers!</a:t>
            </a:r>
          </a:p>
          <a:p>
            <a:r>
              <a:rPr lang="en-US" sz="2000" dirty="0">
                <a:solidFill>
                  <a:srgbClr val="00B0F0"/>
                </a:solidFill>
              </a:rPr>
              <a:t>For example learning rate and optimizer can depend on quantization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7D88CFB-DC98-48E9-A29E-F36C656C39E4}"/>
              </a:ext>
            </a:extLst>
          </p:cNvPr>
          <p:cNvCxnSpPr>
            <a:cxnSpLocks/>
            <a:stCxn id="61" idx="5"/>
          </p:cNvCxnSpPr>
          <p:nvPr/>
        </p:nvCxnSpPr>
        <p:spPr>
          <a:xfrm>
            <a:off x="3020055" y="4024769"/>
            <a:ext cx="4603153" cy="1028494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1973983-39F5-449F-AFEC-1A0EC5C32BB5}"/>
              </a:ext>
            </a:extLst>
          </p:cNvPr>
          <p:cNvCxnSpPr>
            <a:cxnSpLocks/>
            <a:stCxn id="24" idx="0"/>
            <a:endCxn id="28" idx="4"/>
          </p:cNvCxnSpPr>
          <p:nvPr/>
        </p:nvCxnSpPr>
        <p:spPr>
          <a:xfrm flipV="1">
            <a:off x="9158560" y="3924498"/>
            <a:ext cx="442995" cy="264055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2D11C4A-E883-4AD0-ADFF-93B18D1495E1}"/>
              </a:ext>
            </a:extLst>
          </p:cNvPr>
          <p:cNvCxnSpPr>
            <a:cxnSpLocks/>
            <a:endCxn id="16" idx="4"/>
          </p:cNvCxnSpPr>
          <p:nvPr/>
        </p:nvCxnSpPr>
        <p:spPr>
          <a:xfrm flipH="1" flipV="1">
            <a:off x="8735638" y="2407925"/>
            <a:ext cx="754872" cy="254022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7B3A765-0A8E-460F-AB1D-30AC0D50A285}"/>
              </a:ext>
            </a:extLst>
          </p:cNvPr>
          <p:cNvCxnSpPr>
            <a:cxnSpLocks/>
            <a:stCxn id="16" idx="2"/>
            <a:endCxn id="10" idx="6"/>
          </p:cNvCxnSpPr>
          <p:nvPr/>
        </p:nvCxnSpPr>
        <p:spPr>
          <a:xfrm flipH="1" flipV="1">
            <a:off x="7009791" y="1505950"/>
            <a:ext cx="306831" cy="288766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60EE3B9-2433-4486-B5A0-E3DB80B3F49F}"/>
              </a:ext>
            </a:extLst>
          </p:cNvPr>
          <p:cNvCxnSpPr>
            <a:cxnSpLocks/>
          </p:cNvCxnSpPr>
          <p:nvPr/>
        </p:nvCxnSpPr>
        <p:spPr>
          <a:xfrm flipH="1" flipV="1">
            <a:off x="4052236" y="1959892"/>
            <a:ext cx="3433816" cy="80664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82F74C7-5A3A-4307-8751-521D94051E1E}"/>
              </a:ext>
            </a:extLst>
          </p:cNvPr>
          <p:cNvCxnSpPr>
            <a:cxnSpLocks/>
            <a:stCxn id="39" idx="4"/>
            <a:endCxn id="61" idx="0"/>
          </p:cNvCxnSpPr>
          <p:nvPr/>
        </p:nvCxnSpPr>
        <p:spPr>
          <a:xfrm flipH="1">
            <a:off x="2071615" y="2827406"/>
            <a:ext cx="267558" cy="387677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A8DBB8C-8A38-45B0-AA9D-B1DA79480BCD}"/>
              </a:ext>
            </a:extLst>
          </p:cNvPr>
          <p:cNvCxnSpPr>
            <a:cxnSpLocks/>
          </p:cNvCxnSpPr>
          <p:nvPr/>
        </p:nvCxnSpPr>
        <p:spPr>
          <a:xfrm>
            <a:off x="8260698" y="2407925"/>
            <a:ext cx="305786" cy="1836936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A04C6CA-D2A1-4F90-A963-0EB7D0E22714}"/>
              </a:ext>
            </a:extLst>
          </p:cNvPr>
          <p:cNvCxnSpPr>
            <a:cxnSpLocks/>
          </p:cNvCxnSpPr>
          <p:nvPr/>
        </p:nvCxnSpPr>
        <p:spPr>
          <a:xfrm>
            <a:off x="6670307" y="1959892"/>
            <a:ext cx="1453415" cy="2284969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8B331FB-B861-48FD-BEA4-0FE15DC410B4}"/>
              </a:ext>
            </a:extLst>
          </p:cNvPr>
          <p:cNvCxnSpPr>
            <a:cxnSpLocks/>
          </p:cNvCxnSpPr>
          <p:nvPr/>
        </p:nvCxnSpPr>
        <p:spPr>
          <a:xfrm>
            <a:off x="3753853" y="2661946"/>
            <a:ext cx="4126428" cy="1654787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F71299D-50BA-44D3-B0E8-1A53014419EF}"/>
              </a:ext>
            </a:extLst>
          </p:cNvPr>
          <p:cNvCxnSpPr>
            <a:cxnSpLocks/>
          </p:cNvCxnSpPr>
          <p:nvPr/>
        </p:nvCxnSpPr>
        <p:spPr>
          <a:xfrm>
            <a:off x="6812159" y="1794716"/>
            <a:ext cx="1754325" cy="1032690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160129F-B33E-4033-87F5-DE5D0E4C87B3}"/>
              </a:ext>
            </a:extLst>
          </p:cNvPr>
          <p:cNvCxnSpPr>
            <a:cxnSpLocks/>
            <a:stCxn id="39" idx="6"/>
          </p:cNvCxnSpPr>
          <p:nvPr/>
        </p:nvCxnSpPr>
        <p:spPr>
          <a:xfrm>
            <a:off x="4155775" y="2209649"/>
            <a:ext cx="3967947" cy="860810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8E987FF-0638-4355-9B7E-CA49F6FF1D29}"/>
              </a:ext>
            </a:extLst>
          </p:cNvPr>
          <p:cNvCxnSpPr>
            <a:cxnSpLocks/>
            <a:stCxn id="61" idx="6"/>
            <a:endCxn id="28" idx="2"/>
          </p:cNvCxnSpPr>
          <p:nvPr/>
        </p:nvCxnSpPr>
        <p:spPr>
          <a:xfrm flipV="1">
            <a:off x="3412912" y="3307865"/>
            <a:ext cx="4636523" cy="381521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EE308FE-DB9B-4F3B-A9A4-14C64004CB2D}"/>
              </a:ext>
            </a:extLst>
          </p:cNvPr>
          <p:cNvCxnSpPr>
            <a:cxnSpLocks/>
            <a:stCxn id="16" idx="3"/>
          </p:cNvCxnSpPr>
          <p:nvPr/>
        </p:nvCxnSpPr>
        <p:spPr>
          <a:xfrm flipH="1">
            <a:off x="3412912" y="2228320"/>
            <a:ext cx="4319330" cy="1296412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BF07CACC-8CE7-4F3B-AD44-22C7AE04F663}"/>
              </a:ext>
            </a:extLst>
          </p:cNvPr>
          <p:cNvCxnSpPr>
            <a:cxnSpLocks/>
            <a:stCxn id="10" idx="2"/>
            <a:endCxn id="39" idx="7"/>
          </p:cNvCxnSpPr>
          <p:nvPr/>
        </p:nvCxnSpPr>
        <p:spPr>
          <a:xfrm flipH="1">
            <a:off x="3623704" y="1505950"/>
            <a:ext cx="628237" cy="266878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03D86E69-348B-4306-913B-FD8CE4D6646C}"/>
              </a:ext>
            </a:extLst>
          </p:cNvPr>
          <p:cNvCxnSpPr>
            <a:cxnSpLocks/>
          </p:cNvCxnSpPr>
          <p:nvPr/>
        </p:nvCxnSpPr>
        <p:spPr>
          <a:xfrm flipH="1">
            <a:off x="3132416" y="2040556"/>
            <a:ext cx="1800594" cy="1324238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55E9D43-6B4A-489B-B40D-39C41902FD2B}"/>
              </a:ext>
            </a:extLst>
          </p:cNvPr>
          <p:cNvSpPr/>
          <p:nvPr/>
        </p:nvSpPr>
        <p:spPr>
          <a:xfrm>
            <a:off x="659633" y="4797192"/>
            <a:ext cx="5348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Training a 3-Node Neural Network is NP-Complete</a:t>
            </a:r>
          </a:p>
          <a:p>
            <a:r>
              <a:rPr lang="en-US" sz="1400" i="1" dirty="0">
                <a:solidFill>
                  <a:srgbClr val="002060"/>
                </a:solidFill>
              </a:rPr>
              <a:t>A. Blum and R. L. </a:t>
            </a:r>
            <a:r>
              <a:rPr lang="en-US" sz="1400" i="1" dirty="0" err="1">
                <a:solidFill>
                  <a:srgbClr val="002060"/>
                </a:solidFill>
              </a:rPr>
              <a:t>Rivest</a:t>
            </a:r>
            <a:r>
              <a:rPr lang="en-US" sz="1400" i="1" dirty="0">
                <a:solidFill>
                  <a:srgbClr val="002060"/>
                </a:solidFill>
              </a:rPr>
              <a:t>, NIPS 1989</a:t>
            </a:r>
            <a:endParaRPr lang="en-US" sz="1400" i="1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6CEE497-A3E8-49BA-96A8-E7EE4AA8805F}"/>
              </a:ext>
            </a:extLst>
          </p:cNvPr>
          <p:cNvSpPr/>
          <p:nvPr/>
        </p:nvSpPr>
        <p:spPr>
          <a:xfrm>
            <a:off x="3195367" y="5659172"/>
            <a:ext cx="72335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“Training a Neural Network to Produce the correct output is NP-Hard”</a:t>
            </a:r>
          </a:p>
          <a:p>
            <a:r>
              <a:rPr lang="en-US" sz="1400" i="1" dirty="0">
                <a:solidFill>
                  <a:srgbClr val="002060"/>
                </a:solidFill>
              </a:rPr>
              <a:t>S. Judd, PhD Thesis 1988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20180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-10748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Complexity of Training a Neural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51DAA4-F700-4FF2-A021-7A20C9D56A00}"/>
              </a:ext>
            </a:extLst>
          </p:cNvPr>
          <p:cNvSpPr txBox="1"/>
          <p:nvPr/>
        </p:nvSpPr>
        <p:spPr>
          <a:xfrm>
            <a:off x="621792" y="6222444"/>
            <a:ext cx="25106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* This graph is generalized and simplified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2DE80DB-3A9E-400B-99A7-1690FE63375D}"/>
              </a:ext>
            </a:extLst>
          </p:cNvPr>
          <p:cNvSpPr/>
          <p:nvPr/>
        </p:nvSpPr>
        <p:spPr>
          <a:xfrm>
            <a:off x="621792" y="1010652"/>
            <a:ext cx="10238713" cy="3376865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Let’s say we select these parameters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for an experiment:</a:t>
            </a: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3E08C1-E78B-4C4F-B15E-27809CD0205D}"/>
              </a:ext>
            </a:extLst>
          </p:cNvPr>
          <p:cNvSpPr txBox="1"/>
          <p:nvPr/>
        </p:nvSpPr>
        <p:spPr>
          <a:xfrm>
            <a:off x="7398356" y="1841694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Initialization: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random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C04D90-738B-4021-803A-9E72FB85E8C2}"/>
              </a:ext>
            </a:extLst>
          </p:cNvPr>
          <p:cNvSpPr txBox="1"/>
          <p:nvPr/>
        </p:nvSpPr>
        <p:spPr>
          <a:xfrm>
            <a:off x="3255831" y="3258769"/>
            <a:ext cx="3095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Stop criteria: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maximum number of epochs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8990E1-FD2A-4C28-8933-AE1B7B38D448}"/>
              </a:ext>
            </a:extLst>
          </p:cNvPr>
          <p:cNvSpPr txBox="1"/>
          <p:nvPr/>
        </p:nvSpPr>
        <p:spPr>
          <a:xfrm>
            <a:off x="1331495" y="2614525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Quantization: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bit budget, method, …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B61699-7060-4590-B795-4EA0240E33B7}"/>
              </a:ext>
            </a:extLst>
          </p:cNvPr>
          <p:cNvSpPr/>
          <p:nvPr/>
        </p:nvSpPr>
        <p:spPr>
          <a:xfrm>
            <a:off x="2098134" y="1713003"/>
            <a:ext cx="2307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Evaluation: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CEL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6646D7-5359-4A23-9FA0-84CA3EAE27DF}"/>
              </a:ext>
            </a:extLst>
          </p:cNvPr>
          <p:cNvSpPr txBox="1"/>
          <p:nvPr/>
        </p:nvSpPr>
        <p:spPr>
          <a:xfrm>
            <a:off x="6984947" y="2901595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Modify input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normalizing, crop, flip, 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D7773C-9344-420E-8AC8-254EA8FF306C}"/>
              </a:ext>
            </a:extLst>
          </p:cNvPr>
          <p:cNvSpPr txBox="1"/>
          <p:nvPr/>
        </p:nvSpPr>
        <p:spPr>
          <a:xfrm>
            <a:off x="4966065" y="1851503"/>
            <a:ext cx="14414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Application</a:t>
            </a:r>
          </a:p>
          <a:p>
            <a:pPr algn="ctr"/>
            <a:r>
              <a:rPr lang="en-US" sz="2000" dirty="0">
                <a:solidFill>
                  <a:schemeClr val="accent6"/>
                </a:solidFill>
              </a:rPr>
              <a:t>Dataset</a:t>
            </a:r>
          </a:p>
          <a:p>
            <a:pPr algn="ctr"/>
            <a:r>
              <a:rPr lang="en-US" sz="2000" dirty="0">
                <a:solidFill>
                  <a:schemeClr val="accent6"/>
                </a:solidFill>
              </a:rPr>
              <a:t>Network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8E7B920-84D7-45C3-B981-6593FB12F71E}"/>
              </a:ext>
            </a:extLst>
          </p:cNvPr>
          <p:cNvSpPr/>
          <p:nvPr/>
        </p:nvSpPr>
        <p:spPr>
          <a:xfrm>
            <a:off x="8125478" y="4641119"/>
            <a:ext cx="3574920" cy="114384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A1D0631-7E79-4283-822F-86C8BDF3F440}"/>
              </a:ext>
            </a:extLst>
          </p:cNvPr>
          <p:cNvCxnSpPr>
            <a:cxnSpLocks/>
            <a:stCxn id="2" idx="4"/>
            <a:endCxn id="30" idx="2"/>
          </p:cNvCxnSpPr>
          <p:nvPr/>
        </p:nvCxnSpPr>
        <p:spPr>
          <a:xfrm>
            <a:off x="5741149" y="4387517"/>
            <a:ext cx="2384329" cy="825524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4A36B47-6AC6-49CF-B955-01E2A7AE9BA7}"/>
              </a:ext>
            </a:extLst>
          </p:cNvPr>
          <p:cNvSpPr txBox="1"/>
          <p:nvPr/>
        </p:nvSpPr>
        <p:spPr>
          <a:xfrm>
            <a:off x="8448402" y="4709961"/>
            <a:ext cx="29290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How to change our</a:t>
            </a:r>
          </a:p>
          <a:p>
            <a:pPr algn="ctr"/>
            <a:r>
              <a:rPr lang="en-US" dirty="0"/>
              <a:t>Network variables?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Optimizer, learning rate, …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6B2E8EB-4F1B-44BA-B235-2D419497B95C}"/>
              </a:ext>
            </a:extLst>
          </p:cNvPr>
          <p:cNvSpPr/>
          <p:nvPr/>
        </p:nvSpPr>
        <p:spPr>
          <a:xfrm>
            <a:off x="5996542" y="1126154"/>
            <a:ext cx="6028623" cy="1982805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accent6"/>
              </a:solidFill>
            </a:endParaRPr>
          </a:p>
          <a:p>
            <a:pPr algn="ctr"/>
            <a:endParaRPr lang="en-US" sz="1400" dirty="0">
              <a:solidFill>
                <a:schemeClr val="accent6"/>
              </a:solidFill>
            </a:endParaRPr>
          </a:p>
          <a:p>
            <a:pPr algn="ctr"/>
            <a:endParaRPr lang="en-US" sz="1400" dirty="0">
              <a:solidFill>
                <a:schemeClr val="accent6"/>
              </a:solidFill>
            </a:endParaRPr>
          </a:p>
          <a:p>
            <a:pPr algn="ctr"/>
            <a:r>
              <a:rPr lang="en-US" sz="1400" dirty="0">
                <a:solidFill>
                  <a:schemeClr val="accent6"/>
                </a:solidFill>
              </a:rPr>
              <a:t>Let’s say we select these parameters</a:t>
            </a:r>
          </a:p>
          <a:p>
            <a:pPr algn="ctr"/>
            <a:r>
              <a:rPr lang="en-US" sz="1400" dirty="0">
                <a:solidFill>
                  <a:schemeClr val="accent6"/>
                </a:solidFill>
              </a:rPr>
              <a:t>for an experiment:</a:t>
            </a:r>
          </a:p>
          <a:p>
            <a:pPr algn="ctr"/>
            <a:endParaRPr lang="en-US" sz="1200" dirty="0">
              <a:solidFill>
                <a:schemeClr val="accent6"/>
              </a:solidFill>
            </a:endParaRPr>
          </a:p>
          <a:p>
            <a:pPr algn="ctr"/>
            <a:endParaRPr lang="en-US" sz="1200" dirty="0">
              <a:solidFill>
                <a:schemeClr val="accent6"/>
              </a:solidFill>
            </a:endParaRPr>
          </a:p>
          <a:p>
            <a:pPr algn="ctr"/>
            <a:endParaRPr lang="en-US" sz="1200" dirty="0">
              <a:solidFill>
                <a:schemeClr val="accent6"/>
              </a:solidFill>
            </a:endParaRPr>
          </a:p>
          <a:p>
            <a:pPr algn="ctr"/>
            <a:endParaRPr lang="en-US" sz="1200" dirty="0">
              <a:solidFill>
                <a:schemeClr val="accent6"/>
              </a:solidFill>
            </a:endParaRPr>
          </a:p>
          <a:p>
            <a:pPr algn="ctr"/>
            <a:endParaRPr lang="en-US" sz="1200" dirty="0">
              <a:solidFill>
                <a:schemeClr val="accent6"/>
              </a:solidFill>
            </a:endParaRPr>
          </a:p>
          <a:p>
            <a:pPr algn="ctr"/>
            <a:endParaRPr lang="en-US" sz="1200" dirty="0">
              <a:solidFill>
                <a:schemeClr val="accent6"/>
              </a:solidFill>
            </a:endParaRPr>
          </a:p>
          <a:p>
            <a:pPr algn="ctr"/>
            <a:endParaRPr lang="en-US" sz="1200" dirty="0">
              <a:solidFill>
                <a:schemeClr val="accent6"/>
              </a:solidFill>
            </a:endParaRPr>
          </a:p>
          <a:p>
            <a:pPr algn="ctr"/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en-US" sz="1200" dirty="0">
              <a:solidFill>
                <a:schemeClr val="accent6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056BFDC-1307-40C0-B4F8-AC7CB192FAD5}"/>
              </a:ext>
            </a:extLst>
          </p:cNvPr>
          <p:cNvSpPr txBox="1"/>
          <p:nvPr/>
        </p:nvSpPr>
        <p:spPr>
          <a:xfrm>
            <a:off x="6789168" y="2269457"/>
            <a:ext cx="1170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Initialization:</a:t>
            </a:r>
          </a:p>
          <a:p>
            <a:pPr algn="ctr"/>
            <a:r>
              <a:rPr lang="en-US" sz="1400" dirty="0">
                <a:solidFill>
                  <a:schemeClr val="accent6"/>
                </a:solidFill>
              </a:rPr>
              <a:t>random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C49CAC-A28D-4F08-82A5-EC8550C0820A}"/>
              </a:ext>
            </a:extLst>
          </p:cNvPr>
          <p:cNvSpPr txBox="1"/>
          <p:nvPr/>
        </p:nvSpPr>
        <p:spPr>
          <a:xfrm>
            <a:off x="7717885" y="1758391"/>
            <a:ext cx="2441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Stop criteria:</a:t>
            </a:r>
          </a:p>
          <a:p>
            <a:pPr algn="ctr"/>
            <a:r>
              <a:rPr lang="en-US" sz="1400" dirty="0">
                <a:solidFill>
                  <a:schemeClr val="accent6"/>
                </a:solidFill>
              </a:rPr>
              <a:t>maximum number of epochs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2036C44-72E5-4015-BF90-9B35BFFA4513}"/>
              </a:ext>
            </a:extLst>
          </p:cNvPr>
          <p:cNvSpPr txBox="1"/>
          <p:nvPr/>
        </p:nvSpPr>
        <p:spPr>
          <a:xfrm>
            <a:off x="7779925" y="2378447"/>
            <a:ext cx="1944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Quantization:</a:t>
            </a:r>
          </a:p>
          <a:p>
            <a:pPr algn="ctr"/>
            <a:r>
              <a:rPr lang="en-US" sz="1400" dirty="0">
                <a:solidFill>
                  <a:schemeClr val="accent6"/>
                </a:solidFill>
              </a:rPr>
              <a:t>bit budget, method, …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1AD24E1-A88B-47E1-89FA-21A4C38E7440}"/>
              </a:ext>
            </a:extLst>
          </p:cNvPr>
          <p:cNvSpPr/>
          <p:nvPr/>
        </p:nvSpPr>
        <p:spPr>
          <a:xfrm>
            <a:off x="5852299" y="1718629"/>
            <a:ext cx="2307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Evaluation:</a:t>
            </a:r>
          </a:p>
          <a:p>
            <a:pPr algn="ctr"/>
            <a:r>
              <a:rPr lang="en-US" sz="1400" dirty="0">
                <a:solidFill>
                  <a:schemeClr val="accent6"/>
                </a:solidFill>
              </a:rPr>
              <a:t>CEL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0DC8A58-7F6F-4D20-810C-97F342C4196A}"/>
              </a:ext>
            </a:extLst>
          </p:cNvPr>
          <p:cNvSpPr txBox="1"/>
          <p:nvPr/>
        </p:nvSpPr>
        <p:spPr>
          <a:xfrm>
            <a:off x="9275957" y="2191607"/>
            <a:ext cx="2154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Modify input</a:t>
            </a:r>
          </a:p>
          <a:p>
            <a:pPr algn="ctr"/>
            <a:r>
              <a:rPr lang="en-US" sz="1400" dirty="0">
                <a:solidFill>
                  <a:schemeClr val="accent6"/>
                </a:solidFill>
              </a:rPr>
              <a:t>normalizing, crop, flip, …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EDE13A-56DB-495B-A193-AB631B5EB655}"/>
              </a:ext>
            </a:extLst>
          </p:cNvPr>
          <p:cNvSpPr txBox="1"/>
          <p:nvPr/>
        </p:nvSpPr>
        <p:spPr>
          <a:xfrm>
            <a:off x="10547091" y="1610907"/>
            <a:ext cx="10615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Application</a:t>
            </a:r>
          </a:p>
          <a:p>
            <a:pPr algn="ctr"/>
            <a:r>
              <a:rPr lang="en-US" sz="1400" dirty="0">
                <a:solidFill>
                  <a:schemeClr val="accent6"/>
                </a:solidFill>
              </a:rPr>
              <a:t>Dataset</a:t>
            </a:r>
          </a:p>
          <a:p>
            <a:pPr algn="ctr"/>
            <a:r>
              <a:rPr lang="en-US" sz="1400" dirty="0">
                <a:solidFill>
                  <a:schemeClr val="accent6"/>
                </a:solidFill>
              </a:rPr>
              <a:t>Network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B52572E-6F57-4A42-AF91-1E691819176F}"/>
              </a:ext>
            </a:extLst>
          </p:cNvPr>
          <p:cNvCxnSpPr>
            <a:cxnSpLocks/>
          </p:cNvCxnSpPr>
          <p:nvPr/>
        </p:nvCxnSpPr>
        <p:spPr>
          <a:xfrm flipH="1">
            <a:off x="4603195" y="2488025"/>
            <a:ext cx="1578944" cy="391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FEE14796-71DA-418E-B28A-F36E270980CB}"/>
              </a:ext>
            </a:extLst>
          </p:cNvPr>
          <p:cNvSpPr/>
          <p:nvPr/>
        </p:nvSpPr>
        <p:spPr>
          <a:xfrm>
            <a:off x="808524" y="2335985"/>
            <a:ext cx="4020902" cy="209760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4B77F0-77F5-49CC-91C4-3B29E34201C7}"/>
              </a:ext>
            </a:extLst>
          </p:cNvPr>
          <p:cNvSpPr txBox="1"/>
          <p:nvPr/>
        </p:nvSpPr>
        <p:spPr>
          <a:xfrm>
            <a:off x="1354439" y="2958624"/>
            <a:ext cx="29290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How to change our</a:t>
            </a:r>
          </a:p>
          <a:p>
            <a:pPr algn="ctr"/>
            <a:r>
              <a:rPr lang="en-US" dirty="0"/>
              <a:t>Network variables?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Optimizer, learning rate, 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D222FE9-EDD7-4C14-89DB-AE9F122A85AB}"/>
              </a:ext>
            </a:extLst>
          </p:cNvPr>
          <p:cNvSpPr txBox="1"/>
          <p:nvPr/>
        </p:nvSpPr>
        <p:spPr>
          <a:xfrm>
            <a:off x="1002645" y="4859098"/>
            <a:ext cx="4716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still no definite answer, but there exists a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better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set of suggestions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D560477-C75A-4ADA-A607-71A361A5D8E8}"/>
              </a:ext>
            </a:extLst>
          </p:cNvPr>
          <p:cNvSpPr txBox="1"/>
          <p:nvPr/>
        </p:nvSpPr>
        <p:spPr>
          <a:xfrm>
            <a:off x="6087243" y="4115006"/>
            <a:ext cx="3760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Automatically tune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some of these parameters</a:t>
            </a: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0BA8F839-5899-4BDD-91B9-5129A739544E}"/>
              </a:ext>
            </a:extLst>
          </p:cNvPr>
          <p:cNvSpPr/>
          <p:nvPr/>
        </p:nvSpPr>
        <p:spPr>
          <a:xfrm rot="11957612">
            <a:off x="4896971" y="4003070"/>
            <a:ext cx="1104579" cy="133871"/>
          </a:xfrm>
          <a:prstGeom prst="rightArrow">
            <a:avLst/>
          </a:prstGeom>
          <a:solidFill>
            <a:schemeClr val="accent6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6">
            <a:extLst>
              <a:ext uri="{FF2B5EF4-FFF2-40B4-BE49-F238E27FC236}">
                <a16:creationId xmlns:a16="http://schemas.microsoft.com/office/drawing/2014/main" id="{7B8A36A5-DA16-41D2-A740-9885D5FE617B}"/>
              </a:ext>
            </a:extLst>
          </p:cNvPr>
          <p:cNvSpPr txBox="1">
            <a:spLocks/>
          </p:cNvSpPr>
          <p:nvPr/>
        </p:nvSpPr>
        <p:spPr>
          <a:xfrm>
            <a:off x="618744" y="207264"/>
            <a:ext cx="10541508" cy="5029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dirty="0" smtClean="0">
                <a:solidFill>
                  <a:srgbClr val="EC1C24"/>
                </a:solidFill>
                <a:latin typeface="Arial" charset="0"/>
                <a:ea typeface="+mj-ea"/>
                <a:cs typeface="Arial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Reducing The Complexity of Training</a:t>
            </a:r>
          </a:p>
        </p:txBody>
      </p:sp>
    </p:spTree>
    <p:extLst>
      <p:ext uri="{BB962C8B-B14F-4D97-AF65-F5344CB8AC3E}">
        <p14:creationId xmlns:p14="http://schemas.microsoft.com/office/powerpoint/2010/main" val="99773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3 -0.0044 0.00234 -0.0088 0.0039 -0.01273 C 0.00442 -0.01412 0.00546 -0.01435 0.00625 -0.01551 C 0.00716 -0.0169 0.00768 -0.01852 0.00859 -0.01968 C 0.00989 -0.0213 0.01132 -0.02246 0.01263 -0.02385 C 0.01393 -0.0257 0.01497 -0.02824 0.01653 -0.02963 C 0.0177 -0.03056 0.01914 -0.03056 0.02044 -0.03102 C 0.02864 -0.0419 0.01823 -0.02871 0.0276 -0.03797 C 0.03281 -0.04329 0.02864 -0.04236 0.03541 -0.0463 C 0.03698 -0.04723 0.03867 -0.04723 0.04023 -0.04769 C 0.04388 -0.05162 0.04713 -0.05533 0.0513 -0.05764 C 0.05351 -0.0588 0.05599 -0.05949 0.05833 -0.06042 C 0.06211 -0.06366 0.06328 -0.06505 0.06705 -0.06736 C 0.07018 -0.06945 0.07317 -0.07223 0.07656 -0.07315 L 0.08203 -0.07454 C 0.08737 -0.07848 0.08711 -0.07871 0.09231 -0.08148 C 0.09414 -0.08241 0.09609 -0.0831 0.09778 -0.08426 C 0.10403 -0.0882 0.10325 -0.08912 0.10963 -0.09398 C 0.11445 -0.09769 0.11666 -0.09861 0.12148 -0.10116 C 0.1233 -0.10301 0.12513 -0.10533 0.12708 -0.10672 C 0.13073 -0.10949 0.13424 -0.10996 0.13815 -0.11088 C 0.13971 -0.11181 0.14127 -0.11273 0.14283 -0.11366 C 0.14466 -0.11505 0.14648 -0.11667 0.1483 -0.11783 C 0.15052 -0.11945 0.15651 -0.12269 0.15859 -0.12361 C 0.16015 -0.12408 0.16184 -0.12431 0.16341 -0.125 C 0.172 -0.12778 0.16315 -0.1257 0.17838 -0.12917 C 0.17955 -0.1294 0.18867 -0.13125 0.19023 -0.13195 C 0.19205 -0.13264 0.19388 -0.13426 0.1957 -0.13473 C 0.20117 -0.13658 0.20677 -0.1375 0.21237 -0.13889 C 0.21497 -0.13959 0.21979 -0.14074 0.22252 -0.14167 C 0.23828 -0.14723 0.22213 -0.14236 0.23515 -0.14607 C 0.23684 -0.1463 0.23841 -0.14699 0.23997 -0.14746 C 0.26119 -0.15162 0.24049 -0.14653 0.25494 -0.15023 C 0.25677 -0.15116 0.25859 -0.15232 0.26054 -0.15301 C 0.27161 -0.15764 0.29244 -0.1544 0.29765 -0.1544 " pathEditMode="relative" ptsTypes="AAAAAAAAAAAAAAAAAAA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3 -0.0044 0.00234 -0.0088 0.0039 -0.01273 C 0.00442 -0.01412 0.00546 -0.01435 0.00625 -0.01551 C 0.00716 -0.0169 0.00768 -0.01852 0.00859 -0.01968 C 0.00989 -0.0213 0.01132 -0.02246 0.01263 -0.02385 C 0.01393 -0.0257 0.01497 -0.02824 0.01653 -0.02963 C 0.0177 -0.03056 0.01914 -0.03056 0.02044 -0.03102 C 0.02864 -0.0419 0.01823 -0.02871 0.0276 -0.03797 C 0.03281 -0.04329 0.02864 -0.04236 0.03541 -0.0463 C 0.03698 -0.04723 0.03867 -0.04723 0.04023 -0.04769 C 0.04388 -0.05162 0.04713 -0.05533 0.0513 -0.05764 C 0.05351 -0.0588 0.05599 -0.05949 0.05833 -0.06042 C 0.06211 -0.06366 0.06328 -0.06505 0.06705 -0.06736 C 0.07018 -0.06945 0.07317 -0.07223 0.07656 -0.07315 L 0.08203 -0.07454 C 0.08737 -0.07848 0.08711 -0.07871 0.09231 -0.08148 C 0.09414 -0.08241 0.09609 -0.0831 0.09778 -0.08426 C 0.10403 -0.0882 0.10325 -0.08912 0.10963 -0.09398 C 0.11445 -0.09769 0.11666 -0.09861 0.12148 -0.10116 C 0.1233 -0.10301 0.12513 -0.10533 0.12708 -0.10672 C 0.13073 -0.10949 0.13424 -0.10996 0.13815 -0.11088 C 0.13971 -0.11181 0.14127 -0.11273 0.14283 -0.11366 C 0.14466 -0.11505 0.14648 -0.11667 0.1483 -0.11783 C 0.15052 -0.11945 0.15651 -0.12269 0.15859 -0.12361 C 0.16015 -0.12408 0.16184 -0.12431 0.16341 -0.125 C 0.172 -0.12778 0.16315 -0.1257 0.17838 -0.12917 C 0.17955 -0.1294 0.18867 -0.13125 0.19023 -0.13195 C 0.19205 -0.13264 0.19388 -0.13426 0.1957 -0.13473 C 0.20117 -0.13658 0.20677 -0.1375 0.21237 -0.13889 C 0.21497 -0.13959 0.21979 -0.14074 0.22252 -0.14167 C 0.23828 -0.14723 0.22213 -0.14236 0.23515 -0.14607 C 0.23684 -0.1463 0.23841 -0.14699 0.23997 -0.14746 C 0.26119 -0.15162 0.24049 -0.14653 0.25494 -0.15023 C 0.25677 -0.15116 0.25859 -0.15232 0.26054 -0.15301 C 0.27161 -0.15764 0.29244 -0.1544 0.29765 -0.1544 " pathEditMode="relative" ptsTypes="AAAAAAAAAAAAAAAAAAAAAAAAAAAAAAAAAA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3 -0.0044 0.00234 -0.0088 0.0039 -0.01273 C 0.00442 -0.01412 0.00546 -0.01435 0.00625 -0.01551 C 0.00716 -0.0169 0.00768 -0.01852 0.00859 -0.01968 C 0.00989 -0.0213 0.01132 -0.02246 0.01263 -0.02385 C 0.01393 -0.0257 0.01497 -0.02824 0.01653 -0.02963 C 0.0177 -0.03056 0.01914 -0.03056 0.02044 -0.03102 C 0.02864 -0.0419 0.01823 -0.02871 0.0276 -0.03797 C 0.03281 -0.04329 0.02864 -0.04236 0.03541 -0.0463 C 0.03698 -0.04723 0.03867 -0.04723 0.04023 -0.04769 C 0.04388 -0.05162 0.04713 -0.05533 0.0513 -0.05764 C 0.05351 -0.0588 0.05599 -0.05949 0.05833 -0.06042 C 0.06211 -0.06366 0.06328 -0.06505 0.06705 -0.06736 C 0.07018 -0.06945 0.07317 -0.07223 0.07656 -0.07315 L 0.08203 -0.07454 C 0.08737 -0.07848 0.08711 -0.07871 0.09231 -0.08148 C 0.09414 -0.08241 0.09609 -0.0831 0.09778 -0.08426 C 0.10403 -0.0882 0.10325 -0.08912 0.10963 -0.09398 C 0.11445 -0.09769 0.11666 -0.09861 0.12148 -0.10116 C 0.1233 -0.10301 0.12513 -0.10533 0.12708 -0.10672 C 0.13073 -0.10949 0.13424 -0.10996 0.13815 -0.11088 C 0.13971 -0.11181 0.14127 -0.11273 0.14283 -0.11366 C 0.14466 -0.11505 0.14648 -0.11667 0.1483 -0.11783 C 0.15052 -0.11945 0.15651 -0.12269 0.15859 -0.12361 C 0.16015 -0.12408 0.16184 -0.12431 0.16341 -0.125 C 0.172 -0.12778 0.16315 -0.1257 0.17838 -0.12917 C 0.17955 -0.1294 0.18867 -0.13125 0.19023 -0.13195 C 0.19205 -0.13264 0.19388 -0.13426 0.1957 -0.13473 C 0.20117 -0.13658 0.20677 -0.1375 0.21237 -0.13889 C 0.21497 -0.13959 0.21979 -0.14074 0.22252 -0.14167 C 0.23828 -0.14723 0.22213 -0.14236 0.23515 -0.14607 C 0.23684 -0.1463 0.23841 -0.14699 0.23997 -0.14746 C 0.26119 -0.15162 0.24049 -0.14653 0.25494 -0.15023 C 0.25677 -0.15116 0.25859 -0.15232 0.26054 -0.15301 C 0.27161 -0.15764 0.29244 -0.1544 0.29765 -0.1544 " pathEditMode="relative" ptsTypes="AAAAAAAAAAAAAAAAAAAAAAAAAAAAAAAAAA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3 -0.0044 0.00234 -0.0088 0.0039 -0.01273 C 0.00442 -0.01412 0.00546 -0.01435 0.00625 -0.01551 C 0.00716 -0.0169 0.00768 -0.01852 0.00859 -0.01968 C 0.00989 -0.0213 0.01132 -0.02246 0.01263 -0.02385 C 0.01393 -0.0257 0.01497 -0.02824 0.01653 -0.02963 C 0.0177 -0.03056 0.01914 -0.03056 0.02044 -0.03102 C 0.02864 -0.0419 0.01823 -0.02871 0.0276 -0.03797 C 0.03281 -0.04329 0.02864 -0.04236 0.03541 -0.0463 C 0.03698 -0.04723 0.03867 -0.04723 0.04023 -0.04769 C 0.04388 -0.05162 0.04713 -0.05533 0.0513 -0.05764 C 0.05351 -0.0588 0.05599 -0.05949 0.05833 -0.06042 C 0.06211 -0.06366 0.06328 -0.06505 0.06705 -0.06736 C 0.07018 -0.06945 0.07317 -0.07223 0.07656 -0.07315 L 0.08203 -0.07454 C 0.08737 -0.07848 0.08711 -0.07871 0.09231 -0.08148 C 0.09414 -0.08241 0.09609 -0.0831 0.09778 -0.08426 C 0.10403 -0.0882 0.10325 -0.08912 0.10963 -0.09398 C 0.11445 -0.09769 0.11666 -0.09861 0.12148 -0.10116 C 0.1233 -0.10301 0.12513 -0.10533 0.12708 -0.10672 C 0.13073 -0.10949 0.13424 -0.10996 0.13815 -0.11088 C 0.13971 -0.11181 0.14127 -0.11273 0.14283 -0.11366 C 0.14466 -0.11505 0.14648 -0.11667 0.1483 -0.11783 C 0.15052 -0.11945 0.15651 -0.12269 0.15859 -0.12361 C 0.16015 -0.12408 0.16184 -0.12431 0.16341 -0.125 C 0.172 -0.12778 0.16315 -0.1257 0.17838 -0.12917 C 0.17955 -0.1294 0.18867 -0.13125 0.19023 -0.13195 C 0.19205 -0.13264 0.19388 -0.13426 0.1957 -0.13473 C 0.20117 -0.13658 0.20677 -0.1375 0.21237 -0.13889 C 0.21497 -0.13959 0.21979 -0.14074 0.22252 -0.14167 C 0.23828 -0.14723 0.22213 -0.14236 0.23515 -0.14607 C 0.23684 -0.1463 0.23841 -0.14699 0.23997 -0.14746 C 0.26119 -0.15162 0.24049 -0.14653 0.25494 -0.15023 C 0.25677 -0.15116 0.25859 -0.15232 0.26054 -0.15301 C 0.27161 -0.15764 0.29244 -0.1544 0.29765 -0.1544 " pathEditMode="relative" ptsTypes="AAAAAAAAAAAAAAAAAAAAAAAAAAAAAAA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3 -0.0044 0.00234 -0.0088 0.0039 -0.01273 C 0.00442 -0.01412 0.00546 -0.01435 0.00625 -0.01551 C 0.00716 -0.0169 0.00768 -0.01852 0.00859 -0.01968 C 0.00989 -0.0213 0.01132 -0.02246 0.01263 -0.02385 C 0.01393 -0.0257 0.01497 -0.02824 0.01653 -0.02963 C 0.0177 -0.03056 0.01914 -0.03056 0.02044 -0.03102 C 0.02864 -0.0419 0.01823 -0.02871 0.0276 -0.03797 C 0.03281 -0.04329 0.02864 -0.04236 0.03541 -0.0463 C 0.03698 -0.04723 0.03867 -0.04723 0.04023 -0.04769 C 0.04388 -0.05162 0.04713 -0.05533 0.0513 -0.05764 C 0.05351 -0.0588 0.05599 -0.05949 0.05833 -0.06042 C 0.06211 -0.06366 0.06328 -0.06505 0.06705 -0.06736 C 0.07018 -0.06945 0.07317 -0.07223 0.07656 -0.07315 L 0.08203 -0.07454 C 0.08737 -0.07848 0.08711 -0.07871 0.09231 -0.08148 C 0.09414 -0.08241 0.09609 -0.0831 0.09778 -0.08426 C 0.10403 -0.0882 0.10325 -0.08912 0.10963 -0.09398 C 0.11445 -0.09769 0.11666 -0.09861 0.12148 -0.10116 C 0.1233 -0.10301 0.12513 -0.10533 0.12708 -0.10672 C 0.13073 -0.10949 0.13424 -0.10996 0.13815 -0.11088 C 0.13971 -0.11181 0.14127 -0.11273 0.14283 -0.11366 C 0.14466 -0.11505 0.14648 -0.11667 0.1483 -0.11783 C 0.15052 -0.11945 0.15651 -0.12269 0.15859 -0.12361 C 0.16015 -0.12408 0.16184 -0.12431 0.16341 -0.125 C 0.172 -0.12778 0.16315 -0.1257 0.17838 -0.12917 C 0.17955 -0.1294 0.18867 -0.13125 0.19023 -0.13195 C 0.19205 -0.13264 0.19388 -0.13426 0.1957 -0.13473 C 0.20117 -0.13658 0.20677 -0.1375 0.21237 -0.13889 C 0.21497 -0.13959 0.21979 -0.14074 0.22252 -0.14167 C 0.23828 -0.14723 0.22213 -0.14236 0.23515 -0.14607 C 0.23684 -0.1463 0.23841 -0.14699 0.23997 -0.14746 C 0.26119 -0.15162 0.24049 -0.14653 0.25494 -0.15023 C 0.25677 -0.15116 0.25859 -0.15232 0.26054 -0.15301 C 0.27161 -0.15764 0.29244 -0.1544 0.29765 -0.1544 " pathEditMode="relative" ptsTypes="AAAAAAAAAAAAAAAAAAAAAAAAAAAAAAAAAA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3 -0.0044 0.00234 -0.0088 0.0039 -0.01273 C 0.00442 -0.01412 0.00546 -0.01435 0.00625 -0.01551 C 0.00716 -0.0169 0.00768 -0.01852 0.00859 -0.01968 C 0.00989 -0.0213 0.01132 -0.02246 0.01263 -0.02385 C 0.01393 -0.0257 0.01497 -0.02824 0.01653 -0.02963 C 0.0177 -0.03056 0.01914 -0.03056 0.02044 -0.03102 C 0.02864 -0.0419 0.01823 -0.02871 0.0276 -0.03797 C 0.03281 -0.04329 0.02864 -0.04236 0.03541 -0.0463 C 0.03698 -0.04723 0.03867 -0.04723 0.04023 -0.04769 C 0.04388 -0.05162 0.04713 -0.05533 0.0513 -0.05764 C 0.05351 -0.0588 0.05599 -0.05949 0.05833 -0.06042 C 0.06211 -0.06366 0.06328 -0.06505 0.06705 -0.06736 C 0.07018 -0.06945 0.07317 -0.07223 0.07656 -0.07315 L 0.08203 -0.07454 C 0.08737 -0.07848 0.08711 -0.07871 0.09231 -0.08148 C 0.09414 -0.08241 0.09609 -0.0831 0.09778 -0.08426 C 0.10403 -0.0882 0.10325 -0.08912 0.10963 -0.09398 C 0.11445 -0.09769 0.11666 -0.09861 0.12148 -0.10116 C 0.1233 -0.10301 0.12513 -0.10533 0.12708 -0.10672 C 0.13073 -0.10949 0.13424 -0.10996 0.13815 -0.11088 C 0.13971 -0.11181 0.14127 -0.11273 0.14283 -0.11366 C 0.14466 -0.11505 0.14648 -0.11667 0.1483 -0.11783 C 0.15052 -0.11945 0.15651 -0.12269 0.15859 -0.12361 C 0.16015 -0.12408 0.16184 -0.12431 0.16341 -0.125 C 0.172 -0.12778 0.16315 -0.1257 0.17838 -0.12917 C 0.17955 -0.1294 0.18867 -0.13125 0.19023 -0.13195 C 0.19205 -0.13264 0.19388 -0.13426 0.1957 -0.13473 C 0.20117 -0.13658 0.20677 -0.1375 0.21237 -0.13889 C 0.21497 -0.13959 0.21979 -0.14074 0.22252 -0.14167 C 0.23828 -0.14723 0.22213 -0.14236 0.23515 -0.14607 C 0.23684 -0.1463 0.23841 -0.14699 0.23997 -0.14746 C 0.26119 -0.15162 0.24049 -0.14653 0.25494 -0.15023 C 0.25677 -0.15116 0.25859 -0.15232 0.26054 -0.15301 C 0.27161 -0.15764 0.29244 -0.1544 0.29765 -0.1544 " pathEditMode="relative" ptsTypes="AAAAAAAAAAAAAAAAAAAAAAAAAAAAAAAAAA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3 -0.0044 0.00234 -0.0088 0.0039 -0.01273 C 0.00442 -0.01412 0.00546 -0.01435 0.00625 -0.01551 C 0.00716 -0.0169 0.00768 -0.01852 0.00859 -0.01968 C 0.00989 -0.0213 0.01132 -0.02246 0.01263 -0.02385 C 0.01393 -0.0257 0.01497 -0.02824 0.01653 -0.02963 C 0.0177 -0.03056 0.01914 -0.03056 0.02044 -0.03102 C 0.02864 -0.0419 0.01823 -0.02871 0.0276 -0.03797 C 0.03281 -0.04329 0.02864 -0.04236 0.03541 -0.0463 C 0.03698 -0.04723 0.03867 -0.04723 0.04023 -0.04769 C 0.04388 -0.05162 0.04713 -0.05533 0.0513 -0.05764 C 0.05351 -0.0588 0.05599 -0.05949 0.05833 -0.06042 C 0.06211 -0.06366 0.06328 -0.06505 0.06705 -0.06736 C 0.07018 -0.06945 0.07317 -0.07223 0.07656 -0.07315 L 0.08203 -0.07454 C 0.08737 -0.07848 0.08711 -0.07871 0.09231 -0.08148 C 0.09414 -0.08241 0.09609 -0.0831 0.09778 -0.08426 C 0.10403 -0.0882 0.10325 -0.08912 0.10963 -0.09398 C 0.11445 -0.09769 0.11666 -0.09861 0.12148 -0.10116 C 0.1233 -0.10301 0.12513 -0.10533 0.12708 -0.10672 C 0.13073 -0.10949 0.13424 -0.10996 0.13815 -0.11088 C 0.13971 -0.11181 0.14127 -0.11273 0.14283 -0.11366 C 0.14466 -0.11505 0.14648 -0.11667 0.1483 -0.11783 C 0.15052 -0.11945 0.15651 -0.12269 0.15859 -0.12361 C 0.16015 -0.12408 0.16184 -0.12431 0.16341 -0.125 C 0.172 -0.12778 0.16315 -0.1257 0.17838 -0.12917 C 0.17955 -0.1294 0.18867 -0.13125 0.19023 -0.13195 C 0.19205 -0.13264 0.19388 -0.13426 0.1957 -0.13473 C 0.20117 -0.13658 0.20677 -0.1375 0.21237 -0.13889 C 0.21497 -0.13959 0.21979 -0.14074 0.22252 -0.14167 C 0.23828 -0.14723 0.22213 -0.14236 0.23515 -0.14607 C 0.23684 -0.1463 0.23841 -0.14699 0.23997 -0.14746 C 0.26119 -0.15162 0.24049 -0.14653 0.25494 -0.15023 C 0.25677 -0.15116 0.25859 -0.15232 0.26054 -0.15301 C 0.27161 -0.15764 0.29244 -0.1544 0.29765 -0.1544 " pathEditMode="relative" ptsTypes="AAAAAAAAAAAAAAAAAAAAAAAAAAAAAAAAAA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00664 -0.0044 C -0.01068 -0.00694 -0.01172 -0.00717 -0.01549 -0.01018 C -0.01719 -0.01157 -0.01875 -0.01319 -0.02044 -0.01458 C -0.02226 -0.0162 -0.02422 -0.01736 -0.02617 -0.01898 C -0.0289 -0.02129 -0.03151 -0.0243 -0.03424 -0.02616 C -0.03633 -0.02754 -0.03867 -0.02778 -0.04088 -0.02917 C -0.0431 -0.03055 -0.04518 -0.0331 -0.04739 -0.03495 C -0.04948 -0.03657 -0.05169 -0.03773 -0.0539 -0.03935 C -0.05573 -0.04051 -0.05755 -0.04259 -0.05963 -0.04352 C -0.06198 -0.04491 -0.06445 -0.04537 -0.06693 -0.04653 C -0.07669 -0.05046 -0.07005 -0.04861 -0.07917 -0.05092 C -0.08073 -0.05231 -0.08229 -0.05417 -0.08398 -0.05509 C -0.09453 -0.06204 -0.08086 -0.05 -0.09297 -0.05949 C -0.09635 -0.06227 -0.09922 -0.06643 -0.10273 -0.06829 C -0.10469 -0.06921 -0.10651 -0.07037 -0.10846 -0.07106 C -0.11146 -0.07222 -0.11966 -0.07315 -0.12239 -0.07407 C -0.1418 -0.07986 -0.11758 -0.07454 -0.13698 -0.07847 C -0.13919 -0.0794 -0.14127 -0.08055 -0.14349 -0.08125 C -0.15195 -0.08379 -0.14961 -0.08102 -0.15742 -0.08565 C -0.15937 -0.0868 -0.1612 -0.08866 -0.16315 -0.09004 C -0.17109 -0.09537 -0.1651 -0.09004 -0.17448 -0.09722 C -0.17617 -0.09861 -0.17773 -0.10046 -0.17943 -0.10162 C -0.18177 -0.10324 -0.18437 -0.10417 -0.18672 -0.10602 C -0.19284 -0.11042 -0.19844 -0.11667 -0.20469 -0.12037 C -0.20716 -0.12176 -0.20963 -0.12315 -0.21198 -0.12477 C -0.23138 -0.13773 -0.20286 -0.12014 -0.22422 -0.13356 C -0.22669 -0.13495 -0.22917 -0.13611 -0.23164 -0.13773 C -0.23542 -0.14051 -0.23906 -0.14398 -0.24297 -0.14653 C -0.25937 -0.15741 -0.23893 -0.14352 -0.2569 -0.15671 C -0.25898 -0.15833 -0.2612 -0.15949 -0.26341 -0.16111 C -0.27864 -0.17222 -0.26992 -0.16805 -0.28294 -0.17268 C -0.28489 -0.17407 -0.28672 -0.17569 -0.28867 -0.17685 C -0.29049 -0.17824 -0.29245 -0.1787 -0.2944 -0.17986 C -0.29609 -0.18102 -0.29765 -0.18287 -0.29922 -0.18426 C -0.31654 -0.19838 -0.29466 -0.18032 -0.30989 -0.19143 C -0.31159 -0.19259 -0.31302 -0.19444 -0.31471 -0.19583 C -0.31627 -0.19699 -0.31797 -0.19745 -0.31966 -0.19861 C -0.3207 -0.19954 -0.32174 -0.20069 -0.32292 -0.20162 C -0.32448 -0.20278 -0.32617 -0.20324 -0.32773 -0.2044 C -0.32943 -0.20579 -0.33099 -0.20764 -0.33268 -0.20879 C -0.33672 -0.21157 -0.33919 -0.21204 -0.34323 -0.21319 C -0.3444 -0.21458 -0.34531 -0.21667 -0.34648 -0.21759 C -0.34974 -0.21991 -0.35625 -0.22338 -0.35625 -0.22338 C -0.35742 -0.22477 -0.35833 -0.22685 -0.35963 -0.22778 C -0.36107 -0.2287 -0.36289 -0.22847 -0.36445 -0.22917 C -0.36536 -0.2294 -0.36601 -0.23032 -0.36693 -0.23055 C -0.36875 -0.23125 -0.3707 -0.23148 -0.37265 -0.23194 C -0.37578 -0.23588 -0.37487 -0.23518 -0.37917 -0.23773 C -0.39036 -0.24491 -0.3862 -0.24236 -0.39622 -0.24653 C -0.40208 -0.24884 -0.39883 -0.24815 -0.40768 -0.25092 C -0.41875 -0.25417 -0.40534 -0.25023 -0.42396 -0.25532 C -0.42565 -0.25555 -0.42721 -0.25625 -0.4289 -0.25671 C -0.4319 -0.25741 -0.43489 -0.25764 -0.43789 -0.2581 C -0.43997 -0.25903 -0.44219 -0.26042 -0.4444 -0.26111 C -0.45273 -0.26296 -0.4487 -0.26204 -0.45664 -0.26389 C -0.4582 -0.26481 -0.45976 -0.26643 -0.46146 -0.2669 C -0.47213 -0.26852 -0.46745 -0.26736 -0.47539 -0.26967 C -0.47982 -0.27245 -0.4763 -0.2706 -0.48346 -0.27268 C -0.49232 -0.275 -0.49101 -0.27477 -0.49739 -0.27685 L -0.5332 -0.27546 C -0.53411 -0.27546 -0.53476 -0.2743 -0.53568 -0.27407 C -0.5375 -0.27338 -0.53945 -0.27315 -0.5414 -0.27268 C -0.54648 -0.26967 -0.54453 -0.26967 -0.547 -0.26967 " pathEditMode="relative" ptsTypes="AAAAA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00664 -0.0044 C -0.01068 -0.00694 -0.01172 -0.00717 -0.01549 -0.01018 C -0.01719 -0.01157 -0.01875 -0.01319 -0.02044 -0.01458 C -0.02226 -0.0162 -0.02422 -0.01736 -0.02617 -0.01898 C -0.0289 -0.02129 -0.03151 -0.0243 -0.03424 -0.02616 C -0.03633 -0.02754 -0.03867 -0.02778 -0.04088 -0.02917 C -0.0431 -0.03055 -0.04518 -0.0331 -0.04739 -0.03495 C -0.04948 -0.03657 -0.05169 -0.03773 -0.0539 -0.03935 C -0.05573 -0.04051 -0.05755 -0.04259 -0.05963 -0.04352 C -0.06198 -0.04491 -0.06445 -0.04537 -0.06693 -0.04653 C -0.07669 -0.05046 -0.07005 -0.04861 -0.07917 -0.05092 C -0.08073 -0.05231 -0.08229 -0.05417 -0.08398 -0.05509 C -0.09453 -0.06204 -0.08086 -0.05 -0.09297 -0.05949 C -0.09635 -0.06227 -0.09922 -0.06643 -0.10273 -0.06829 C -0.10469 -0.06921 -0.10651 -0.07037 -0.10846 -0.07106 C -0.11146 -0.07222 -0.11966 -0.07315 -0.12239 -0.07407 C -0.1418 -0.07986 -0.11758 -0.07454 -0.13698 -0.07847 C -0.13919 -0.0794 -0.14127 -0.08055 -0.14349 -0.08125 C -0.15195 -0.08379 -0.14961 -0.08102 -0.15742 -0.08565 C -0.15937 -0.0868 -0.1612 -0.08866 -0.16315 -0.09004 C -0.17109 -0.09537 -0.1651 -0.09004 -0.17448 -0.09722 C -0.17617 -0.09861 -0.17773 -0.10046 -0.17943 -0.10162 C -0.18177 -0.10324 -0.18437 -0.10417 -0.18672 -0.10602 C -0.19284 -0.11042 -0.19844 -0.11667 -0.20469 -0.12037 C -0.20716 -0.12176 -0.20963 -0.12315 -0.21198 -0.12477 C -0.23138 -0.13773 -0.20286 -0.12014 -0.22422 -0.13356 C -0.22669 -0.13495 -0.22917 -0.13611 -0.23164 -0.13773 C -0.23542 -0.14051 -0.23906 -0.14398 -0.24297 -0.14653 C -0.25937 -0.15741 -0.23893 -0.14352 -0.2569 -0.15671 C -0.25898 -0.15833 -0.2612 -0.15949 -0.26341 -0.16111 C -0.27864 -0.17222 -0.26992 -0.16805 -0.28294 -0.17268 C -0.28489 -0.17407 -0.28672 -0.17569 -0.28867 -0.17685 C -0.29049 -0.17824 -0.29245 -0.1787 -0.2944 -0.17986 C -0.29609 -0.18102 -0.29765 -0.18287 -0.29922 -0.18426 C -0.31654 -0.19838 -0.29466 -0.18032 -0.30989 -0.19143 C -0.31159 -0.19259 -0.31302 -0.19444 -0.31471 -0.19583 C -0.31627 -0.19699 -0.31797 -0.19745 -0.31966 -0.19861 C -0.3207 -0.19954 -0.32174 -0.20069 -0.32292 -0.20162 C -0.32448 -0.20278 -0.32617 -0.20324 -0.32773 -0.2044 C -0.32943 -0.20579 -0.33099 -0.20764 -0.33268 -0.20879 C -0.33672 -0.21157 -0.33919 -0.21204 -0.34323 -0.21319 C -0.3444 -0.21458 -0.34531 -0.21667 -0.34648 -0.21759 C -0.34974 -0.21991 -0.35625 -0.22338 -0.35625 -0.22338 C -0.35742 -0.22477 -0.35833 -0.22685 -0.35963 -0.22778 C -0.36107 -0.2287 -0.36289 -0.22847 -0.36445 -0.22917 C -0.36536 -0.2294 -0.36601 -0.23032 -0.36693 -0.23055 C -0.36875 -0.23125 -0.3707 -0.23148 -0.37265 -0.23194 C -0.37578 -0.23588 -0.37487 -0.23518 -0.37917 -0.23773 C -0.39036 -0.24491 -0.3862 -0.24236 -0.39622 -0.24653 C -0.40208 -0.24884 -0.39883 -0.24815 -0.40768 -0.25092 C -0.41875 -0.25417 -0.40534 -0.25023 -0.42396 -0.25532 C -0.42565 -0.25555 -0.42721 -0.25625 -0.4289 -0.25671 C -0.4319 -0.25741 -0.43489 -0.25764 -0.43789 -0.2581 C -0.43997 -0.25903 -0.44219 -0.26042 -0.4444 -0.26111 C -0.45273 -0.26296 -0.4487 -0.26204 -0.45664 -0.26389 C -0.4582 -0.26481 -0.45976 -0.26643 -0.46146 -0.2669 C -0.47213 -0.26852 -0.46745 -0.26736 -0.47539 -0.26967 C -0.47982 -0.27245 -0.4763 -0.2706 -0.48346 -0.27268 C -0.49232 -0.275 -0.49101 -0.27477 -0.49739 -0.27685 L -0.5332 -0.27546 C -0.53411 -0.27546 -0.53476 -0.2743 -0.53568 -0.27407 C -0.5375 -0.27338 -0.53945 -0.27315 -0.5414 -0.27268 C -0.54648 -0.26967 -0.54453 -0.26967 -0.547 -0.26967 " pathEditMode="relative" ptsTypes="AAAAAAAAAAAAAAAAAAAAAAAAAAAAAAAAAAAAAAAAAAAAAAAAAAAAAAAAAAAAAAAAA">
                                      <p:cBhvr>
                                        <p:cTn id="2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2" grpId="1" animBg="1"/>
      <p:bldP spid="19" grpId="0"/>
      <p:bldP spid="19" grpId="1"/>
      <p:bldP spid="22" grpId="0"/>
      <p:bldP spid="22" grpId="1"/>
      <p:bldP spid="25" grpId="0"/>
      <p:bldP spid="25" grpId="1"/>
      <p:bldP spid="26" grpId="0"/>
      <p:bldP spid="26" grpId="1"/>
      <p:bldP spid="27" grpId="0"/>
      <p:bldP spid="27" grpId="1"/>
      <p:bldP spid="29" grpId="0"/>
      <p:bldP spid="29" grpId="1"/>
      <p:bldP spid="30" grpId="0" animBg="1"/>
      <p:bldP spid="30" grpId="1" animBg="1"/>
      <p:bldP spid="32" grpId="0"/>
      <p:bldP spid="32" grpId="1"/>
      <p:bldP spid="33" grpId="0" animBg="1"/>
      <p:bldP spid="34" grpId="0"/>
      <p:bldP spid="35" grpId="0"/>
      <p:bldP spid="36" grpId="0"/>
      <p:bldP spid="37" grpId="0"/>
      <p:bldP spid="38" grpId="0"/>
      <p:bldP spid="40" grpId="0"/>
      <p:bldP spid="41" grpId="0" animBg="1"/>
      <p:bldP spid="43" grpId="0"/>
      <p:bldP spid="44" grpId="0"/>
      <p:bldP spid="45" grpId="0"/>
      <p:bldP spid="46" grpId="0" animBg="1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Training a Neural Network is Time Consuming and Complex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9C0C2A-C5AB-4C62-9F49-694BD9EB1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538" y="1480965"/>
            <a:ext cx="5924312" cy="4443234"/>
          </a:xfrm>
          <a:prstGeom prst="rect">
            <a:avLst/>
          </a:prstGeom>
        </p:spPr>
      </p:pic>
      <p:pic>
        <p:nvPicPr>
          <p:cNvPr id="5124" name="Picture 4" descr="Image result for clock gif">
            <a:extLst>
              <a:ext uri="{FF2B5EF4-FFF2-40B4-BE49-F238E27FC236}">
                <a16:creationId xmlns:a16="http://schemas.microsoft.com/office/drawing/2014/main" id="{9E94528F-8915-47CA-9062-1B020D1ABB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578" y="4372386"/>
            <a:ext cx="1493520" cy="112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09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12882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Training a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A0E5623-B251-451E-9615-E3DACA494CE3}"/>
                  </a:ext>
                </a:extLst>
              </p:cNvPr>
              <p:cNvSpPr txBox="1"/>
              <p:nvPr/>
            </p:nvSpPr>
            <p:spPr>
              <a:xfrm>
                <a:off x="406507" y="5335832"/>
                <a:ext cx="3911648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omic Sans MS" panose="030F0702030302020204" pitchFamily="66" charset="0"/>
                  </a:rPr>
                  <a:t>Backpropagation: using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latin typeface="Comic Sans MS" panose="030F0702030302020204" pitchFamily="66" charset="0"/>
                </a:endParaRPr>
              </a:p>
              <a:p>
                <a:r>
                  <a:rPr lang="en-US" sz="2000" dirty="0">
                    <a:latin typeface="Comic Sans MS" panose="030F0702030302020204" pitchFamily="66" charset="0"/>
                  </a:rPr>
                  <a:t>and hyperparameters</a:t>
                </a:r>
                <a:r>
                  <a:rPr lang="en-US" sz="20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2000" dirty="0">
                    <a:latin typeface="Comic Sans MS" panose="030F0702030302020204" pitchFamily="66" charset="0"/>
                  </a:rPr>
                  <a:t>we</a:t>
                </a:r>
              </a:p>
              <a:p>
                <a:r>
                  <a:rPr lang="en-US" sz="2000" dirty="0">
                    <a:latin typeface="Comic Sans MS" panose="030F0702030302020204" pitchFamily="66" charset="0"/>
                  </a:rPr>
                  <a:t>adjust our network parameters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A0E5623-B251-451E-9615-E3DACA494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07" y="5335832"/>
                <a:ext cx="3911648" cy="1015663"/>
              </a:xfrm>
              <a:prstGeom prst="rect">
                <a:avLst/>
              </a:prstGeom>
              <a:blipFill>
                <a:blip r:embed="rId3"/>
                <a:stretch>
                  <a:fillRect l="-1716" t="-2994" r="-936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45B1ACA-B99E-4264-ADAA-E048FB8880DE}"/>
                  </a:ext>
                </a:extLst>
              </p:cNvPr>
              <p:cNvSpPr txBox="1"/>
              <p:nvPr/>
            </p:nvSpPr>
            <p:spPr>
              <a:xfrm>
                <a:off x="147758" y="1112608"/>
                <a:ext cx="366100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Comic Sans MS" panose="030F0702030302020204" pitchFamily="66" charset="0"/>
                  </a:rPr>
                  <a:t>Generate output using</a:t>
                </a:r>
              </a:p>
              <a:p>
                <a:pPr algn="ctr"/>
                <a:r>
                  <a:rPr lang="en-US" sz="2400" dirty="0">
                    <a:latin typeface="Comic Sans MS" panose="030F0702030302020204" pitchFamily="66" charset="0"/>
                  </a:rPr>
                  <a:t>Network parameters 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45B1ACA-B99E-4264-ADAA-E048FB888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58" y="1112608"/>
                <a:ext cx="3661002" cy="830997"/>
              </a:xfrm>
              <a:prstGeom prst="rect">
                <a:avLst/>
              </a:prstGeom>
              <a:blipFill>
                <a:blip r:embed="rId4"/>
                <a:stretch>
                  <a:fillRect l="-2163" t="-5882" r="-1997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>
            <a:extLst>
              <a:ext uri="{FF2B5EF4-FFF2-40B4-BE49-F238E27FC236}">
                <a16:creationId xmlns:a16="http://schemas.microsoft.com/office/drawing/2014/main" id="{7001AE11-B787-474E-8BC6-11F25138FD82}"/>
              </a:ext>
            </a:extLst>
          </p:cNvPr>
          <p:cNvSpPr/>
          <p:nvPr/>
        </p:nvSpPr>
        <p:spPr>
          <a:xfrm>
            <a:off x="431801" y="2650067"/>
            <a:ext cx="465667" cy="4402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6D8B2F4-B909-46BE-9CAB-60AFB839F717}"/>
              </a:ext>
            </a:extLst>
          </p:cNvPr>
          <p:cNvSpPr/>
          <p:nvPr/>
        </p:nvSpPr>
        <p:spPr>
          <a:xfrm>
            <a:off x="431800" y="3484034"/>
            <a:ext cx="465667" cy="4402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3A70515-D81E-4FF0-A631-C778E74597E2}"/>
              </a:ext>
            </a:extLst>
          </p:cNvPr>
          <p:cNvSpPr/>
          <p:nvPr/>
        </p:nvSpPr>
        <p:spPr>
          <a:xfrm>
            <a:off x="431801" y="4318001"/>
            <a:ext cx="465667" cy="4402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98CBE5F-A515-4439-BD64-8D532E6D5D54}"/>
              </a:ext>
            </a:extLst>
          </p:cNvPr>
          <p:cNvSpPr/>
          <p:nvPr/>
        </p:nvSpPr>
        <p:spPr>
          <a:xfrm>
            <a:off x="1778001" y="2650067"/>
            <a:ext cx="465667" cy="4402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2447A32-E944-43AF-8431-C5C7FF94638D}"/>
              </a:ext>
            </a:extLst>
          </p:cNvPr>
          <p:cNvSpPr/>
          <p:nvPr/>
        </p:nvSpPr>
        <p:spPr>
          <a:xfrm>
            <a:off x="1778000" y="3484034"/>
            <a:ext cx="465667" cy="4402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9CC99ED-4BC9-42EA-863B-53A2CB0A9824}"/>
              </a:ext>
            </a:extLst>
          </p:cNvPr>
          <p:cNvSpPr/>
          <p:nvPr/>
        </p:nvSpPr>
        <p:spPr>
          <a:xfrm>
            <a:off x="1778001" y="4318001"/>
            <a:ext cx="465667" cy="4402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16ED7BF-1C5F-49FF-8079-A6BD7A8AEABB}"/>
              </a:ext>
            </a:extLst>
          </p:cNvPr>
          <p:cNvSpPr/>
          <p:nvPr/>
        </p:nvSpPr>
        <p:spPr>
          <a:xfrm>
            <a:off x="3124201" y="2650067"/>
            <a:ext cx="465667" cy="4402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0D4CE5A-0E38-4294-97A0-17E92D052F00}"/>
              </a:ext>
            </a:extLst>
          </p:cNvPr>
          <p:cNvSpPr/>
          <p:nvPr/>
        </p:nvSpPr>
        <p:spPr>
          <a:xfrm>
            <a:off x="3124200" y="3484034"/>
            <a:ext cx="465667" cy="4402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69ABD06-0DB5-45BF-AE37-A17E899EE553}"/>
              </a:ext>
            </a:extLst>
          </p:cNvPr>
          <p:cNvSpPr/>
          <p:nvPr/>
        </p:nvSpPr>
        <p:spPr>
          <a:xfrm>
            <a:off x="3124201" y="4318001"/>
            <a:ext cx="465667" cy="4402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46236F1-A3A2-4C65-9416-A31D518E492E}"/>
              </a:ext>
            </a:extLst>
          </p:cNvPr>
          <p:cNvCxnSpPr>
            <a:cxnSpLocks/>
            <a:stCxn id="28" idx="6"/>
            <a:endCxn id="41" idx="2"/>
          </p:cNvCxnSpPr>
          <p:nvPr/>
        </p:nvCxnSpPr>
        <p:spPr>
          <a:xfrm>
            <a:off x="897468" y="2870200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4307C02-3C2B-492F-9016-31C25711B76C}"/>
              </a:ext>
            </a:extLst>
          </p:cNvPr>
          <p:cNvCxnSpPr>
            <a:cxnSpLocks/>
            <a:stCxn id="28" idx="6"/>
            <a:endCxn id="42" idx="2"/>
          </p:cNvCxnSpPr>
          <p:nvPr/>
        </p:nvCxnSpPr>
        <p:spPr>
          <a:xfrm>
            <a:off x="897468" y="2870200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A1554B8-1057-486F-B8B6-9501A2AEE79E}"/>
              </a:ext>
            </a:extLst>
          </p:cNvPr>
          <p:cNvCxnSpPr>
            <a:cxnSpLocks/>
            <a:stCxn id="28" idx="6"/>
          </p:cNvCxnSpPr>
          <p:nvPr/>
        </p:nvCxnSpPr>
        <p:spPr>
          <a:xfrm>
            <a:off x="897468" y="2870200"/>
            <a:ext cx="880531" cy="1667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039C88B-AB09-4A2F-95FD-B41B21F3A5AA}"/>
              </a:ext>
            </a:extLst>
          </p:cNvPr>
          <p:cNvCxnSpPr>
            <a:cxnSpLocks/>
            <a:stCxn id="30" idx="6"/>
            <a:endCxn id="41" idx="2"/>
          </p:cNvCxnSpPr>
          <p:nvPr/>
        </p:nvCxnSpPr>
        <p:spPr>
          <a:xfrm flipV="1">
            <a:off x="897467" y="2870200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4D537E8-9D23-40F9-BB4D-37C43EAA70B1}"/>
              </a:ext>
            </a:extLst>
          </p:cNvPr>
          <p:cNvCxnSpPr>
            <a:cxnSpLocks/>
            <a:stCxn id="30" idx="6"/>
            <a:endCxn id="42" idx="2"/>
          </p:cNvCxnSpPr>
          <p:nvPr/>
        </p:nvCxnSpPr>
        <p:spPr>
          <a:xfrm>
            <a:off x="897467" y="3704167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F7ACFF8-E1BD-44C4-A6CB-5AD5E63D2FF1}"/>
              </a:ext>
            </a:extLst>
          </p:cNvPr>
          <p:cNvCxnSpPr>
            <a:cxnSpLocks/>
            <a:stCxn id="36" idx="6"/>
            <a:endCxn id="43" idx="2"/>
          </p:cNvCxnSpPr>
          <p:nvPr/>
        </p:nvCxnSpPr>
        <p:spPr>
          <a:xfrm>
            <a:off x="897468" y="4538134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496C428-B72F-4367-B228-3505344CF4C8}"/>
              </a:ext>
            </a:extLst>
          </p:cNvPr>
          <p:cNvCxnSpPr>
            <a:cxnSpLocks/>
            <a:stCxn id="30" idx="6"/>
            <a:endCxn id="43" idx="2"/>
          </p:cNvCxnSpPr>
          <p:nvPr/>
        </p:nvCxnSpPr>
        <p:spPr>
          <a:xfrm>
            <a:off x="897467" y="3704167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6FC2605-55B6-4BA0-860F-8575D1468FB5}"/>
              </a:ext>
            </a:extLst>
          </p:cNvPr>
          <p:cNvCxnSpPr>
            <a:cxnSpLocks/>
            <a:stCxn id="36" idx="6"/>
            <a:endCxn id="42" idx="2"/>
          </p:cNvCxnSpPr>
          <p:nvPr/>
        </p:nvCxnSpPr>
        <p:spPr>
          <a:xfrm flipV="1">
            <a:off x="897468" y="3704167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B6BF265-4068-4C5D-92C1-C47261440C57}"/>
              </a:ext>
            </a:extLst>
          </p:cNvPr>
          <p:cNvCxnSpPr>
            <a:cxnSpLocks/>
            <a:stCxn id="36" idx="6"/>
            <a:endCxn id="41" idx="2"/>
          </p:cNvCxnSpPr>
          <p:nvPr/>
        </p:nvCxnSpPr>
        <p:spPr>
          <a:xfrm flipV="1">
            <a:off x="897468" y="2870200"/>
            <a:ext cx="880533" cy="166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AF5E130-C63B-4824-8CD3-C05D1562B1E0}"/>
              </a:ext>
            </a:extLst>
          </p:cNvPr>
          <p:cNvCxnSpPr>
            <a:cxnSpLocks/>
          </p:cNvCxnSpPr>
          <p:nvPr/>
        </p:nvCxnSpPr>
        <p:spPr>
          <a:xfrm>
            <a:off x="2243667" y="2870199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06C863A-F772-4405-B3D9-D40422978236}"/>
              </a:ext>
            </a:extLst>
          </p:cNvPr>
          <p:cNvCxnSpPr>
            <a:cxnSpLocks/>
          </p:cNvCxnSpPr>
          <p:nvPr/>
        </p:nvCxnSpPr>
        <p:spPr>
          <a:xfrm>
            <a:off x="2243667" y="2870199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D265229-0F83-4ADD-A37A-7C048AA154E1}"/>
              </a:ext>
            </a:extLst>
          </p:cNvPr>
          <p:cNvCxnSpPr>
            <a:cxnSpLocks/>
          </p:cNvCxnSpPr>
          <p:nvPr/>
        </p:nvCxnSpPr>
        <p:spPr>
          <a:xfrm>
            <a:off x="2243667" y="2870199"/>
            <a:ext cx="880531" cy="1667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3BDE2CD-1DF1-4100-8466-AD87AAAF9C22}"/>
              </a:ext>
            </a:extLst>
          </p:cNvPr>
          <p:cNvCxnSpPr>
            <a:cxnSpLocks/>
          </p:cNvCxnSpPr>
          <p:nvPr/>
        </p:nvCxnSpPr>
        <p:spPr>
          <a:xfrm flipV="1">
            <a:off x="2243666" y="2870199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38ED4A7-BCEB-4631-98A1-7AF272EB8C64}"/>
              </a:ext>
            </a:extLst>
          </p:cNvPr>
          <p:cNvCxnSpPr>
            <a:cxnSpLocks/>
          </p:cNvCxnSpPr>
          <p:nvPr/>
        </p:nvCxnSpPr>
        <p:spPr>
          <a:xfrm>
            <a:off x="2243666" y="3704166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F17006B-82FE-4606-8DF9-ADEE7C41CA43}"/>
              </a:ext>
            </a:extLst>
          </p:cNvPr>
          <p:cNvCxnSpPr>
            <a:cxnSpLocks/>
          </p:cNvCxnSpPr>
          <p:nvPr/>
        </p:nvCxnSpPr>
        <p:spPr>
          <a:xfrm>
            <a:off x="2243667" y="4538133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9D73E24-3DF6-460A-AECE-4F9972521B4D}"/>
              </a:ext>
            </a:extLst>
          </p:cNvPr>
          <p:cNvCxnSpPr>
            <a:cxnSpLocks/>
          </p:cNvCxnSpPr>
          <p:nvPr/>
        </p:nvCxnSpPr>
        <p:spPr>
          <a:xfrm>
            <a:off x="2243666" y="3704166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215B2FD-948D-4C7F-8B8E-971EA92F42E2}"/>
              </a:ext>
            </a:extLst>
          </p:cNvPr>
          <p:cNvCxnSpPr>
            <a:cxnSpLocks/>
          </p:cNvCxnSpPr>
          <p:nvPr/>
        </p:nvCxnSpPr>
        <p:spPr>
          <a:xfrm flipV="1">
            <a:off x="2243667" y="3704166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341176A-5910-442D-9E27-FF118CD797FB}"/>
              </a:ext>
            </a:extLst>
          </p:cNvPr>
          <p:cNvCxnSpPr>
            <a:cxnSpLocks/>
          </p:cNvCxnSpPr>
          <p:nvPr/>
        </p:nvCxnSpPr>
        <p:spPr>
          <a:xfrm flipV="1">
            <a:off x="2243667" y="2870199"/>
            <a:ext cx="880533" cy="166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E29F171-EF29-4F00-8C55-81E210C0C16C}"/>
              </a:ext>
            </a:extLst>
          </p:cNvPr>
          <p:cNvCxnSpPr>
            <a:cxnSpLocks/>
          </p:cNvCxnSpPr>
          <p:nvPr/>
        </p:nvCxnSpPr>
        <p:spPr>
          <a:xfrm>
            <a:off x="2247732" y="2876296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5F17595-D169-4453-9CB9-8B4944BE92EF}"/>
              </a:ext>
            </a:extLst>
          </p:cNvPr>
          <p:cNvCxnSpPr>
            <a:cxnSpLocks/>
          </p:cNvCxnSpPr>
          <p:nvPr/>
        </p:nvCxnSpPr>
        <p:spPr>
          <a:xfrm>
            <a:off x="2247732" y="2876296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BD2E557-F177-4B7F-B110-C3432B552977}"/>
              </a:ext>
            </a:extLst>
          </p:cNvPr>
          <p:cNvCxnSpPr>
            <a:cxnSpLocks/>
          </p:cNvCxnSpPr>
          <p:nvPr/>
        </p:nvCxnSpPr>
        <p:spPr>
          <a:xfrm>
            <a:off x="2247732" y="2876296"/>
            <a:ext cx="880531" cy="1667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3B6F3C36-D333-4F76-A83D-34702993136E}"/>
              </a:ext>
            </a:extLst>
          </p:cNvPr>
          <p:cNvCxnSpPr>
            <a:cxnSpLocks/>
          </p:cNvCxnSpPr>
          <p:nvPr/>
        </p:nvCxnSpPr>
        <p:spPr>
          <a:xfrm flipV="1">
            <a:off x="2247731" y="2876296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CA2AF057-FA06-47C5-BE11-87E39616DFBA}"/>
              </a:ext>
            </a:extLst>
          </p:cNvPr>
          <p:cNvCxnSpPr>
            <a:cxnSpLocks/>
          </p:cNvCxnSpPr>
          <p:nvPr/>
        </p:nvCxnSpPr>
        <p:spPr>
          <a:xfrm>
            <a:off x="2247731" y="3710263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65CA9C37-06FD-46B8-8CCD-4F03807ACE45}"/>
              </a:ext>
            </a:extLst>
          </p:cNvPr>
          <p:cNvCxnSpPr>
            <a:cxnSpLocks/>
          </p:cNvCxnSpPr>
          <p:nvPr/>
        </p:nvCxnSpPr>
        <p:spPr>
          <a:xfrm>
            <a:off x="2247732" y="4544230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AEB8404-A4D7-4B1A-B9D8-F30772BB8812}"/>
              </a:ext>
            </a:extLst>
          </p:cNvPr>
          <p:cNvCxnSpPr>
            <a:cxnSpLocks/>
          </p:cNvCxnSpPr>
          <p:nvPr/>
        </p:nvCxnSpPr>
        <p:spPr>
          <a:xfrm>
            <a:off x="2247731" y="3710263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80DA769-FA7E-4580-BD58-378E0868FEF4}"/>
              </a:ext>
            </a:extLst>
          </p:cNvPr>
          <p:cNvCxnSpPr>
            <a:cxnSpLocks/>
          </p:cNvCxnSpPr>
          <p:nvPr/>
        </p:nvCxnSpPr>
        <p:spPr>
          <a:xfrm flipV="1">
            <a:off x="2247732" y="3710263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737232C0-DEA3-49F2-992D-E2DF1BD89C8E}"/>
              </a:ext>
            </a:extLst>
          </p:cNvPr>
          <p:cNvCxnSpPr>
            <a:cxnSpLocks/>
          </p:cNvCxnSpPr>
          <p:nvPr/>
        </p:nvCxnSpPr>
        <p:spPr>
          <a:xfrm flipV="1">
            <a:off x="2247732" y="2876296"/>
            <a:ext cx="880533" cy="166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4" name="Arrow: Left 73">
            <a:extLst>
              <a:ext uri="{FF2B5EF4-FFF2-40B4-BE49-F238E27FC236}">
                <a16:creationId xmlns:a16="http://schemas.microsoft.com/office/drawing/2014/main" id="{9305715A-CBE3-4EFB-BE30-4A027F45C057}"/>
              </a:ext>
            </a:extLst>
          </p:cNvPr>
          <p:cNvSpPr/>
          <p:nvPr/>
        </p:nvSpPr>
        <p:spPr>
          <a:xfrm>
            <a:off x="171947" y="4952850"/>
            <a:ext cx="3863943" cy="502920"/>
          </a:xfrm>
          <a:prstGeom prst="lef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row: Left 74">
            <a:extLst>
              <a:ext uri="{FF2B5EF4-FFF2-40B4-BE49-F238E27FC236}">
                <a16:creationId xmlns:a16="http://schemas.microsoft.com/office/drawing/2014/main" id="{5FD2F590-25E8-45EA-890C-02C1E65233AE}"/>
              </a:ext>
            </a:extLst>
          </p:cNvPr>
          <p:cNvSpPr/>
          <p:nvPr/>
        </p:nvSpPr>
        <p:spPr>
          <a:xfrm rot="10800000">
            <a:off x="138929" y="1869955"/>
            <a:ext cx="3863943" cy="502920"/>
          </a:xfrm>
          <a:prstGeom prst="lef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802B4FF-6C90-4710-829D-6680A5845E95}"/>
                  </a:ext>
                </a:extLst>
              </p:cNvPr>
              <p:cNvSpPr txBox="1"/>
              <p:nvPr/>
            </p:nvSpPr>
            <p:spPr>
              <a:xfrm>
                <a:off x="3936722" y="3130223"/>
                <a:ext cx="4329519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omic Sans MS" panose="030F0702030302020204" pitchFamily="66" charset="0"/>
                  </a:rPr>
                  <a:t>Backpropagation: using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latin typeface="Comic Sans MS" panose="030F0702030302020204" pitchFamily="66" charset="0"/>
                </a:endParaRPr>
              </a:p>
              <a:p>
                <a:r>
                  <a:rPr lang="en-US" sz="2000" dirty="0">
                    <a:latin typeface="Comic Sans MS" panose="030F0702030302020204" pitchFamily="66" charset="0"/>
                  </a:rPr>
                  <a:t>and hyperparameters</a:t>
                </a:r>
                <a:r>
                  <a:rPr lang="en-US" sz="20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2000" dirty="0">
                    <a:latin typeface="Comic Sans MS" panose="030F0702030302020204" pitchFamily="66" charset="0"/>
                  </a:rPr>
                  <a:t>we</a:t>
                </a:r>
              </a:p>
              <a:p>
                <a:r>
                  <a:rPr lang="en-US" sz="2000" dirty="0">
                    <a:latin typeface="Comic Sans MS" panose="030F0702030302020204" pitchFamily="66" charset="0"/>
                  </a:rPr>
                  <a:t>adjust our network parameters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000" dirty="0">
                    <a:latin typeface="Comic Sans MS" panose="030F0702030302020204" pitchFamily="66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802B4FF-6C90-4710-829D-6680A5845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722" y="3130223"/>
                <a:ext cx="4329519" cy="1015663"/>
              </a:xfrm>
              <a:prstGeom prst="rect">
                <a:avLst/>
              </a:prstGeom>
              <a:blipFill>
                <a:blip r:embed="rId5"/>
                <a:stretch>
                  <a:fillRect l="-1549" t="-2994" r="-423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75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33333E-6 L 2.08333E-6 0.00046 C 0.01133 -0.00093 0.02265 -0.00023 0.03411 -0.00232 C 0.03841 -0.00324 0.04245 -0.00787 0.04674 -0.00926 L 0.05286 -0.01158 C 0.05781 -0.0132 0.0625 -0.01436 0.06745 -0.01621 C 0.06914 -0.0169 0.07096 -0.01829 0.07265 -0.01852 C 0.07682 -0.01968 0.08099 -0.02014 0.08502 -0.02084 C 0.09791 -0.02662 0.0819 -0.01968 0.09661 -0.02547 C 0.09818 -0.02616 0.1 -0.02732 0.10169 -0.02778 C 0.10416 -0.02848 0.10664 -0.02894 0.10898 -0.03033 C 0.11159 -0.03125 0.1138 -0.03357 0.1164 -0.03496 C 0.11875 -0.03588 0.12109 -0.03658 0.12357 -0.03681 C 0.12864 -0.0382 0.13594 -0.03912 0.14127 -0.04144 C 0.14401 -0.04283 0.14674 -0.04491 0.14961 -0.04607 C 0.15195 -0.04723 0.15443 -0.04746 0.15677 -0.04838 C 0.1763 -0.05579 0.1457 -0.04561 0.16836 -0.05324 C 0.17318 -0.05486 0.18164 -0.05672 0.18607 -0.06019 C 0.18802 -0.06135 0.1901 -0.06343 0.19219 -0.06482 C 0.20065 -0.06968 0.19414 -0.06412 0.20351 -0.06945 C 0.22187 -0.0794 0.1987 -0.06783 0.2151 -0.08079 C 0.23476 -0.09676 0.20755 -0.06852 0.22747 -0.08773 C 0.23112 -0.09098 0.23424 -0.09607 0.23789 -0.09931 L 0.2431 -0.10394 C 0.25156 -0.12269 0.24075 -0.1007 0.25039 -0.11297 C 0.25169 -0.11459 0.25221 -0.11829 0.25364 -0.11991 C 0.25534 -0.12292 0.25781 -0.12385 0.25976 -0.12686 C 0.26094 -0.12848 0.26172 -0.13195 0.26289 -0.1338 C 0.26406 -0.13588 0.26575 -0.13611 0.26706 -0.13843 C 0.26862 -0.14121 0.26979 -0.14491 0.27122 -0.14746 C 0.27213 -0.14954 0.27318 -0.1507 0.27422 -0.15209 C 0.27526 -0.15556 0.27643 -0.15834 0.27747 -0.16135 C 0.27812 -0.16366 0.27877 -0.16621 0.27956 -0.16852 C 0.28164 -0.17477 0.28581 -0.18658 0.28581 -0.18635 C 0.28607 -0.19005 0.28646 -0.19306 0.28685 -0.19607 C 0.28763 -0.20232 0.2888 -0.20834 0.28984 -0.21459 C 0.29036 -0.2213 0.29049 -0.22824 0.29088 -0.23519 C 0.29153 -0.24283 0.29271 -0.25047 0.29297 -0.25811 C 0.29349 -0.26505 0.29362 -0.27199 0.29401 -0.27894 C 0.2944 -0.28195 0.29479 -0.28496 0.29505 -0.28843 C 0.29557 -0.2926 0.29583 -0.29723 0.29609 -0.30186 C 0.29648 -0.30602 0.297 -0.30949 0.29726 -0.31366 C 0.29739 -0.31713 0.29726 -0.3213 0.29726 -0.32477 " pathEditMode="relative" rAng="0" ptsTypes="AAAAAAAAAAAAAAAAAAAAAAAAAAAAAAAAAAAAAAAAAAA">
                                      <p:cBhvr>
                                        <p:cTn id="1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57" y="-16227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5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39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6" grpId="0"/>
      <p:bldP spid="28" grpId="0" animBg="1"/>
      <p:bldP spid="30" grpId="0" animBg="1"/>
      <p:bldP spid="36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74" grpId="0" animBg="1"/>
      <p:bldP spid="75" grpId="0" animBg="1"/>
      <p:bldP spid="8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Training a Network – Gradient Descent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21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43698F-5D4A-4223-8C63-91B11631DF93}"/>
                  </a:ext>
                </a:extLst>
              </p:cNvPr>
              <p:cNvSpPr txBox="1"/>
              <p:nvPr/>
            </p:nvSpPr>
            <p:spPr>
              <a:xfrm>
                <a:off x="4114046" y="1635007"/>
                <a:ext cx="23341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43698F-5D4A-4223-8C63-91B11631D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046" y="1635007"/>
                <a:ext cx="2334127" cy="369332"/>
              </a:xfrm>
              <a:prstGeom prst="rect">
                <a:avLst/>
              </a:prstGeom>
              <a:blipFill>
                <a:blip r:embed="rId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E319740-D8B4-48BB-8342-3250D5A0ED8A}"/>
              </a:ext>
            </a:extLst>
          </p:cNvPr>
          <p:cNvSpPr txBox="1"/>
          <p:nvPr/>
        </p:nvSpPr>
        <p:spPr>
          <a:xfrm>
            <a:off x="3979727" y="2320893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current values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B44C49-6889-467C-B768-14E99934F7E8}"/>
              </a:ext>
            </a:extLst>
          </p:cNvPr>
          <p:cNvSpPr txBox="1"/>
          <p:nvPr/>
        </p:nvSpPr>
        <p:spPr>
          <a:xfrm>
            <a:off x="5632062" y="1100256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learning rate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49D8EC-F35B-4F18-A196-9D94B99CC64C}"/>
              </a:ext>
            </a:extLst>
          </p:cNvPr>
          <p:cNvSpPr txBox="1"/>
          <p:nvPr/>
        </p:nvSpPr>
        <p:spPr>
          <a:xfrm>
            <a:off x="5911876" y="2192919"/>
            <a:ext cx="2488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derivative of loss function</a:t>
            </a:r>
          </a:p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using all the training set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898E26-994F-446A-8652-242320343E3B}"/>
              </a:ext>
            </a:extLst>
          </p:cNvPr>
          <p:cNvCxnSpPr/>
          <p:nvPr/>
        </p:nvCxnSpPr>
        <p:spPr>
          <a:xfrm flipH="1">
            <a:off x="5559873" y="1377255"/>
            <a:ext cx="272716" cy="276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CEA41CB-3EFA-4D38-80BF-AC5AC9FFC5F9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4716467" y="2023589"/>
            <a:ext cx="277123" cy="297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90421D5-681C-4485-8FB7-8D23FB47B8D3}"/>
              </a:ext>
            </a:extLst>
          </p:cNvPr>
          <p:cNvCxnSpPr>
            <a:cxnSpLocks/>
          </p:cNvCxnSpPr>
          <p:nvPr/>
        </p:nvCxnSpPr>
        <p:spPr>
          <a:xfrm flipH="1" flipV="1">
            <a:off x="5831723" y="2004340"/>
            <a:ext cx="195639" cy="199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2498E9-C49D-4317-A7CF-7F0989CE2BB5}"/>
                  </a:ext>
                </a:extLst>
              </p:cNvPr>
              <p:cNvSpPr txBox="1"/>
              <p:nvPr/>
            </p:nvSpPr>
            <p:spPr>
              <a:xfrm>
                <a:off x="3936722" y="3130223"/>
                <a:ext cx="4329519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omic Sans MS" panose="030F0702030302020204" pitchFamily="66" charset="0"/>
                  </a:rPr>
                  <a:t>Backpropagation: using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latin typeface="Comic Sans MS" panose="030F0702030302020204" pitchFamily="66" charset="0"/>
                </a:endParaRPr>
              </a:p>
              <a:p>
                <a:r>
                  <a:rPr lang="en-US" sz="2000" dirty="0">
                    <a:latin typeface="Comic Sans MS" panose="030F0702030302020204" pitchFamily="66" charset="0"/>
                  </a:rPr>
                  <a:t>and hyperparameters</a:t>
                </a:r>
                <a:r>
                  <a:rPr lang="en-US" sz="20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2000" dirty="0">
                    <a:latin typeface="Comic Sans MS" panose="030F0702030302020204" pitchFamily="66" charset="0"/>
                  </a:rPr>
                  <a:t>we</a:t>
                </a:r>
              </a:p>
              <a:p>
                <a:r>
                  <a:rPr lang="en-US" sz="2000" dirty="0">
                    <a:latin typeface="Comic Sans MS" panose="030F0702030302020204" pitchFamily="66" charset="0"/>
                  </a:rPr>
                  <a:t>adjust our network parameters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000" dirty="0">
                    <a:latin typeface="Comic Sans MS" panose="030F0702030302020204" pitchFamily="66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2498E9-C49D-4317-A7CF-7F0989CE2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722" y="3130223"/>
                <a:ext cx="4329519" cy="1015663"/>
              </a:xfrm>
              <a:prstGeom prst="rect">
                <a:avLst/>
              </a:prstGeom>
              <a:blipFill>
                <a:blip r:embed="rId4"/>
                <a:stretch>
                  <a:fillRect l="-1549" t="-2994" r="-423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452290C-FF49-4BF5-88A1-21E9AE9633BC}"/>
              </a:ext>
            </a:extLst>
          </p:cNvPr>
          <p:cNvSpPr txBox="1"/>
          <p:nvPr/>
        </p:nvSpPr>
        <p:spPr>
          <a:xfrm>
            <a:off x="2024982" y="1634178"/>
            <a:ext cx="1574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updated values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2C4F55-DB70-4B7D-B2EB-08FA0E0411E2}"/>
              </a:ext>
            </a:extLst>
          </p:cNvPr>
          <p:cNvCxnSpPr>
            <a:cxnSpLocks/>
            <a:stCxn id="12" idx="3"/>
            <a:endCxn id="9" idx="1"/>
          </p:cNvCxnSpPr>
          <p:nvPr/>
        </p:nvCxnSpPr>
        <p:spPr>
          <a:xfrm>
            <a:off x="3599452" y="1803455"/>
            <a:ext cx="514594" cy="16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69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Training a Network – A Simple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0FBC23-B517-4274-A0DA-96633539551D}"/>
                  </a:ext>
                </a:extLst>
              </p:cNvPr>
              <p:cNvSpPr txBox="1"/>
              <p:nvPr/>
            </p:nvSpPr>
            <p:spPr>
              <a:xfrm>
                <a:off x="364183" y="3615621"/>
                <a:ext cx="44122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>
                    <a:latin typeface="Comic Sans MS" panose="030F0702030302020204" pitchFamily="66" charset="0"/>
                  </a:rPr>
                  <a:t>Let’s learn the following </a:t>
                </a:r>
                <a:r>
                  <a:rPr lang="en-US" b="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parameters</a:t>
                </a:r>
                <a:r>
                  <a:rPr lang="en-US" b="0" dirty="0">
                    <a:latin typeface="Comic Sans MS" panose="030F0702030302020204" pitchFamily="66" charset="0"/>
                  </a:rPr>
                  <a:t>:</a:t>
                </a:r>
              </a:p>
              <a:p>
                <a:endParaRPr lang="en-US" b="0" dirty="0">
                  <a:latin typeface="Comic Sans MS" panose="030F0702030302020204" pitchFamily="66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0FBC23-B517-4274-A0DA-966335395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183" y="3615621"/>
                <a:ext cx="4412289" cy="923330"/>
              </a:xfrm>
              <a:prstGeom prst="rect">
                <a:avLst/>
              </a:prstGeom>
              <a:blipFill>
                <a:blip r:embed="rId3"/>
                <a:stretch>
                  <a:fillRect l="-1243" t="-2632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1472B07-E61E-407B-8917-A0F48F2C10B9}"/>
                  </a:ext>
                </a:extLst>
              </p:cNvPr>
              <p:cNvSpPr/>
              <p:nvPr/>
            </p:nvSpPr>
            <p:spPr>
              <a:xfrm>
                <a:off x="4982853" y="4356710"/>
                <a:ext cx="3792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1472B07-E61E-407B-8917-A0F48F2C10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853" y="4356710"/>
                <a:ext cx="37920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028211F-D32A-4804-9893-4774D75ECEA4}"/>
                  </a:ext>
                </a:extLst>
              </p:cNvPr>
              <p:cNvSpPr/>
              <p:nvPr/>
            </p:nvSpPr>
            <p:spPr>
              <a:xfrm>
                <a:off x="6131949" y="3320390"/>
                <a:ext cx="4921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028211F-D32A-4804-9893-4774D75ECE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949" y="3320390"/>
                <a:ext cx="49218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560C1C2-9B7B-492D-A9CE-572CFD90A58C}"/>
                  </a:ext>
                </a:extLst>
              </p:cNvPr>
              <p:cNvSpPr/>
              <p:nvPr/>
            </p:nvSpPr>
            <p:spPr>
              <a:xfrm>
                <a:off x="6128901" y="3792830"/>
                <a:ext cx="4921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560C1C2-9B7B-492D-A9CE-572CFD90A5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8901" y="3792830"/>
                <a:ext cx="49218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D4C193F-3F18-4E01-8F30-B4C34D5329D4}"/>
                  </a:ext>
                </a:extLst>
              </p:cNvPr>
              <p:cNvSpPr/>
              <p:nvPr/>
            </p:nvSpPr>
            <p:spPr>
              <a:xfrm>
                <a:off x="6134997" y="4237838"/>
                <a:ext cx="4921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D4C193F-3F18-4E01-8F30-B4C34D532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997" y="4237838"/>
                <a:ext cx="49218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60D12A8-6499-4AF6-9F96-C8A308E8E319}"/>
                  </a:ext>
                </a:extLst>
              </p:cNvPr>
              <p:cNvSpPr/>
              <p:nvPr/>
            </p:nvSpPr>
            <p:spPr>
              <a:xfrm>
                <a:off x="7596126" y="5337856"/>
                <a:ext cx="3788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60D12A8-6499-4AF6-9F96-C8A308E8E3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126" y="5337856"/>
                <a:ext cx="37888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3440F49-ED0A-4DA2-97AC-006EE7725158}"/>
              </a:ext>
            </a:extLst>
          </p:cNvPr>
          <p:cNvCxnSpPr>
            <a:stCxn id="2" idx="3"/>
            <a:endCxn id="27" idx="1"/>
          </p:cNvCxnSpPr>
          <p:nvPr/>
        </p:nvCxnSpPr>
        <p:spPr>
          <a:xfrm flipV="1">
            <a:off x="5362059" y="3505056"/>
            <a:ext cx="769890" cy="103632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C6690E1-A82A-4B54-825A-50150CAC95AF}"/>
              </a:ext>
            </a:extLst>
          </p:cNvPr>
          <p:cNvCxnSpPr>
            <a:cxnSpLocks/>
            <a:stCxn id="2" idx="3"/>
            <a:endCxn id="28" idx="1"/>
          </p:cNvCxnSpPr>
          <p:nvPr/>
        </p:nvCxnSpPr>
        <p:spPr>
          <a:xfrm flipV="1">
            <a:off x="5362059" y="3977496"/>
            <a:ext cx="766842" cy="56388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E0A23C8-8893-4DB1-B006-32A488587510}"/>
              </a:ext>
            </a:extLst>
          </p:cNvPr>
          <p:cNvCxnSpPr>
            <a:cxnSpLocks/>
            <a:stCxn id="2" idx="3"/>
            <a:endCxn id="29" idx="1"/>
          </p:cNvCxnSpPr>
          <p:nvPr/>
        </p:nvCxnSpPr>
        <p:spPr>
          <a:xfrm flipV="1">
            <a:off x="5362059" y="4422504"/>
            <a:ext cx="772938" cy="11887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13EB453-3001-4C19-A460-A1940D093BBE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5362059" y="4541376"/>
            <a:ext cx="1001411" cy="43749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5E2AB1F0-FB3B-4B1C-9D34-0BACDDD26C46}"/>
              </a:ext>
            </a:extLst>
          </p:cNvPr>
          <p:cNvSpPr/>
          <p:nvPr/>
        </p:nvSpPr>
        <p:spPr>
          <a:xfrm>
            <a:off x="7424928" y="3329534"/>
            <a:ext cx="676532" cy="3693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8546890-25BC-4989-B95A-E17E542F220A}"/>
                  </a:ext>
                </a:extLst>
              </p:cNvPr>
              <p:cNvSpPr/>
              <p:nvPr/>
            </p:nvSpPr>
            <p:spPr>
              <a:xfrm>
                <a:off x="7516368" y="3320186"/>
                <a:ext cx="5113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8546890-25BC-4989-B95A-E17E542F22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368" y="3320186"/>
                <a:ext cx="511358" cy="369332"/>
              </a:xfrm>
              <a:prstGeom prst="rect">
                <a:avLst/>
              </a:prstGeom>
              <a:blipFill>
                <a:blip r:embed="rId9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8">
            <a:extLst>
              <a:ext uri="{FF2B5EF4-FFF2-40B4-BE49-F238E27FC236}">
                <a16:creationId xmlns:a16="http://schemas.microsoft.com/office/drawing/2014/main" id="{F6E4E63B-9F6F-41D0-99EC-B069D9DC68B5}"/>
              </a:ext>
            </a:extLst>
          </p:cNvPr>
          <p:cNvSpPr/>
          <p:nvPr/>
        </p:nvSpPr>
        <p:spPr>
          <a:xfrm>
            <a:off x="7420290" y="3800682"/>
            <a:ext cx="676532" cy="3693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0341503-5E59-43DF-B4DB-2A96A8410938}"/>
                  </a:ext>
                </a:extLst>
              </p:cNvPr>
              <p:cNvSpPr/>
              <p:nvPr/>
            </p:nvSpPr>
            <p:spPr>
              <a:xfrm>
                <a:off x="7502586" y="3791334"/>
                <a:ext cx="5183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0341503-5E59-43DF-B4DB-2A96A84109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586" y="3791334"/>
                <a:ext cx="51834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Oval 50">
            <a:extLst>
              <a:ext uri="{FF2B5EF4-FFF2-40B4-BE49-F238E27FC236}">
                <a16:creationId xmlns:a16="http://schemas.microsoft.com/office/drawing/2014/main" id="{F6EBFB0F-6A0D-4459-99A6-D520E2D8287B}"/>
              </a:ext>
            </a:extLst>
          </p:cNvPr>
          <p:cNvSpPr/>
          <p:nvPr/>
        </p:nvSpPr>
        <p:spPr>
          <a:xfrm>
            <a:off x="7402002" y="4247186"/>
            <a:ext cx="676532" cy="3693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2A8547E-4A82-47A5-9C16-9B951D4518F6}"/>
                  </a:ext>
                </a:extLst>
              </p:cNvPr>
              <p:cNvSpPr/>
              <p:nvPr/>
            </p:nvSpPr>
            <p:spPr>
              <a:xfrm>
                <a:off x="7484298" y="4237838"/>
                <a:ext cx="5183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2A8547E-4A82-47A5-9C16-9B951D4518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4298" y="4237838"/>
                <a:ext cx="51834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Oval 52">
            <a:extLst>
              <a:ext uri="{FF2B5EF4-FFF2-40B4-BE49-F238E27FC236}">
                <a16:creationId xmlns:a16="http://schemas.microsoft.com/office/drawing/2014/main" id="{91088E0B-1D0A-4BE9-A29C-BEA8AFC1AC22}"/>
              </a:ext>
            </a:extLst>
          </p:cNvPr>
          <p:cNvSpPr/>
          <p:nvPr/>
        </p:nvSpPr>
        <p:spPr>
          <a:xfrm>
            <a:off x="7424672" y="4794584"/>
            <a:ext cx="676532" cy="3693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C5A695E-0CB6-4EA9-BC7A-FA11F76DD46F}"/>
                  </a:ext>
                </a:extLst>
              </p:cNvPr>
              <p:cNvSpPr/>
              <p:nvPr/>
            </p:nvSpPr>
            <p:spPr>
              <a:xfrm>
                <a:off x="7506968" y="4785236"/>
                <a:ext cx="5130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C5A695E-0CB6-4EA9-BC7A-FA11F76DD4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968" y="4785236"/>
                <a:ext cx="51302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Oval 54">
            <a:extLst>
              <a:ext uri="{FF2B5EF4-FFF2-40B4-BE49-F238E27FC236}">
                <a16:creationId xmlns:a16="http://schemas.microsoft.com/office/drawing/2014/main" id="{4402B292-95F2-4A68-86FB-C944DE9EF0FE}"/>
              </a:ext>
            </a:extLst>
          </p:cNvPr>
          <p:cNvSpPr/>
          <p:nvPr/>
        </p:nvSpPr>
        <p:spPr>
          <a:xfrm>
            <a:off x="7432610" y="5329834"/>
            <a:ext cx="676532" cy="3693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12614C4-2F5F-42B9-AC1E-3AF2DDAED6BC}"/>
              </a:ext>
            </a:extLst>
          </p:cNvPr>
          <p:cNvCxnSpPr>
            <a:cxnSpLocks/>
            <a:endCxn id="53" idx="2"/>
          </p:cNvCxnSpPr>
          <p:nvPr/>
        </p:nvCxnSpPr>
        <p:spPr>
          <a:xfrm>
            <a:off x="6461863" y="4978872"/>
            <a:ext cx="962809" cy="37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A0B77FF-B2AD-4A70-9954-0F846CDB88B8}"/>
              </a:ext>
            </a:extLst>
          </p:cNvPr>
          <p:cNvCxnSpPr>
            <a:cxnSpLocks/>
            <a:stCxn id="29" idx="3"/>
            <a:endCxn id="51" idx="2"/>
          </p:cNvCxnSpPr>
          <p:nvPr/>
        </p:nvCxnSpPr>
        <p:spPr>
          <a:xfrm>
            <a:off x="6627183" y="4422504"/>
            <a:ext cx="774819" cy="934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8043737-4DFC-4665-94EA-2AA96962137E}"/>
              </a:ext>
            </a:extLst>
          </p:cNvPr>
          <p:cNvCxnSpPr>
            <a:cxnSpLocks/>
            <a:stCxn id="28" idx="3"/>
            <a:endCxn id="49" idx="2"/>
          </p:cNvCxnSpPr>
          <p:nvPr/>
        </p:nvCxnSpPr>
        <p:spPr>
          <a:xfrm>
            <a:off x="6621087" y="3977496"/>
            <a:ext cx="799203" cy="785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C194772-B13D-452E-AD9F-6A824EFEB085}"/>
              </a:ext>
            </a:extLst>
          </p:cNvPr>
          <p:cNvCxnSpPr>
            <a:cxnSpLocks/>
            <a:stCxn id="27" idx="3"/>
            <a:endCxn id="20" idx="2"/>
          </p:cNvCxnSpPr>
          <p:nvPr/>
        </p:nvCxnSpPr>
        <p:spPr>
          <a:xfrm>
            <a:off x="6624135" y="3505056"/>
            <a:ext cx="800793" cy="914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63CB3108-6BDC-4603-B0E9-F6D0CFFEB4B9}"/>
              </a:ext>
            </a:extLst>
          </p:cNvPr>
          <p:cNvSpPr/>
          <p:nvPr/>
        </p:nvSpPr>
        <p:spPr>
          <a:xfrm>
            <a:off x="9233113" y="4052278"/>
            <a:ext cx="676532" cy="63205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2187D466-B63E-4893-88AA-654254B026C1}"/>
                  </a:ext>
                </a:extLst>
              </p:cNvPr>
              <p:cNvSpPr/>
              <p:nvPr/>
            </p:nvSpPr>
            <p:spPr>
              <a:xfrm>
                <a:off x="9376158" y="4173520"/>
                <a:ext cx="4122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2187D466-B63E-4893-88AA-654254B026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6158" y="4173520"/>
                <a:ext cx="412292" cy="369332"/>
              </a:xfrm>
              <a:prstGeom prst="rect">
                <a:avLst/>
              </a:prstGeom>
              <a:blipFill>
                <a:blip r:embed="rId13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6824411C-2AA6-4DEB-AE4D-15AE14BFEBC7}"/>
              </a:ext>
            </a:extLst>
          </p:cNvPr>
          <p:cNvCxnSpPr>
            <a:cxnSpLocks/>
            <a:stCxn id="20" idx="6"/>
            <a:endCxn id="74" idx="2"/>
          </p:cNvCxnSpPr>
          <p:nvPr/>
        </p:nvCxnSpPr>
        <p:spPr>
          <a:xfrm>
            <a:off x="8101460" y="3514200"/>
            <a:ext cx="1131653" cy="85410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C7DE4CD-A678-4E4F-8B0E-8507F1AA70F9}"/>
              </a:ext>
            </a:extLst>
          </p:cNvPr>
          <p:cNvCxnSpPr>
            <a:cxnSpLocks/>
            <a:stCxn id="49" idx="6"/>
            <a:endCxn id="74" idx="2"/>
          </p:cNvCxnSpPr>
          <p:nvPr/>
        </p:nvCxnSpPr>
        <p:spPr>
          <a:xfrm>
            <a:off x="8096822" y="3985348"/>
            <a:ext cx="1136291" cy="38295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3CC84C4-99AE-4FE5-BF0B-57E1FA7DBF74}"/>
              </a:ext>
            </a:extLst>
          </p:cNvPr>
          <p:cNvCxnSpPr>
            <a:cxnSpLocks/>
            <a:stCxn id="51" idx="6"/>
            <a:endCxn id="74" idx="2"/>
          </p:cNvCxnSpPr>
          <p:nvPr/>
        </p:nvCxnSpPr>
        <p:spPr>
          <a:xfrm flipV="1">
            <a:off x="8078534" y="4368306"/>
            <a:ext cx="1154579" cy="6354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36999BE-8953-46EE-B586-4D9222254BBA}"/>
              </a:ext>
            </a:extLst>
          </p:cNvPr>
          <p:cNvCxnSpPr>
            <a:cxnSpLocks/>
            <a:stCxn id="53" idx="6"/>
            <a:endCxn id="74" idx="2"/>
          </p:cNvCxnSpPr>
          <p:nvPr/>
        </p:nvCxnSpPr>
        <p:spPr>
          <a:xfrm flipV="1">
            <a:off x="8101204" y="4368306"/>
            <a:ext cx="1131909" cy="61094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AB22DA0-A3D0-4842-97CD-303E380C6BDD}"/>
              </a:ext>
            </a:extLst>
          </p:cNvPr>
          <p:cNvCxnSpPr>
            <a:cxnSpLocks/>
            <a:stCxn id="55" idx="6"/>
            <a:endCxn id="74" idx="2"/>
          </p:cNvCxnSpPr>
          <p:nvPr/>
        </p:nvCxnSpPr>
        <p:spPr>
          <a:xfrm flipV="1">
            <a:off x="8109142" y="4368306"/>
            <a:ext cx="1123971" cy="114619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689E64A8-5EEF-4E40-B791-7E36077D2ADE}"/>
              </a:ext>
            </a:extLst>
          </p:cNvPr>
          <p:cNvCxnSpPr>
            <a:cxnSpLocks/>
          </p:cNvCxnSpPr>
          <p:nvPr/>
        </p:nvCxnSpPr>
        <p:spPr>
          <a:xfrm>
            <a:off x="9909645" y="4368306"/>
            <a:ext cx="765675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37E35BD-E730-4288-9795-E0FE34B80AC2}"/>
                  </a:ext>
                </a:extLst>
              </p:cNvPr>
              <p:cNvSpPr/>
              <p:nvPr/>
            </p:nvSpPr>
            <p:spPr>
              <a:xfrm>
                <a:off x="10666717" y="4183640"/>
                <a:ext cx="3826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37E35BD-E730-4288-9795-E0FE34B80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6717" y="4183640"/>
                <a:ext cx="382604" cy="369332"/>
              </a:xfrm>
              <a:prstGeom prst="rect">
                <a:avLst/>
              </a:prstGeom>
              <a:blipFill>
                <a:blip r:embed="rId1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CCA6CEA1-8699-48E6-B4C3-7025FA8C2A75}"/>
                  </a:ext>
                </a:extLst>
              </p:cNvPr>
              <p:cNvSpPr txBox="1"/>
              <p:nvPr/>
            </p:nvSpPr>
            <p:spPr>
              <a:xfrm>
                <a:off x="4114046" y="1635007"/>
                <a:ext cx="23341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CCA6CEA1-8699-48E6-B4C3-7025FA8C2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046" y="1635007"/>
                <a:ext cx="2334127" cy="369332"/>
              </a:xfrm>
              <a:prstGeom prst="rect">
                <a:avLst/>
              </a:prstGeom>
              <a:blipFill>
                <a:blip r:embed="rId1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TextBox 107">
            <a:extLst>
              <a:ext uri="{FF2B5EF4-FFF2-40B4-BE49-F238E27FC236}">
                <a16:creationId xmlns:a16="http://schemas.microsoft.com/office/drawing/2014/main" id="{E46E8B14-8C5B-4272-8FF6-E32F9294506E}"/>
              </a:ext>
            </a:extLst>
          </p:cNvPr>
          <p:cNvSpPr txBox="1"/>
          <p:nvPr/>
        </p:nvSpPr>
        <p:spPr>
          <a:xfrm>
            <a:off x="3979727" y="2320893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current values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6936D75-2F78-4E8B-A9AC-0B06EC78C287}"/>
              </a:ext>
            </a:extLst>
          </p:cNvPr>
          <p:cNvSpPr txBox="1"/>
          <p:nvPr/>
        </p:nvSpPr>
        <p:spPr>
          <a:xfrm>
            <a:off x="5632062" y="1100256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learning rate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7BE4DE7-789A-4D7E-A112-0A54B91F69BD}"/>
              </a:ext>
            </a:extLst>
          </p:cNvPr>
          <p:cNvSpPr txBox="1"/>
          <p:nvPr/>
        </p:nvSpPr>
        <p:spPr>
          <a:xfrm>
            <a:off x="5911876" y="2192919"/>
            <a:ext cx="2488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derivative of loss function</a:t>
            </a:r>
          </a:p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using all the training set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BDD40B42-5007-473E-88C6-F17758B45828}"/>
              </a:ext>
            </a:extLst>
          </p:cNvPr>
          <p:cNvCxnSpPr/>
          <p:nvPr/>
        </p:nvCxnSpPr>
        <p:spPr>
          <a:xfrm flipH="1">
            <a:off x="5559873" y="1377255"/>
            <a:ext cx="272716" cy="276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3463BD14-E75F-44AC-B29B-B8B3C0782A26}"/>
              </a:ext>
            </a:extLst>
          </p:cNvPr>
          <p:cNvCxnSpPr>
            <a:cxnSpLocks/>
            <a:stCxn id="108" idx="0"/>
          </p:cNvCxnSpPr>
          <p:nvPr/>
        </p:nvCxnSpPr>
        <p:spPr>
          <a:xfrm flipV="1">
            <a:off x="4716467" y="2023589"/>
            <a:ext cx="277123" cy="297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5C838EB-51DC-429C-8754-2FCA2D797C2D}"/>
              </a:ext>
            </a:extLst>
          </p:cNvPr>
          <p:cNvCxnSpPr>
            <a:cxnSpLocks/>
          </p:cNvCxnSpPr>
          <p:nvPr/>
        </p:nvCxnSpPr>
        <p:spPr>
          <a:xfrm flipH="1" flipV="1">
            <a:off x="5831723" y="2004340"/>
            <a:ext cx="195639" cy="199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06A4999-79EA-4EF4-832E-20566CD650D5}"/>
                  </a:ext>
                </a:extLst>
              </p:cNvPr>
              <p:cNvSpPr/>
              <p:nvPr/>
            </p:nvSpPr>
            <p:spPr>
              <a:xfrm>
                <a:off x="361894" y="5017861"/>
                <a:ext cx="6096000" cy="9233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dirty="0">
                    <a:latin typeface="Comic Sans MS" panose="030F0702030302020204" pitchFamily="66" charset="0"/>
                  </a:rPr>
                  <a:t>We like to learn the following </a:t>
                </a:r>
                <a:r>
                  <a:rPr lang="en-US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parameters</a:t>
                </a:r>
                <a:r>
                  <a:rPr lang="en-US" dirty="0">
                    <a:latin typeface="Comic Sans MS" panose="030F0702030302020204" pitchFamily="66" charset="0"/>
                  </a:rPr>
                  <a:t>:</a:t>
                </a:r>
              </a:p>
              <a:p>
                <a:endParaRPr lang="en-US" dirty="0">
                  <a:latin typeface="Comic Sans MS" panose="030F0702030302020204" pitchFamily="66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=−2.2+3.1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+0.3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1.3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3.3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06A4999-79EA-4EF4-832E-20566CD650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894" y="5017861"/>
                <a:ext cx="6096000" cy="923330"/>
              </a:xfrm>
              <a:prstGeom prst="rect">
                <a:avLst/>
              </a:prstGeom>
              <a:blipFill>
                <a:blip r:embed="rId17"/>
                <a:stretch>
                  <a:fillRect l="-800" t="-2632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2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  <p:bldP spid="28" grpId="0"/>
      <p:bldP spid="29" grpId="0"/>
      <p:bldP spid="30" grpId="0"/>
      <p:bldP spid="20" grpId="0" animBg="1"/>
      <p:bldP spid="21" grpId="0"/>
      <p:bldP spid="49" grpId="0" animBg="1"/>
      <p:bldP spid="50" grpId="0"/>
      <p:bldP spid="51" grpId="0" animBg="1"/>
      <p:bldP spid="52" grpId="0"/>
      <p:bldP spid="53" grpId="0" animBg="1"/>
      <p:bldP spid="54" grpId="0"/>
      <p:bldP spid="55" grpId="0" animBg="1"/>
      <p:bldP spid="74" grpId="0" animBg="1"/>
      <p:bldP spid="75" grpId="0"/>
      <p:bldP spid="9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creen Recording 30">
            <a:hlinkClick r:id="" action="ppaction://media"/>
            <a:extLst>
              <a:ext uri="{FF2B5EF4-FFF2-40B4-BE49-F238E27FC236}">
                <a16:creationId xmlns:a16="http://schemas.microsoft.com/office/drawing/2014/main" id="{AEDBC39A-D8D3-45BC-B234-B2C896BF2D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784" y="1316333"/>
            <a:ext cx="10155669" cy="498262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Training a Network – A Simple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8BE39B7-2607-45F3-AC6A-281A8D6E32D2}"/>
              </a:ext>
            </a:extLst>
          </p:cNvPr>
          <p:cNvSpPr/>
          <p:nvPr/>
        </p:nvSpPr>
        <p:spPr>
          <a:xfrm>
            <a:off x="66991" y="3638368"/>
            <a:ext cx="12458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Parameters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83521B8-693F-44C2-80C7-DF308DB9F252}"/>
              </a:ext>
            </a:extLst>
          </p:cNvPr>
          <p:cNvSpPr/>
          <p:nvPr/>
        </p:nvSpPr>
        <p:spPr>
          <a:xfrm>
            <a:off x="199239" y="5028019"/>
            <a:ext cx="9813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Learning</a:t>
            </a:r>
          </a:p>
          <a:p>
            <a:pPr algn="ctr"/>
            <a:r>
              <a:rPr lang="en-US" sz="1600" dirty="0"/>
              <a:t>rate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E7BEA01-2C5F-4ABE-9208-E100EB651F41}"/>
              </a:ext>
            </a:extLst>
          </p:cNvPr>
          <p:cNvSpPr/>
          <p:nvPr/>
        </p:nvSpPr>
        <p:spPr>
          <a:xfrm>
            <a:off x="6767546" y="1023945"/>
            <a:ext cx="36519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Blue: goal</a:t>
            </a:r>
          </a:p>
          <a:p>
            <a:r>
              <a:rPr lang="en-US" sz="1600" dirty="0">
                <a:solidFill>
                  <a:srgbClr val="00B050"/>
                </a:solidFill>
              </a:rPr>
              <a:t>Green: training with fixed learning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2202A2-371E-43D5-B836-A38D51ABFE96}"/>
                  </a:ext>
                </a:extLst>
              </p:cNvPr>
              <p:cNvSpPr txBox="1"/>
              <p:nvPr/>
            </p:nvSpPr>
            <p:spPr>
              <a:xfrm>
                <a:off x="10626987" y="2819257"/>
                <a:ext cx="379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2202A2-371E-43D5-B836-A38D51ABF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6987" y="2819257"/>
                <a:ext cx="37920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6A8A69-E53C-49A5-AAE8-FA75BA5A2809}"/>
                  </a:ext>
                </a:extLst>
              </p:cNvPr>
              <p:cNvSpPr txBox="1"/>
              <p:nvPr/>
            </p:nvSpPr>
            <p:spPr>
              <a:xfrm>
                <a:off x="5566091" y="2819257"/>
                <a:ext cx="3920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6A8A69-E53C-49A5-AAE8-FA75BA5A2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091" y="2819257"/>
                <a:ext cx="39203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A523297-D502-41F9-AD61-3680A16F29C2}"/>
                  </a:ext>
                </a:extLst>
              </p:cNvPr>
              <p:cNvSpPr txBox="1"/>
              <p:nvPr/>
            </p:nvSpPr>
            <p:spPr>
              <a:xfrm>
                <a:off x="136630" y="1537593"/>
                <a:ext cx="94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dirty="0"/>
                  <a:t>Output</a:t>
                </a:r>
              </a:p>
              <a:p>
                <a:pPr algn="ctr"/>
                <a:r>
                  <a:rPr lang="en-US" b="0" dirty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A523297-D502-41F9-AD61-3680A16F2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30" y="1537593"/>
                <a:ext cx="942048" cy="646331"/>
              </a:xfrm>
              <a:prstGeom prst="rect">
                <a:avLst/>
              </a:prstGeom>
              <a:blipFill>
                <a:blip r:embed="rId8"/>
                <a:stretch>
                  <a:fillRect l="-2581" t="-4717" r="-1935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271DDFB5-2BA5-4627-89D7-3F044E47D0A0}"/>
              </a:ext>
            </a:extLst>
          </p:cNvPr>
          <p:cNvSpPr/>
          <p:nvPr/>
        </p:nvSpPr>
        <p:spPr>
          <a:xfrm>
            <a:off x="5435221" y="6045736"/>
            <a:ext cx="522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step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DD94B6A-A45C-4650-A8FE-E35F084C2DF8}"/>
              </a:ext>
            </a:extLst>
          </p:cNvPr>
          <p:cNvSpPr/>
          <p:nvPr/>
        </p:nvSpPr>
        <p:spPr>
          <a:xfrm>
            <a:off x="10608553" y="6039533"/>
            <a:ext cx="522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step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AEC121-2F46-4B28-B14C-597B11538DF9}"/>
              </a:ext>
            </a:extLst>
          </p:cNvPr>
          <p:cNvSpPr/>
          <p:nvPr/>
        </p:nvSpPr>
        <p:spPr>
          <a:xfrm>
            <a:off x="1724446" y="1052819"/>
            <a:ext cx="38667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Blue: goal</a:t>
            </a:r>
          </a:p>
          <a:p>
            <a:r>
              <a:rPr lang="en-US" sz="1600" dirty="0">
                <a:solidFill>
                  <a:srgbClr val="FF0000"/>
                </a:solidFill>
              </a:rPr>
              <a:t>Red: training with non-fixed learning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4578656-5DA8-4EC6-921F-B53E8CCD4700}"/>
                  </a:ext>
                </a:extLst>
              </p:cNvPr>
              <p:cNvSpPr/>
              <p:nvPr/>
            </p:nvSpPr>
            <p:spPr>
              <a:xfrm>
                <a:off x="1678726" y="3405134"/>
                <a:ext cx="33451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4578656-5DA8-4EC6-921F-B53E8CCD47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726" y="3405134"/>
                <a:ext cx="334515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DB7B8D3-5905-4EFE-AAC6-4A0AB55B618E}"/>
                  </a:ext>
                </a:extLst>
              </p:cNvPr>
              <p:cNvSpPr/>
              <p:nvPr/>
            </p:nvSpPr>
            <p:spPr>
              <a:xfrm>
                <a:off x="5215834" y="4146800"/>
                <a:ext cx="43877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DB7B8D3-5905-4EFE-AAC6-4A0AB55B61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834" y="4146800"/>
                <a:ext cx="438773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7A8F134-92E6-458C-9C6B-8D731111C2CC}"/>
                  </a:ext>
                </a:extLst>
              </p:cNvPr>
              <p:cNvSpPr/>
              <p:nvPr/>
            </p:nvSpPr>
            <p:spPr>
              <a:xfrm>
                <a:off x="4581850" y="3429000"/>
                <a:ext cx="44422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7A8F134-92E6-458C-9C6B-8D731111C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850" y="3429000"/>
                <a:ext cx="444224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4CF564C-AEBF-4017-9FEA-5BB534E7D006}"/>
                  </a:ext>
                </a:extLst>
              </p:cNvPr>
              <p:cNvSpPr/>
              <p:nvPr/>
            </p:nvSpPr>
            <p:spPr>
              <a:xfrm>
                <a:off x="3612108" y="3807645"/>
                <a:ext cx="44422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4CF564C-AEBF-4017-9FEA-5BB534E7D0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108" y="3807645"/>
                <a:ext cx="444224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3551FE9-A4B1-4B55-841E-DD8D6310B39A}"/>
                  </a:ext>
                </a:extLst>
              </p:cNvPr>
              <p:cNvSpPr/>
              <p:nvPr/>
            </p:nvSpPr>
            <p:spPr>
              <a:xfrm>
                <a:off x="2639796" y="3658293"/>
                <a:ext cx="44005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3551FE9-A4B1-4B55-841E-DD8D6310B3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796" y="3658293"/>
                <a:ext cx="440057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9AAB8B4-C6C6-4713-BF1F-5A583F2D8FCF}"/>
                  </a:ext>
                </a:extLst>
              </p:cNvPr>
              <p:cNvSpPr/>
              <p:nvPr/>
            </p:nvSpPr>
            <p:spPr>
              <a:xfrm>
                <a:off x="6759742" y="3411230"/>
                <a:ext cx="33451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9AAB8B4-C6C6-4713-BF1F-5A583F2D8F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742" y="3411230"/>
                <a:ext cx="334515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ED42339-448A-4A74-AEFF-FE4074CFD4AD}"/>
                  </a:ext>
                </a:extLst>
              </p:cNvPr>
              <p:cNvSpPr/>
              <p:nvPr/>
            </p:nvSpPr>
            <p:spPr>
              <a:xfrm>
                <a:off x="10296850" y="4152896"/>
                <a:ext cx="43877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ED42339-448A-4A74-AEFF-FE4074CFD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6850" y="4152896"/>
                <a:ext cx="438773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10E2D12-CEBC-42D3-B922-A5A103BA56F8}"/>
                  </a:ext>
                </a:extLst>
              </p:cNvPr>
              <p:cNvSpPr/>
              <p:nvPr/>
            </p:nvSpPr>
            <p:spPr>
              <a:xfrm>
                <a:off x="9662866" y="3435096"/>
                <a:ext cx="44422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10E2D12-CEBC-42D3-B922-A5A103BA5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2866" y="3435096"/>
                <a:ext cx="444224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825176B-73DC-43F4-ACB5-72109D7EB8A4}"/>
                  </a:ext>
                </a:extLst>
              </p:cNvPr>
              <p:cNvSpPr/>
              <p:nvPr/>
            </p:nvSpPr>
            <p:spPr>
              <a:xfrm>
                <a:off x="8693124" y="3813741"/>
                <a:ext cx="44422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825176B-73DC-43F4-ACB5-72109D7EB8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124" y="3813741"/>
                <a:ext cx="444224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4216414-FD21-41CD-B4B3-BD25318267A1}"/>
                  </a:ext>
                </a:extLst>
              </p:cNvPr>
              <p:cNvSpPr/>
              <p:nvPr/>
            </p:nvSpPr>
            <p:spPr>
              <a:xfrm>
                <a:off x="7720812" y="3664389"/>
                <a:ext cx="44005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4216414-FD21-41CD-B4B3-BD25318267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0812" y="3664389"/>
                <a:ext cx="440057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0D4CED9C-2960-48D5-8C82-D9115183C521}"/>
              </a:ext>
            </a:extLst>
          </p:cNvPr>
          <p:cNvSpPr/>
          <p:nvPr/>
        </p:nvSpPr>
        <p:spPr>
          <a:xfrm>
            <a:off x="1551214" y="4504764"/>
            <a:ext cx="4191218" cy="13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FA3C0DD-3A64-4DF5-A2B3-4B68F39D7C7C}"/>
              </a:ext>
            </a:extLst>
          </p:cNvPr>
          <p:cNvSpPr/>
          <p:nvPr/>
        </p:nvSpPr>
        <p:spPr>
          <a:xfrm>
            <a:off x="6659662" y="4510860"/>
            <a:ext cx="4191218" cy="13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4458CBD-4691-483E-9066-50038C9B41C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720" t="2767" r="53166" b="6915"/>
          <a:stretch/>
        </p:blipFill>
        <p:spPr>
          <a:xfrm>
            <a:off x="1456377" y="1580491"/>
            <a:ext cx="4446775" cy="446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5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7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creen Recording 30">
            <a:hlinkClick r:id="" action="ppaction://media"/>
            <a:extLst>
              <a:ext uri="{FF2B5EF4-FFF2-40B4-BE49-F238E27FC236}">
                <a16:creationId xmlns:a16="http://schemas.microsoft.com/office/drawing/2014/main" id="{AEDBC39A-D8D3-45BC-B234-B2C896BF2D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784" y="1316333"/>
            <a:ext cx="10155669" cy="498262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Training a Network – A Simple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8BE39B7-2607-45F3-AC6A-281A8D6E32D2}"/>
              </a:ext>
            </a:extLst>
          </p:cNvPr>
          <p:cNvSpPr/>
          <p:nvPr/>
        </p:nvSpPr>
        <p:spPr>
          <a:xfrm>
            <a:off x="66991" y="3638368"/>
            <a:ext cx="12458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Parameters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83521B8-693F-44C2-80C7-DF308DB9F252}"/>
              </a:ext>
            </a:extLst>
          </p:cNvPr>
          <p:cNvSpPr/>
          <p:nvPr/>
        </p:nvSpPr>
        <p:spPr>
          <a:xfrm>
            <a:off x="199239" y="5028019"/>
            <a:ext cx="9813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Learning</a:t>
            </a:r>
          </a:p>
          <a:p>
            <a:pPr algn="ctr"/>
            <a:r>
              <a:rPr lang="en-US" sz="1600" dirty="0"/>
              <a:t>rate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E7BEA01-2C5F-4ABE-9208-E100EB651F41}"/>
              </a:ext>
            </a:extLst>
          </p:cNvPr>
          <p:cNvSpPr/>
          <p:nvPr/>
        </p:nvSpPr>
        <p:spPr>
          <a:xfrm>
            <a:off x="6767546" y="1023945"/>
            <a:ext cx="36519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Blue: goal</a:t>
            </a:r>
          </a:p>
          <a:p>
            <a:r>
              <a:rPr lang="en-US" sz="1600" dirty="0">
                <a:solidFill>
                  <a:srgbClr val="00B050"/>
                </a:solidFill>
              </a:rPr>
              <a:t>Green: training with fixed learning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2202A2-371E-43D5-B836-A38D51ABFE96}"/>
                  </a:ext>
                </a:extLst>
              </p:cNvPr>
              <p:cNvSpPr txBox="1"/>
              <p:nvPr/>
            </p:nvSpPr>
            <p:spPr>
              <a:xfrm>
                <a:off x="10626987" y="2819257"/>
                <a:ext cx="379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2202A2-371E-43D5-B836-A38D51ABF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6987" y="2819257"/>
                <a:ext cx="37920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6A8A69-E53C-49A5-AAE8-FA75BA5A2809}"/>
                  </a:ext>
                </a:extLst>
              </p:cNvPr>
              <p:cNvSpPr txBox="1"/>
              <p:nvPr/>
            </p:nvSpPr>
            <p:spPr>
              <a:xfrm>
                <a:off x="5566091" y="2819257"/>
                <a:ext cx="3920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6A8A69-E53C-49A5-AAE8-FA75BA5A2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091" y="2819257"/>
                <a:ext cx="39203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A523297-D502-41F9-AD61-3680A16F29C2}"/>
                  </a:ext>
                </a:extLst>
              </p:cNvPr>
              <p:cNvSpPr txBox="1"/>
              <p:nvPr/>
            </p:nvSpPr>
            <p:spPr>
              <a:xfrm>
                <a:off x="136630" y="1537593"/>
                <a:ext cx="94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dirty="0"/>
                  <a:t>Output</a:t>
                </a:r>
              </a:p>
              <a:p>
                <a:pPr algn="ctr"/>
                <a:r>
                  <a:rPr lang="en-US" b="0" dirty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A523297-D502-41F9-AD61-3680A16F2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30" y="1537593"/>
                <a:ext cx="942048" cy="646331"/>
              </a:xfrm>
              <a:prstGeom prst="rect">
                <a:avLst/>
              </a:prstGeom>
              <a:blipFill>
                <a:blip r:embed="rId8"/>
                <a:stretch>
                  <a:fillRect l="-2581" t="-4717" r="-1935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271DDFB5-2BA5-4627-89D7-3F044E47D0A0}"/>
              </a:ext>
            </a:extLst>
          </p:cNvPr>
          <p:cNvSpPr/>
          <p:nvPr/>
        </p:nvSpPr>
        <p:spPr>
          <a:xfrm>
            <a:off x="5435221" y="6045736"/>
            <a:ext cx="522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step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AEC121-2F46-4B28-B14C-597B11538DF9}"/>
              </a:ext>
            </a:extLst>
          </p:cNvPr>
          <p:cNvSpPr/>
          <p:nvPr/>
        </p:nvSpPr>
        <p:spPr>
          <a:xfrm>
            <a:off x="1724446" y="1052819"/>
            <a:ext cx="38667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Blue: goal</a:t>
            </a:r>
          </a:p>
          <a:p>
            <a:r>
              <a:rPr lang="en-US" sz="1600" dirty="0">
                <a:solidFill>
                  <a:srgbClr val="FF0000"/>
                </a:solidFill>
              </a:rPr>
              <a:t>Red: training with non-fixed learning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4578656-5DA8-4EC6-921F-B53E8CCD4700}"/>
                  </a:ext>
                </a:extLst>
              </p:cNvPr>
              <p:cNvSpPr/>
              <p:nvPr/>
            </p:nvSpPr>
            <p:spPr>
              <a:xfrm>
                <a:off x="1678726" y="3405134"/>
                <a:ext cx="33451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4578656-5DA8-4EC6-921F-B53E8CCD47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726" y="3405134"/>
                <a:ext cx="334515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DB7B8D3-5905-4EFE-AAC6-4A0AB55B618E}"/>
                  </a:ext>
                </a:extLst>
              </p:cNvPr>
              <p:cNvSpPr/>
              <p:nvPr/>
            </p:nvSpPr>
            <p:spPr>
              <a:xfrm>
                <a:off x="5215834" y="4146800"/>
                <a:ext cx="43877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DB7B8D3-5905-4EFE-AAC6-4A0AB55B61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834" y="4146800"/>
                <a:ext cx="438773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7A8F134-92E6-458C-9C6B-8D731111C2CC}"/>
                  </a:ext>
                </a:extLst>
              </p:cNvPr>
              <p:cNvSpPr/>
              <p:nvPr/>
            </p:nvSpPr>
            <p:spPr>
              <a:xfrm>
                <a:off x="4581850" y="3429000"/>
                <a:ext cx="44422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7A8F134-92E6-458C-9C6B-8D731111C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850" y="3429000"/>
                <a:ext cx="444224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4CF564C-AEBF-4017-9FEA-5BB534E7D006}"/>
                  </a:ext>
                </a:extLst>
              </p:cNvPr>
              <p:cNvSpPr/>
              <p:nvPr/>
            </p:nvSpPr>
            <p:spPr>
              <a:xfrm>
                <a:off x="3612108" y="3807645"/>
                <a:ext cx="44422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4CF564C-AEBF-4017-9FEA-5BB534E7D0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108" y="3807645"/>
                <a:ext cx="444224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3551FE9-A4B1-4B55-841E-DD8D6310B39A}"/>
                  </a:ext>
                </a:extLst>
              </p:cNvPr>
              <p:cNvSpPr/>
              <p:nvPr/>
            </p:nvSpPr>
            <p:spPr>
              <a:xfrm>
                <a:off x="2639796" y="3658293"/>
                <a:ext cx="44005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3551FE9-A4B1-4B55-841E-DD8D6310B3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796" y="3658293"/>
                <a:ext cx="440057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9AAB8B4-C6C6-4713-BF1F-5A583F2D8FCF}"/>
                  </a:ext>
                </a:extLst>
              </p:cNvPr>
              <p:cNvSpPr/>
              <p:nvPr/>
            </p:nvSpPr>
            <p:spPr>
              <a:xfrm>
                <a:off x="6759742" y="3411230"/>
                <a:ext cx="33451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9AAB8B4-C6C6-4713-BF1F-5A583F2D8F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742" y="3411230"/>
                <a:ext cx="334515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ED42339-448A-4A74-AEFF-FE4074CFD4AD}"/>
                  </a:ext>
                </a:extLst>
              </p:cNvPr>
              <p:cNvSpPr/>
              <p:nvPr/>
            </p:nvSpPr>
            <p:spPr>
              <a:xfrm>
                <a:off x="10296850" y="4152896"/>
                <a:ext cx="43877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ED42339-448A-4A74-AEFF-FE4074CFD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6850" y="4152896"/>
                <a:ext cx="438773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10E2D12-CEBC-42D3-B922-A5A103BA56F8}"/>
                  </a:ext>
                </a:extLst>
              </p:cNvPr>
              <p:cNvSpPr/>
              <p:nvPr/>
            </p:nvSpPr>
            <p:spPr>
              <a:xfrm>
                <a:off x="9662866" y="3435096"/>
                <a:ext cx="44422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10E2D12-CEBC-42D3-B922-A5A103BA5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2866" y="3435096"/>
                <a:ext cx="444224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825176B-73DC-43F4-ACB5-72109D7EB8A4}"/>
                  </a:ext>
                </a:extLst>
              </p:cNvPr>
              <p:cNvSpPr/>
              <p:nvPr/>
            </p:nvSpPr>
            <p:spPr>
              <a:xfrm>
                <a:off x="8693124" y="3813741"/>
                <a:ext cx="44422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825176B-73DC-43F4-ACB5-72109D7EB8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124" y="3813741"/>
                <a:ext cx="444224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4216414-FD21-41CD-B4B3-BD25318267A1}"/>
                  </a:ext>
                </a:extLst>
              </p:cNvPr>
              <p:cNvSpPr/>
              <p:nvPr/>
            </p:nvSpPr>
            <p:spPr>
              <a:xfrm>
                <a:off x="7720812" y="3664389"/>
                <a:ext cx="44005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4216414-FD21-41CD-B4B3-BD25318267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0812" y="3664389"/>
                <a:ext cx="440057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0D4CED9C-2960-48D5-8C82-D9115183C521}"/>
              </a:ext>
            </a:extLst>
          </p:cNvPr>
          <p:cNvSpPr/>
          <p:nvPr/>
        </p:nvSpPr>
        <p:spPr>
          <a:xfrm>
            <a:off x="1551214" y="4504764"/>
            <a:ext cx="4191218" cy="13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FA3C0DD-3A64-4DF5-A2B3-4B68F39D7C7C}"/>
              </a:ext>
            </a:extLst>
          </p:cNvPr>
          <p:cNvSpPr/>
          <p:nvPr/>
        </p:nvSpPr>
        <p:spPr>
          <a:xfrm>
            <a:off x="6659662" y="4510860"/>
            <a:ext cx="4191218" cy="13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DD94B6A-A45C-4650-A8FE-E35F084C2DF8}"/>
              </a:ext>
            </a:extLst>
          </p:cNvPr>
          <p:cNvSpPr/>
          <p:nvPr/>
        </p:nvSpPr>
        <p:spPr>
          <a:xfrm>
            <a:off x="10608553" y="6039533"/>
            <a:ext cx="522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step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E140D7-3A41-4FE1-81E6-9E4435C35ED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950" t="2930" r="3194" b="5441"/>
          <a:stretch/>
        </p:blipFill>
        <p:spPr>
          <a:xfrm>
            <a:off x="6572442" y="1576960"/>
            <a:ext cx="4385541" cy="447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5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7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A861678-BD35-4F5B-8BCC-F30D416885D3}"/>
                  </a:ext>
                </a:extLst>
              </p:cNvPr>
              <p:cNvSpPr txBox="1"/>
              <p:nvPr/>
            </p:nvSpPr>
            <p:spPr>
              <a:xfrm>
                <a:off x="4114046" y="1635007"/>
                <a:ext cx="23341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A861678-BD35-4F5B-8BCC-F30D41688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046" y="1635007"/>
                <a:ext cx="2334127" cy="369332"/>
              </a:xfrm>
              <a:prstGeom prst="rect">
                <a:avLst/>
              </a:prstGeom>
              <a:blipFill>
                <a:blip r:embed="rId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Training a Network – We Need Tuning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88CC27B-1AAB-4536-9776-309DAEE80758}"/>
                  </a:ext>
                </a:extLst>
              </p:cNvPr>
              <p:cNvSpPr/>
              <p:nvPr/>
            </p:nvSpPr>
            <p:spPr>
              <a:xfrm>
                <a:off x="5345996" y="1638052"/>
                <a:ext cx="3786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88CC27B-1AAB-4536-9776-309DAEE807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996" y="1638052"/>
                <a:ext cx="37862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8A96B4BF-EE12-4985-809E-B09EFFA55524}"/>
              </a:ext>
            </a:extLst>
          </p:cNvPr>
          <p:cNvSpPr/>
          <p:nvPr/>
        </p:nvSpPr>
        <p:spPr>
          <a:xfrm>
            <a:off x="10327173" y="784274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Bag of tunable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191C57-A6E0-4F89-95D5-A9859260C6CB}"/>
              </a:ext>
            </a:extLst>
          </p:cNvPr>
          <p:cNvSpPr/>
          <p:nvPr/>
        </p:nvSpPr>
        <p:spPr>
          <a:xfrm>
            <a:off x="10622422" y="1213503"/>
            <a:ext cx="1059679" cy="137813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80FB0A-17D0-4851-BB0A-5C5823F7B973}"/>
              </a:ext>
            </a:extLst>
          </p:cNvPr>
          <p:cNvSpPr txBox="1"/>
          <p:nvPr/>
        </p:nvSpPr>
        <p:spPr>
          <a:xfrm>
            <a:off x="3979727" y="2320893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current values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BDCDAE-DDDE-4011-B5F8-CB9DFC01C416}"/>
              </a:ext>
            </a:extLst>
          </p:cNvPr>
          <p:cNvSpPr txBox="1"/>
          <p:nvPr/>
        </p:nvSpPr>
        <p:spPr>
          <a:xfrm>
            <a:off x="5632062" y="1100256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learning rate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77F614-EB97-4855-A7FC-A1EA44E3167D}"/>
              </a:ext>
            </a:extLst>
          </p:cNvPr>
          <p:cNvSpPr txBox="1"/>
          <p:nvPr/>
        </p:nvSpPr>
        <p:spPr>
          <a:xfrm>
            <a:off x="5911876" y="2192919"/>
            <a:ext cx="2488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derivative of loss function</a:t>
            </a:r>
          </a:p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using all the training set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2B48216-43BA-4BC2-8E50-CD301170B73C}"/>
              </a:ext>
            </a:extLst>
          </p:cNvPr>
          <p:cNvCxnSpPr/>
          <p:nvPr/>
        </p:nvCxnSpPr>
        <p:spPr>
          <a:xfrm flipH="1">
            <a:off x="5559873" y="1377255"/>
            <a:ext cx="272716" cy="276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EA0E8F6-1AF6-4BB9-B5E3-5FC5092D07D1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4716467" y="2023589"/>
            <a:ext cx="277123" cy="297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1ACCF07-20FB-4C28-B4D0-098FBB1F5F44}"/>
              </a:ext>
            </a:extLst>
          </p:cNvPr>
          <p:cNvCxnSpPr>
            <a:cxnSpLocks/>
          </p:cNvCxnSpPr>
          <p:nvPr/>
        </p:nvCxnSpPr>
        <p:spPr>
          <a:xfrm flipH="1" flipV="1">
            <a:off x="5831723" y="2004340"/>
            <a:ext cx="195639" cy="199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17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93 L 0.00052 0.00093 C 0.00299 0.00046 0.00547 0.00023 0.00794 -0.00046 C 0.01028 -0.00116 0.0125 -0.00231 0.01471 -0.00324 C 0.01549 -0.00347 0.01614 -0.00417 0.01692 -0.00463 C 0.01849 -0.00509 0.01992 -0.00555 0.02148 -0.00579 C 0.02395 -0.00648 0.02643 -0.00671 0.0289 -0.00718 C 0.0302 -0.00741 0.03138 -0.00833 0.03268 -0.00856 C 0.03567 -0.00926 0.03867 -0.00926 0.04166 -0.00995 C 0.05807 -0.01273 0.03645 -0.00972 0.05963 -0.0125 C 0.0677 -0.01481 0.06263 -0.01343 0.07474 -0.01667 C 0.07643 -0.0169 0.07825 -0.01713 0.07994 -0.01782 C 0.08164 -0.01875 0.08346 -0.01991 0.08515 -0.0206 C 0.08841 -0.02176 0.09166 -0.02222 0.09492 -0.02315 C 0.09622 -0.02361 0.09739 -0.0243 0.09869 -0.02454 C 0.10221 -0.02546 0.10573 -0.02616 0.10924 -0.02731 L 0.11823 -0.02986 C 0.11966 -0.03032 0.12122 -0.03102 0.12265 -0.03125 L 0.1332 -0.03264 C 0.13489 -0.03356 0.13672 -0.03449 0.13841 -0.03518 C 0.1401 -0.03588 0.14192 -0.03611 0.14375 -0.03657 C 0.14518 -0.03704 0.14674 -0.0375 0.14817 -0.03796 C 0.15625 -0.04051 0.14713 -0.03796 0.15716 -0.04051 C 0.15846 -0.04143 0.15963 -0.04282 0.16093 -0.04329 C 0.16705 -0.04583 0.172 -0.0463 0.17812 -0.04722 C 0.18164 -0.04861 0.18515 -0.04977 0.18867 -0.05139 C 0.18971 -0.05162 0.19062 -0.05231 0.19166 -0.05255 C 0.19479 -0.0537 0.1983 -0.0544 0.20143 -0.05532 C 0.20299 -0.05579 0.20442 -0.05625 0.20599 -0.05671 C 0.20716 -0.05694 0.20846 -0.05787 0.20963 -0.05787 L 0.41445 -0.05926 C 0.42044 -0.05972 0.42643 -0.06065 0.43242 -0.06065 C 0.44401 -0.06065 0.44987 -0.0625 0.45859 -0.05787 C 0.45937 -0.05764 0.46015 -0.05718 0.46093 -0.05671 L 0.46172 -0.05255 " pathEditMode="relative" ptsTypes="AAAAAAAAAAAAAAAAAAAAAAAAAAAAAAAAA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Training a Network – Gradient Descent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26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43698F-5D4A-4223-8C63-91B11631DF93}"/>
                  </a:ext>
                </a:extLst>
              </p:cNvPr>
              <p:cNvSpPr txBox="1"/>
              <p:nvPr/>
            </p:nvSpPr>
            <p:spPr>
              <a:xfrm>
                <a:off x="4114046" y="1635007"/>
                <a:ext cx="23341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43698F-5D4A-4223-8C63-91B11631D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046" y="1635007"/>
                <a:ext cx="2334127" cy="369332"/>
              </a:xfrm>
              <a:prstGeom prst="rect">
                <a:avLst/>
              </a:prstGeom>
              <a:blipFill>
                <a:blip r:embed="rId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E319740-D8B4-48BB-8342-3250D5A0ED8A}"/>
              </a:ext>
            </a:extLst>
          </p:cNvPr>
          <p:cNvSpPr txBox="1"/>
          <p:nvPr/>
        </p:nvSpPr>
        <p:spPr>
          <a:xfrm>
            <a:off x="3979727" y="2320893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current values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B44C49-6889-467C-B768-14E99934F7E8}"/>
              </a:ext>
            </a:extLst>
          </p:cNvPr>
          <p:cNvSpPr txBox="1"/>
          <p:nvPr/>
        </p:nvSpPr>
        <p:spPr>
          <a:xfrm>
            <a:off x="5632062" y="1100256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learning rate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49D8EC-F35B-4F18-A196-9D94B99CC64C}"/>
              </a:ext>
            </a:extLst>
          </p:cNvPr>
          <p:cNvSpPr txBox="1"/>
          <p:nvPr/>
        </p:nvSpPr>
        <p:spPr>
          <a:xfrm>
            <a:off x="5911876" y="2192919"/>
            <a:ext cx="2488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derivative of loss function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using all the training set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898E26-994F-446A-8652-242320343E3B}"/>
              </a:ext>
            </a:extLst>
          </p:cNvPr>
          <p:cNvCxnSpPr/>
          <p:nvPr/>
        </p:nvCxnSpPr>
        <p:spPr>
          <a:xfrm flipH="1">
            <a:off x="5505009" y="1395543"/>
            <a:ext cx="272716" cy="276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CEA41CB-3EFA-4D38-80BF-AC5AC9FFC5F9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4716467" y="2023589"/>
            <a:ext cx="277123" cy="297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90421D5-681C-4485-8FB7-8D23FB47B8D3}"/>
              </a:ext>
            </a:extLst>
          </p:cNvPr>
          <p:cNvCxnSpPr>
            <a:cxnSpLocks/>
          </p:cNvCxnSpPr>
          <p:nvPr/>
        </p:nvCxnSpPr>
        <p:spPr>
          <a:xfrm flipH="1" flipV="1">
            <a:off x="5831723" y="2004340"/>
            <a:ext cx="195639" cy="199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A96B4BF-EE12-4985-809E-B09EFFA55524}"/>
              </a:ext>
            </a:extLst>
          </p:cNvPr>
          <p:cNvSpPr/>
          <p:nvPr/>
        </p:nvSpPr>
        <p:spPr>
          <a:xfrm>
            <a:off x="10327173" y="784274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Bag of tunable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2C60529-2BC8-4B42-9215-38266C99D997}"/>
                  </a:ext>
                </a:extLst>
              </p:cNvPr>
              <p:cNvSpPr/>
              <p:nvPr/>
            </p:nvSpPr>
            <p:spPr>
              <a:xfrm>
                <a:off x="10973984" y="1278374"/>
                <a:ext cx="3786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2C60529-2BC8-4B42-9215-38266C99D9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3984" y="1278374"/>
                <a:ext cx="37862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50D68D5-50C7-4D9D-92A5-B65967047CBC}"/>
              </a:ext>
            </a:extLst>
          </p:cNvPr>
          <p:cNvSpPr txBox="1"/>
          <p:nvPr/>
        </p:nvSpPr>
        <p:spPr>
          <a:xfrm>
            <a:off x="5907719" y="2189306"/>
            <a:ext cx="2855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derivative of loss function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using a </a:t>
            </a:r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subset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training 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6CEDE40-8F94-4EC1-84F9-066E1ACE8844}"/>
                  </a:ext>
                </a:extLst>
              </p:cNvPr>
              <p:cNvSpPr txBox="1"/>
              <p:nvPr/>
            </p:nvSpPr>
            <p:spPr>
              <a:xfrm>
                <a:off x="4037846" y="1641103"/>
                <a:ext cx="23341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6CEDE40-8F94-4EC1-84F9-066E1ACE8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846" y="1641103"/>
                <a:ext cx="2334127" cy="369332"/>
              </a:xfrm>
              <a:prstGeom prst="rect">
                <a:avLst/>
              </a:prstGeom>
              <a:blipFill>
                <a:blip r:embed="rId5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 descr="Image result for imagenet">
            <a:extLst>
              <a:ext uri="{FF2B5EF4-FFF2-40B4-BE49-F238E27FC236}">
                <a16:creationId xmlns:a16="http://schemas.microsoft.com/office/drawing/2014/main" id="{8709B5C6-8F40-4C13-B174-028782D65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886" y="3535277"/>
            <a:ext cx="3902466" cy="215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AED2564-2B0B-4E1E-8A34-312A6AB6AC04}"/>
              </a:ext>
            </a:extLst>
          </p:cNvPr>
          <p:cNvSpPr txBox="1"/>
          <p:nvPr/>
        </p:nvSpPr>
        <p:spPr>
          <a:xfrm>
            <a:off x="2159342" y="5790876"/>
            <a:ext cx="655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ImageNet training set includes one million 224x224 images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2799BD-BA5F-4E79-80D2-267C5CE1BA27}"/>
              </a:ext>
            </a:extLst>
          </p:cNvPr>
          <p:cNvSpPr txBox="1"/>
          <p:nvPr/>
        </p:nvSpPr>
        <p:spPr>
          <a:xfrm>
            <a:off x="8118715" y="3495398"/>
            <a:ext cx="1593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Subset size = b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DA492A8-82DF-4700-A73E-3169F2CC1689}"/>
              </a:ext>
            </a:extLst>
          </p:cNvPr>
          <p:cNvSpPr/>
          <p:nvPr/>
        </p:nvSpPr>
        <p:spPr>
          <a:xfrm>
            <a:off x="6766560" y="3495398"/>
            <a:ext cx="621792" cy="701698"/>
          </a:xfrm>
          <a:prstGeom prst="round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AF39C7-654D-4AF2-BD0A-C16F0A94A1F8}"/>
              </a:ext>
            </a:extLst>
          </p:cNvPr>
          <p:cNvSpPr/>
          <p:nvPr/>
        </p:nvSpPr>
        <p:spPr>
          <a:xfrm>
            <a:off x="9399515" y="347341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b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7F8E3C-7B6B-498B-989E-33927FF79DE3}"/>
              </a:ext>
            </a:extLst>
          </p:cNvPr>
          <p:cNvSpPr txBox="1"/>
          <p:nvPr/>
        </p:nvSpPr>
        <p:spPr>
          <a:xfrm>
            <a:off x="8115667" y="3777627"/>
            <a:ext cx="165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2">
                    <a:lumMod val="75000"/>
                  </a:schemeClr>
                </a:solidFill>
              </a:rPr>
              <a:t>How to sample?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E33AC7-D0D9-458E-9E3E-AEF10B04EAB8}"/>
              </a:ext>
            </a:extLst>
          </p:cNvPr>
          <p:cNvSpPr/>
          <p:nvPr/>
        </p:nvSpPr>
        <p:spPr>
          <a:xfrm>
            <a:off x="8810072" y="3777295"/>
            <a:ext cx="8451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sample</a:t>
            </a:r>
            <a:endParaRPr lang="en-US" sz="1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AA2CDD-46E6-4B52-8C8A-8BD82F20D225}"/>
              </a:ext>
            </a:extLst>
          </p:cNvPr>
          <p:cNvSpPr/>
          <p:nvPr/>
        </p:nvSpPr>
        <p:spPr>
          <a:xfrm>
            <a:off x="10622422" y="1213503"/>
            <a:ext cx="1059679" cy="137813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6">
            <a:extLst>
              <a:ext uri="{FF2B5EF4-FFF2-40B4-BE49-F238E27FC236}">
                <a16:creationId xmlns:a16="http://schemas.microsoft.com/office/drawing/2014/main" id="{EBB4CF14-131B-4738-825E-895051684751}"/>
              </a:ext>
            </a:extLst>
          </p:cNvPr>
          <p:cNvSpPr txBox="1">
            <a:spLocks/>
          </p:cNvSpPr>
          <p:nvPr/>
        </p:nvSpPr>
        <p:spPr>
          <a:xfrm>
            <a:off x="627888" y="207264"/>
            <a:ext cx="10541508" cy="5029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dirty="0" smtClean="0">
                <a:solidFill>
                  <a:srgbClr val="EC1C24"/>
                </a:solidFill>
                <a:latin typeface="Arial" charset="0"/>
                <a:ea typeface="+mj-ea"/>
                <a:cs typeface="Arial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Training a Network –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Stochastic</a:t>
            </a:r>
            <a:r>
              <a:rPr lang="en-US" dirty="0">
                <a:solidFill>
                  <a:schemeClr val="tx1"/>
                </a:solidFill>
              </a:rPr>
              <a:t> Gradient Descent </a:t>
            </a:r>
          </a:p>
        </p:txBody>
      </p:sp>
    </p:spTree>
    <p:extLst>
      <p:ext uri="{BB962C8B-B14F-4D97-AF65-F5344CB8AC3E}">
        <p14:creationId xmlns:p14="http://schemas.microsoft.com/office/powerpoint/2010/main" val="335602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00278 L -0.00143 0.00278 C -0.00104 -0.00185 -0.00065 -0.00625 -3.95833E-6 -0.01064 C 0.00026 -0.0125 0.00118 -0.01412 0.00157 -0.01597 C 0.00183 -0.01782 0.00183 -0.01967 0.00222 -0.02129 C 0.00287 -0.02338 0.00378 -0.02477 0.00456 -0.02662 C 0.00508 -0.02847 0.00547 -0.03032 0.00599 -0.03194 C 0.00834 -0.03935 0.00691 -0.03264 0.00977 -0.04259 C 0.01016 -0.04398 0.01016 -0.04537 0.01055 -0.04676 C 0.01094 -0.04884 0.01146 -0.05115 0.01198 -0.05347 C 0.01289 -0.05694 0.01433 -0.06018 0.01498 -0.06412 C 0.01524 -0.06527 0.01524 -0.06689 0.01576 -0.06805 C 0.01628 -0.06921 0.01719 -0.0699 0.01797 -0.07083 C 0.01849 -0.07199 0.01914 -0.07338 0.01954 -0.07477 C 0.0198 -0.07592 0.0198 -0.07754 0.02019 -0.0787 C 0.0211 -0.08148 0.02318 -0.0868 0.02318 -0.0868 C 0.02526 -0.10092 0.02253 -0.08426 0.02552 -0.09606 C 0.02618 -0.09861 0.02644 -0.10139 0.02696 -0.10416 C 0.02722 -0.10532 0.02748 -0.10671 0.02774 -0.1081 C 0.028 -0.10995 0.02813 -0.1118 0.02852 -0.11342 C 0.0293 -0.11713 0.03073 -0.12037 0.03151 -0.12407 C 0.03386 -0.13703 0.03008 -0.11689 0.03373 -0.13333 C 0.03542 -0.14097 0.03464 -0.14051 0.03672 -0.14676 C 0.03972 -0.15578 0.03907 -0.15277 0.04193 -0.16018 C 0.04297 -0.16273 0.04375 -0.16574 0.04493 -0.16805 C 0.04831 -0.17407 0.04831 -0.17361 0.0517 -0.18287 C 0.05222 -0.18402 0.05261 -0.18564 0.05326 -0.1868 C 0.05391 -0.18819 0.05482 -0.18935 0.05547 -0.19074 C 0.05612 -0.19236 0.05625 -0.19444 0.05691 -0.19606 C 0.05756 -0.19768 0.05847 -0.19861 0.05925 -0.20023 C 0.05977 -0.20139 0.06029 -0.20277 0.06068 -0.20416 C 0.0612 -0.20578 0.06146 -0.20787 0.06224 -0.20949 C 0.06276 -0.21064 0.06368 -0.21134 0.06446 -0.21203 C 0.06537 -0.21551 0.06615 -0.21875 0.06745 -0.22152 C 0.0681 -0.22291 0.06901 -0.22407 0.06967 -0.22546 C 0.07032 -0.22662 0.07058 -0.22824 0.07123 -0.22939 C 0.07266 -0.2324 0.07448 -0.23426 0.07566 -0.2375 C 0.07618 -0.23889 0.07657 -0.24027 0.07722 -0.24143 C 0.07865 -0.24421 0.08021 -0.24676 0.08164 -0.24953 L 0.08399 -0.25347 C 0.08425 -0.25486 0.08425 -0.25648 0.08464 -0.2574 C 0.08529 -0.25879 0.0862 -0.25926 0.08698 -0.26018 C 0.08776 -0.26134 0.08829 -0.26319 0.0892 -0.26412 C 0.08985 -0.26504 0.09076 -0.26481 0.09141 -0.26551 C 0.09727 -0.2706 0.09024 -0.2662 0.09597 -0.26944 C 0.09792 -0.28009 0.09493 -0.26782 0.09896 -0.27477 C 0.09948 -0.27592 0.09909 -0.27777 0.09961 -0.27893 C 0.10026 -0.27986 0.10118 -0.27963 0.10196 -0.28009 C 0.10274 -0.28102 0.10339 -0.28217 0.10417 -0.28287 C 0.1056 -0.28402 0.10873 -0.28541 0.10873 -0.28541 " pathEditMode="relative" ptsTypes="AAAAAAAAAAAAAAAAAAAAAAAAAAAAAAAAAAAAAAAAAAAAAAAA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4.16667E-7 0.00023 C 0.0013 -0.00417 0.0026 -0.00811 0.0043 -0.01181 C 0.00495 -0.0132 0.00599 -0.01389 0.00651 -0.01528 C 0.00846 -0.01945 0.0099 -0.02408 0.01185 -0.02801 C 0.01289 -0.03033 0.01432 -0.03172 0.01549 -0.0338 C 0.01667 -0.03588 0.01758 -0.0375 0.01862 -0.03959 C 0.0207 -0.04422 0.0224 -0.04908 0.02461 -0.05348 C 0.02695 -0.05834 0.02995 -0.0625 0.03203 -0.06737 C 0.03307 -0.06991 0.03398 -0.07223 0.03503 -0.07454 C 0.0362 -0.07686 0.03776 -0.07894 0.0388 -0.08149 C 0.03997 -0.08403 0.04049 -0.08704 0.04167 -0.08959 C 0.04284 -0.09213 0.04427 -0.09399 0.04544 -0.09653 C 0.04779 -0.10162 0.04935 -0.10741 0.05221 -0.11158 C 0.05547 -0.11667 0.05586 -0.11713 0.05898 -0.12338 C 0.06029 -0.12593 0.0612 -0.12894 0.06263 -0.13149 C 0.06367 -0.13311 0.06536 -0.13334 0.06641 -0.13473 L 0.07695 -0.15116 C 0.07825 -0.15324 0.07982 -0.15463 0.0806 -0.15695 C 0.0849 -0.16806 0.08073 -0.15834 0.08503 -0.16621 C 0.08893 -0.17338 0.08581 -0.16829 0.0888 -0.17547 C 0.09258 -0.18496 0.08945 -0.17593 0.09336 -0.18357 C 0.0944 -0.18588 0.09531 -0.18843 0.09635 -0.19074 C 0.09727 -0.19283 0.09844 -0.19445 0.09935 -0.19653 C 0.10104 -0.20024 0.1026 -0.20463 0.10456 -0.20811 C 0.10547 -0.20973 0.10677 -0.21088 0.10755 -0.21274 C 0.1082 -0.21412 0.10846 -0.21598 0.10911 -0.21737 C 0.11146 -0.22246 0.11575 -0.2257 0.11888 -0.22894 C 0.11992 -0.23033 0.12135 -0.23079 0.1224 -0.23241 C 0.12643 -0.23866 0.12422 -0.23588 0.12917 -0.24051 C 0.13307 -0.24862 0.12943 -0.24283 0.13516 -0.24769 L 0.14193 -0.2544 C 0.14271 -0.25533 0.14336 -0.25649 0.14427 -0.25695 C 0.14727 -0.25857 0.14583 -0.25718 0.1487 -0.26019 C 0.15247 -0.26899 0.14766 -0.25834 0.15247 -0.26737 C 0.15299 -0.26829 0.15312 -0.27014 0.15391 -0.27084 C 0.1556 -0.27199 0.15742 -0.27153 0.15924 -0.27199 C 0.1595 -0.27315 0.16003 -0.27431 0.16003 -0.27547 C 0.16003 -0.28172 0.15846 -0.27848 0.15768 -0.27547 C 0.15755 -0.27454 0.15768 -0.27385 0.15768 -0.27315 " pathEditMode="relative" rAng="0" ptsTypes="AAAAAAAAAAAAAAAAAAAAAAAAAAAAAAAAAAAAAAAA">
                                      <p:cBhvr>
                                        <p:cTn id="5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5" grpId="0"/>
      <p:bldP spid="16" grpId="0"/>
      <p:bldP spid="18" grpId="0"/>
      <p:bldP spid="21" grpId="0"/>
      <p:bldP spid="21" grpId="1"/>
      <p:bldP spid="11" grpId="0" animBg="1"/>
      <p:bldP spid="12" grpId="0"/>
      <p:bldP spid="12" grpId="1"/>
      <p:bldP spid="23" grpId="0"/>
      <p:bldP spid="23" grpId="1"/>
      <p:bldP spid="2" grpId="0"/>
      <p:bldP spid="2" grpId="1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Training a Network – Generalization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319740-D8B4-48BB-8342-3250D5A0ED8A}"/>
              </a:ext>
            </a:extLst>
          </p:cNvPr>
          <p:cNvSpPr txBox="1"/>
          <p:nvPr/>
        </p:nvSpPr>
        <p:spPr>
          <a:xfrm>
            <a:off x="3979727" y="2320893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current values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B44C49-6889-467C-B768-14E99934F7E8}"/>
              </a:ext>
            </a:extLst>
          </p:cNvPr>
          <p:cNvSpPr txBox="1"/>
          <p:nvPr/>
        </p:nvSpPr>
        <p:spPr>
          <a:xfrm>
            <a:off x="5632062" y="1100256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learning rate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898E26-994F-446A-8652-242320343E3B}"/>
              </a:ext>
            </a:extLst>
          </p:cNvPr>
          <p:cNvCxnSpPr/>
          <p:nvPr/>
        </p:nvCxnSpPr>
        <p:spPr>
          <a:xfrm flipH="1">
            <a:off x="5559873" y="1377255"/>
            <a:ext cx="272716" cy="276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CEA41CB-3EFA-4D38-80BF-AC5AC9FFC5F9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4716467" y="2023589"/>
            <a:ext cx="277123" cy="297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90421D5-681C-4485-8FB7-8D23FB47B8D3}"/>
              </a:ext>
            </a:extLst>
          </p:cNvPr>
          <p:cNvCxnSpPr>
            <a:cxnSpLocks/>
          </p:cNvCxnSpPr>
          <p:nvPr/>
        </p:nvCxnSpPr>
        <p:spPr>
          <a:xfrm flipH="1" flipV="1">
            <a:off x="5831723" y="2004340"/>
            <a:ext cx="195639" cy="199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8FA483D-2655-4B38-8407-503DA448725F}"/>
              </a:ext>
            </a:extLst>
          </p:cNvPr>
          <p:cNvSpPr/>
          <p:nvPr/>
        </p:nvSpPr>
        <p:spPr>
          <a:xfrm>
            <a:off x="10622422" y="1213503"/>
            <a:ext cx="1059679" cy="137813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6B4BF-EE12-4985-809E-B09EFFA55524}"/>
              </a:ext>
            </a:extLst>
          </p:cNvPr>
          <p:cNvSpPr/>
          <p:nvPr/>
        </p:nvSpPr>
        <p:spPr>
          <a:xfrm>
            <a:off x="10327173" y="784274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Bag of tunable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2C60529-2BC8-4B42-9215-38266C99D997}"/>
                  </a:ext>
                </a:extLst>
              </p:cNvPr>
              <p:cNvSpPr/>
              <p:nvPr/>
            </p:nvSpPr>
            <p:spPr>
              <a:xfrm>
                <a:off x="10973984" y="1278374"/>
                <a:ext cx="3786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2C60529-2BC8-4B42-9215-38266C99D9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3984" y="1278374"/>
                <a:ext cx="37862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6CEDE40-8F94-4EC1-84F9-066E1ACE8844}"/>
                  </a:ext>
                </a:extLst>
              </p:cNvPr>
              <p:cNvSpPr txBox="1"/>
              <p:nvPr/>
            </p:nvSpPr>
            <p:spPr>
              <a:xfrm>
                <a:off x="4037846" y="1641103"/>
                <a:ext cx="23341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6CEDE40-8F94-4EC1-84F9-066E1ACE8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846" y="1641103"/>
                <a:ext cx="2334127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B1AF39C7-654D-4AF2-BD0A-C16F0A94A1F8}"/>
              </a:ext>
            </a:extLst>
          </p:cNvPr>
          <p:cNvSpPr/>
          <p:nvPr/>
        </p:nvSpPr>
        <p:spPr>
          <a:xfrm>
            <a:off x="10719849" y="151790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b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902DA4-87DA-4EBC-B551-00FCD1D53F40}"/>
              </a:ext>
            </a:extLst>
          </p:cNvPr>
          <p:cNvSpPr txBox="1"/>
          <p:nvPr/>
        </p:nvSpPr>
        <p:spPr>
          <a:xfrm>
            <a:off x="5907719" y="2189306"/>
            <a:ext cx="2855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derivative of loss function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using a subset of training set</a:t>
            </a:r>
          </a:p>
        </p:txBody>
      </p:sp>
      <p:pic>
        <p:nvPicPr>
          <p:cNvPr id="27" name="Picture 4" descr="Image result for imagenet">
            <a:extLst>
              <a:ext uri="{FF2B5EF4-FFF2-40B4-BE49-F238E27FC236}">
                <a16:creationId xmlns:a16="http://schemas.microsoft.com/office/drawing/2014/main" id="{39BD73E9-A107-468B-BFB7-9F9B010BF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85"/>
          <a:stretch/>
        </p:blipFill>
        <p:spPr bwMode="auto">
          <a:xfrm>
            <a:off x="3485886" y="3535277"/>
            <a:ext cx="2139140" cy="215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Image result for imagenet">
            <a:extLst>
              <a:ext uri="{FF2B5EF4-FFF2-40B4-BE49-F238E27FC236}">
                <a16:creationId xmlns:a16="http://schemas.microsoft.com/office/drawing/2014/main" id="{1E0BDFD8-D8E8-4C17-ABED-8A85AEA5B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5" r="20078"/>
          <a:stretch/>
        </p:blipFill>
        <p:spPr bwMode="auto">
          <a:xfrm>
            <a:off x="5625026" y="3535277"/>
            <a:ext cx="979820" cy="215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Image result for imagenet">
            <a:extLst>
              <a:ext uri="{FF2B5EF4-FFF2-40B4-BE49-F238E27FC236}">
                <a16:creationId xmlns:a16="http://schemas.microsoft.com/office/drawing/2014/main" id="{E195CFD1-449F-41CF-96B3-D4C876F9A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2" r="470"/>
          <a:stretch/>
        </p:blipFill>
        <p:spPr bwMode="auto">
          <a:xfrm>
            <a:off x="6604846" y="3535276"/>
            <a:ext cx="765218" cy="215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DBFB05B-B441-46FB-B0DD-ECF3207CF17C}"/>
              </a:ext>
            </a:extLst>
          </p:cNvPr>
          <p:cNvSpPr txBox="1"/>
          <p:nvPr/>
        </p:nvSpPr>
        <p:spPr>
          <a:xfrm>
            <a:off x="2159342" y="5790876"/>
            <a:ext cx="655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ImageNet training set includes one million 224x224 images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835F47-2BED-495A-8C95-5EB210539B96}"/>
              </a:ext>
            </a:extLst>
          </p:cNvPr>
          <p:cNvSpPr/>
          <p:nvPr/>
        </p:nvSpPr>
        <p:spPr>
          <a:xfrm>
            <a:off x="1736202" y="5790876"/>
            <a:ext cx="1073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Train set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FB2C0C0-9B91-43C4-B42B-07BE2FF3CEEB}"/>
              </a:ext>
            </a:extLst>
          </p:cNvPr>
          <p:cNvSpPr/>
          <p:nvPr/>
        </p:nvSpPr>
        <p:spPr>
          <a:xfrm>
            <a:off x="4314131" y="5821994"/>
            <a:ext cx="1552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Validation set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5848D54-DF86-4115-B64B-B1CD1BAA97EF}"/>
              </a:ext>
            </a:extLst>
          </p:cNvPr>
          <p:cNvSpPr/>
          <p:nvPr/>
        </p:nvSpPr>
        <p:spPr>
          <a:xfrm>
            <a:off x="6554128" y="5775276"/>
            <a:ext cx="979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Test set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5BEC52-B6E3-4D24-86BD-7BDB1391478D}"/>
              </a:ext>
            </a:extLst>
          </p:cNvPr>
          <p:cNvSpPr/>
          <p:nvPr/>
        </p:nvSpPr>
        <p:spPr>
          <a:xfrm>
            <a:off x="7876032" y="4628572"/>
            <a:ext cx="3992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 Simple Weight Decay can Improve Generalization,</a:t>
            </a:r>
            <a:br>
              <a:rPr lang="en-US" sz="1200" dirty="0"/>
            </a:br>
            <a:r>
              <a:rPr lang="en-US" sz="1200" i="1" dirty="0"/>
              <a:t>Krogh, A. and Hertz, J. NIPS 1991</a:t>
            </a:r>
            <a:endParaRPr lang="en-US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6CCFCA-C7BB-422B-B701-040107393659}"/>
              </a:ext>
            </a:extLst>
          </p:cNvPr>
          <p:cNvSpPr txBox="1"/>
          <p:nvPr/>
        </p:nvSpPr>
        <p:spPr>
          <a:xfrm>
            <a:off x="8723593" y="5542488"/>
            <a:ext cx="3205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These sets are different!</a:t>
            </a:r>
          </a:p>
          <a:p>
            <a:r>
              <a:rPr lang="en-US" sz="1600" dirty="0"/>
              <a:t>We may overfit on train and/or validation sets, if not careful!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8B7F8E8-E1D4-4168-908A-48DEB6CE9FE4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8295701" y="5957987"/>
            <a:ext cx="4278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FD76B2F8-B46C-4783-B2E0-CA865F7382DD}"/>
              </a:ext>
            </a:extLst>
          </p:cNvPr>
          <p:cNvSpPr/>
          <p:nvPr/>
        </p:nvSpPr>
        <p:spPr>
          <a:xfrm>
            <a:off x="8514840" y="4627232"/>
            <a:ext cx="11372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Weight Decay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A460184-495D-4C7D-A0DD-E699C5474F73}"/>
              </a:ext>
            </a:extLst>
          </p:cNvPr>
          <p:cNvSpPr/>
          <p:nvPr/>
        </p:nvSpPr>
        <p:spPr>
          <a:xfrm>
            <a:off x="10739254" y="1798219"/>
            <a:ext cx="8451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sample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5676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17539 0.0011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6" y="4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955 -0.001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-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047 L -2.08333E-6 0.00046 C 0.00091 -0.00371 0.00196 -0.00718 0.00339 -0.01019 C 0.00755 -0.01922 0.00391 -0.00695 0.00794 -0.01968 C 0.00964 -0.025 0.00938 -0.02755 0.01172 -0.03264 C 0.01263 -0.03449 0.0138 -0.03588 0.01459 -0.0375 C 0.01602 -0.04005 0.01706 -0.04306 0.01849 -0.04584 C 0.0194 -0.04769 0.02058 -0.04885 0.02136 -0.05047 C 0.02279 -0.05394 0.0237 -0.05764 0.02526 -0.06065 C 0.02683 -0.06389 0.02878 -0.06667 0.0306 -0.07014 C 0.03386 -0.07662 0.03711 -0.08357 0.04024 -0.09051 C 0.04466 -0.09931 0.04584 -0.10232 0.05 -0.11204 C 0.05156 -0.11551 0.05274 -0.11945 0.05456 -0.12269 C 0.05977 -0.13218 0.06433 -0.14028 0.06875 -0.15139 C 0.07005 -0.15486 0.0711 -0.15834 0.07253 -0.16111 C 0.07396 -0.16412 0.07552 -0.1669 0.07696 -0.16968 C 0.07982 -0.175 0.08268 -0.18079 0.08542 -0.18635 C 0.08659 -0.18912 0.08789 -0.1919 0.08906 -0.19491 C 0.08985 -0.19676 0.09024 -0.19908 0.09141 -0.20093 C 0.09245 -0.20301 0.09401 -0.20486 0.09518 -0.20695 C 0.09571 -0.20834 0.09584 -0.21019 0.09649 -0.21158 C 0.09831 -0.21528 0.09987 -0.21922 0.10183 -0.22246 C 0.10248 -0.22385 0.10352 -0.225 0.10417 -0.22639 C 0.10482 -0.22778 0.10495 -0.22963 0.1056 -0.23102 C 0.10625 -0.23241 0.10716 -0.23334 0.10794 -0.23449 C 0.10977 -0.23797 0.11107 -0.2419 0.11315 -0.24514 C 0.11485 -0.24815 0.11628 -0.25162 0.11836 -0.25371 C 0.11914 -0.2544 0.11979 -0.25533 0.12058 -0.25625 C 0.12253 -0.2588 0.12396 -0.26158 0.12591 -0.26459 L 0.13021 -0.27176 L 0.13711 -0.28264 C 0.14076 -0.29097 0.1362 -0.28079 0.14102 -0.29097 C 0.14154 -0.2919 0.14193 -0.29352 0.14245 -0.29445 C 0.1487 -0.30648 0.14115 -0.29097 0.14701 -0.30047 C 0.14792 -0.30209 0.14844 -0.30371 0.14922 -0.30533 C 0.15104 -0.30903 0.1513 -0.30903 0.15378 -0.31158 L 0.16276 -0.3331 L 0.16419 -0.33681 C 0.16472 -0.33773 0.1655 -0.33866 0.16576 -0.34028 C 0.16602 -0.34144 0.16602 -0.3426 0.16654 -0.34375 C 0.16693 -0.34491 0.16758 -0.34584 0.16797 -0.34722 C 0.16836 -0.34838 0.16836 -0.34954 0.16875 -0.35093 C 0.17058 -0.35648 0.17044 -0.35209 0.17044 -0.35648 " pathEditMode="relative" rAng="0" ptsTypes="AAAAAAAAAAAAAAAAAAAAAAAAAAAAAAAAAAAAAAAAAAA">
                                      <p:cBhvr>
                                        <p:cTn id="4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3" grpId="0"/>
      <p:bldP spid="34" grpId="0"/>
      <p:bldP spid="13" grpId="0"/>
      <p:bldP spid="35" grpId="0"/>
      <p:bldP spid="37" grpId="0"/>
      <p:bldP spid="3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large bag">
            <a:extLst>
              <a:ext uri="{FF2B5EF4-FFF2-40B4-BE49-F238E27FC236}">
                <a16:creationId xmlns:a16="http://schemas.microsoft.com/office/drawing/2014/main" id="{EE089D4D-3007-4955-8C29-8FE697238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572" y="1170677"/>
            <a:ext cx="1652280" cy="165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Training a Network – Too </a:t>
            </a:r>
            <a:r>
              <a:rPr lang="en-US">
                <a:solidFill>
                  <a:schemeClr val="tx1"/>
                </a:solidFill>
              </a:rPr>
              <a:t>many Hyperparameters!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FA483D-2655-4B38-8407-503DA448725F}"/>
              </a:ext>
            </a:extLst>
          </p:cNvPr>
          <p:cNvSpPr/>
          <p:nvPr/>
        </p:nvSpPr>
        <p:spPr>
          <a:xfrm>
            <a:off x="10622422" y="1213503"/>
            <a:ext cx="1059679" cy="137813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6B4BF-EE12-4985-809E-B09EFFA55524}"/>
              </a:ext>
            </a:extLst>
          </p:cNvPr>
          <p:cNvSpPr/>
          <p:nvPr/>
        </p:nvSpPr>
        <p:spPr>
          <a:xfrm>
            <a:off x="10327173" y="784274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Bag of tunable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2C60529-2BC8-4B42-9215-38266C99D997}"/>
                  </a:ext>
                </a:extLst>
              </p:cNvPr>
              <p:cNvSpPr/>
              <p:nvPr/>
            </p:nvSpPr>
            <p:spPr>
              <a:xfrm>
                <a:off x="10973984" y="1278374"/>
                <a:ext cx="3786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2C60529-2BC8-4B42-9215-38266C99D9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3984" y="1278374"/>
                <a:ext cx="37862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B1AF39C7-654D-4AF2-BD0A-C16F0A94A1F8}"/>
              </a:ext>
            </a:extLst>
          </p:cNvPr>
          <p:cNvSpPr/>
          <p:nvPr/>
        </p:nvSpPr>
        <p:spPr>
          <a:xfrm>
            <a:off x="10701561" y="149047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b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D76B2F8-B46C-4783-B2E0-CA865F7382DD}"/>
              </a:ext>
            </a:extLst>
          </p:cNvPr>
          <p:cNvSpPr/>
          <p:nvPr/>
        </p:nvSpPr>
        <p:spPr>
          <a:xfrm>
            <a:off x="10594648" y="2145351"/>
            <a:ext cx="11372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Weight Decay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8F080C-8615-471E-9DC9-32C83C8251EB}"/>
              </a:ext>
            </a:extLst>
          </p:cNvPr>
          <p:cNvSpPr/>
          <p:nvPr/>
        </p:nvSpPr>
        <p:spPr>
          <a:xfrm>
            <a:off x="779874" y="3350125"/>
            <a:ext cx="6452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We can continue and introduce more and more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6E458CE-CAE0-4B89-B24D-58847818C90D}"/>
                  </a:ext>
                </a:extLst>
              </p:cNvPr>
              <p:cNvSpPr txBox="1"/>
              <p:nvPr/>
            </p:nvSpPr>
            <p:spPr>
              <a:xfrm rot="19856709">
                <a:off x="90711" y="4720752"/>
                <a:ext cx="29210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sSub>
                        <m:sSubPr>
                          <m:ctrlP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6E458CE-CAE0-4B89-B24D-58847818C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856709">
                <a:off x="90711" y="4720752"/>
                <a:ext cx="2921008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7A539EB-10D2-47B2-940A-69AFBD483A96}"/>
              </a:ext>
            </a:extLst>
          </p:cNvPr>
          <p:cNvSpPr txBox="1"/>
          <p:nvPr/>
        </p:nvSpPr>
        <p:spPr>
          <a:xfrm rot="19811301">
            <a:off x="791197" y="4500024"/>
            <a:ext cx="1205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momentum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E7535D-B31E-4CFE-BF5F-582CC66DB3FE}"/>
              </a:ext>
            </a:extLst>
          </p:cNvPr>
          <p:cNvSpPr txBox="1"/>
          <p:nvPr/>
        </p:nvSpPr>
        <p:spPr>
          <a:xfrm rot="20151855">
            <a:off x="3345097" y="5440113"/>
            <a:ext cx="1926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Nesterov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momentum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CAB15A-56E9-464B-8EB3-D9C5F61DD4EA}"/>
              </a:ext>
            </a:extLst>
          </p:cNvPr>
          <p:cNvSpPr txBox="1"/>
          <p:nvPr/>
        </p:nvSpPr>
        <p:spPr>
          <a:xfrm>
            <a:off x="2895184" y="4351257"/>
            <a:ext cx="111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Step decay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010E89-B3E2-4E54-B7A3-B07C8A2DF68B}"/>
              </a:ext>
            </a:extLst>
          </p:cNvPr>
          <p:cNvSpPr txBox="1"/>
          <p:nvPr/>
        </p:nvSpPr>
        <p:spPr>
          <a:xfrm rot="758366">
            <a:off x="8815336" y="4902145"/>
            <a:ext cx="1866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Cyclic Learning Rate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7C6106-87E9-4F7D-8CBC-E84084F8B224}"/>
              </a:ext>
            </a:extLst>
          </p:cNvPr>
          <p:cNvSpPr txBox="1"/>
          <p:nvPr/>
        </p:nvSpPr>
        <p:spPr>
          <a:xfrm>
            <a:off x="5969637" y="5535721"/>
            <a:ext cx="77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KFAC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CF9EED-F119-4F58-A13E-A1BD07E6A100}"/>
              </a:ext>
            </a:extLst>
          </p:cNvPr>
          <p:cNvSpPr txBox="1"/>
          <p:nvPr/>
        </p:nvSpPr>
        <p:spPr>
          <a:xfrm>
            <a:off x="9950818" y="3935819"/>
            <a:ext cx="1288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Hessian Free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417BEE8-31F1-4CA6-AF1C-01989E118F37}"/>
                  </a:ext>
                </a:extLst>
              </p:cNvPr>
              <p:cNvSpPr txBox="1"/>
              <p:nvPr/>
            </p:nvSpPr>
            <p:spPr>
              <a:xfrm rot="20335629">
                <a:off x="7399405" y="5592884"/>
                <a:ext cx="2334127" cy="501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𝜆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√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417BEE8-31F1-4CA6-AF1C-01989E118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35629">
                <a:off x="7399405" y="5592884"/>
                <a:ext cx="2334127" cy="5012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9C3E7353-2B5E-47F0-AD16-3C92C254F716}"/>
              </a:ext>
            </a:extLst>
          </p:cNvPr>
          <p:cNvSpPr txBox="1"/>
          <p:nvPr/>
        </p:nvSpPr>
        <p:spPr>
          <a:xfrm rot="20254187">
            <a:off x="7815076" y="5334905"/>
            <a:ext cx="1175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RMSPROP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ED7D5C8-598B-4A19-83B5-3751334CD78E}"/>
                  </a:ext>
                </a:extLst>
              </p:cNvPr>
              <p:cNvSpPr txBox="1"/>
              <p:nvPr/>
            </p:nvSpPr>
            <p:spPr>
              <a:xfrm rot="2912059">
                <a:off x="5679396" y="4547877"/>
                <a:ext cx="1783331" cy="521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12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2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2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f>
                        <m:fPr>
                          <m:ctrlP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1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rad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</m:oMath>
                  </m:oMathPara>
                </a14:m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ED7D5C8-598B-4A19-83B5-3751334CD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912059">
                <a:off x="5679396" y="4547877"/>
                <a:ext cx="1783331" cy="521810"/>
              </a:xfrm>
              <a:prstGeom prst="rect">
                <a:avLst/>
              </a:prstGeom>
              <a:blipFill>
                <a:blip r:embed="rId7"/>
                <a:stretch>
                  <a:fillRect r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3CD2CFB1-3E57-4300-80E5-AB810B7BD15F}"/>
              </a:ext>
            </a:extLst>
          </p:cNvPr>
          <p:cNvSpPr txBox="1"/>
          <p:nvPr/>
        </p:nvSpPr>
        <p:spPr>
          <a:xfrm rot="2993344">
            <a:off x="6482884" y="4466201"/>
            <a:ext cx="78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4E7EDFA-E011-4E8F-BA2A-4144771564C3}"/>
                  </a:ext>
                </a:extLst>
              </p:cNvPr>
              <p:cNvSpPr txBox="1"/>
              <p:nvPr/>
            </p:nvSpPr>
            <p:spPr>
              <a:xfrm>
                <a:off x="907937" y="5772476"/>
                <a:ext cx="1987247" cy="403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sz="12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𝐶𝑙𝑖𝑝</m:t>
                    </m:r>
                    <m:r>
                      <a:rPr lang="en-US" sz="12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1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2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12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12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rad>
                      </m:den>
                    </m:f>
                    <m:r>
                      <a:rPr lang="en-US" sz="12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en-US" sz="1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12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sz="1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12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4E7EDFA-E011-4E8F-BA2A-414477156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937" y="5772476"/>
                <a:ext cx="1987247" cy="40312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44CA0A6A-1E02-4425-9D61-BFAF6BB32C61}"/>
              </a:ext>
            </a:extLst>
          </p:cNvPr>
          <p:cNvSpPr txBox="1"/>
          <p:nvPr/>
        </p:nvSpPr>
        <p:spPr>
          <a:xfrm>
            <a:off x="1288141" y="5518359"/>
            <a:ext cx="111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AdaBound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3614919-7503-4A70-B135-38A6BB4D2477}"/>
                  </a:ext>
                </a:extLst>
              </p:cNvPr>
              <p:cNvSpPr txBox="1"/>
              <p:nvPr/>
            </p:nvSpPr>
            <p:spPr>
              <a:xfrm>
                <a:off x="9845258" y="4231999"/>
                <a:ext cx="1408499" cy="505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3614919-7503-4A70-B135-38A6BB4D2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5258" y="4231999"/>
                <a:ext cx="1408499" cy="5052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2947D3A-5290-4FBA-8CA0-ACE534611B48}"/>
                  </a:ext>
                </a:extLst>
              </p:cNvPr>
              <p:cNvSpPr txBox="1"/>
              <p:nvPr/>
            </p:nvSpPr>
            <p:spPr>
              <a:xfrm>
                <a:off x="5684775" y="5772476"/>
                <a:ext cx="11826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2947D3A-5290-4FBA-8CA0-ACE534611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4775" y="5772476"/>
                <a:ext cx="1182696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2174CA-1534-420B-B1AB-326EC301CB1F}"/>
                  </a:ext>
                </a:extLst>
              </p:cNvPr>
              <p:cNvSpPr txBox="1"/>
              <p:nvPr/>
            </p:nvSpPr>
            <p:spPr>
              <a:xfrm>
                <a:off x="3584308" y="4923865"/>
                <a:ext cx="2504916" cy="3264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sub>
                      </m:sSub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func>
                        <m:funcPr>
                          <m:ctrlP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func>
                        <m:funcPr>
                          <m:ctrlP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</m:func>
                    </m:oMath>
                  </m:oMathPara>
                </a14:m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2174CA-1534-420B-B1AB-326EC301C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308" y="4923865"/>
                <a:ext cx="2504916" cy="32643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6D91761F-4671-405A-B386-3164EF9B7733}"/>
              </a:ext>
            </a:extLst>
          </p:cNvPr>
          <p:cNvSpPr txBox="1"/>
          <p:nvPr/>
        </p:nvSpPr>
        <p:spPr>
          <a:xfrm>
            <a:off x="2345664" y="5004956"/>
            <a:ext cx="111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milestones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6DE741-600E-4C58-B6C9-ABEB3E32EF63}"/>
              </a:ext>
            </a:extLst>
          </p:cNvPr>
          <p:cNvSpPr txBox="1"/>
          <p:nvPr/>
        </p:nvSpPr>
        <p:spPr>
          <a:xfrm>
            <a:off x="7538650" y="4460267"/>
            <a:ext cx="111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gamma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758A367-2D26-4C09-9FE8-FB7B4FE463D0}"/>
              </a:ext>
            </a:extLst>
          </p:cNvPr>
          <p:cNvSpPr txBox="1"/>
          <p:nvPr/>
        </p:nvSpPr>
        <p:spPr>
          <a:xfrm>
            <a:off x="9965532" y="5714675"/>
            <a:ext cx="1112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Maximum learning rate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290AED7-0705-46F3-8681-A031474F09FE}"/>
              </a:ext>
            </a:extLst>
          </p:cNvPr>
          <p:cNvSpPr txBox="1"/>
          <p:nvPr/>
        </p:nvSpPr>
        <p:spPr>
          <a:xfrm>
            <a:off x="4436093" y="5894685"/>
            <a:ext cx="1112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Initial learning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5BA5D2-E1A1-48D2-84AD-9B59B66A6268}"/>
                  </a:ext>
                </a:extLst>
              </p:cNvPr>
              <p:cNvSpPr txBox="1"/>
              <p:nvPr/>
            </p:nvSpPr>
            <p:spPr>
              <a:xfrm>
                <a:off x="3943223" y="4200162"/>
                <a:ext cx="8578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5BA5D2-E1A1-48D2-84AD-9B59B66A6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223" y="4200162"/>
                <a:ext cx="857863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390BE1E-4DDB-483A-B689-52C8A67B7179}"/>
                  </a:ext>
                </a:extLst>
              </p:cNvPr>
              <p:cNvSpPr txBox="1"/>
              <p:nvPr/>
            </p:nvSpPr>
            <p:spPr>
              <a:xfrm>
                <a:off x="4743088" y="4032433"/>
                <a:ext cx="8441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sSup>
                        <m:sSupPr>
                          <m:ctrlP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  <m:sup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200" b="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390BE1E-4DDB-483A-B689-52C8A67B7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3088" y="4032433"/>
                <a:ext cx="844142" cy="2769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3788493-5CA2-4CD0-8688-EDBBD2897A0B}"/>
                  </a:ext>
                </a:extLst>
              </p:cNvPr>
              <p:cNvSpPr txBox="1"/>
              <p:nvPr/>
            </p:nvSpPr>
            <p:spPr>
              <a:xfrm>
                <a:off x="4787584" y="4357758"/>
                <a:ext cx="7940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</m:d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3788493-5CA2-4CD0-8688-EDBBD2897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584" y="4357758"/>
                <a:ext cx="794064" cy="276999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Left Brace 49">
            <a:extLst>
              <a:ext uri="{FF2B5EF4-FFF2-40B4-BE49-F238E27FC236}">
                <a16:creationId xmlns:a16="http://schemas.microsoft.com/office/drawing/2014/main" id="{35480889-6E07-4EE8-A37B-071B330BCC7A}"/>
              </a:ext>
            </a:extLst>
          </p:cNvPr>
          <p:cNvSpPr/>
          <p:nvPr/>
        </p:nvSpPr>
        <p:spPr>
          <a:xfrm>
            <a:off x="4739841" y="4024875"/>
            <a:ext cx="124301" cy="65859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DB7B67-3BD1-4AC2-80CE-A43E4945683B}"/>
              </a:ext>
            </a:extLst>
          </p:cNvPr>
          <p:cNvSpPr txBox="1"/>
          <p:nvPr/>
        </p:nvSpPr>
        <p:spPr>
          <a:xfrm>
            <a:off x="7455952" y="4996537"/>
            <a:ext cx="111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dampening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AD06846-90A6-4BEC-B4F9-27E554E14707}"/>
              </a:ext>
            </a:extLst>
          </p:cNvPr>
          <p:cNvSpPr txBox="1"/>
          <p:nvPr/>
        </p:nvSpPr>
        <p:spPr>
          <a:xfrm>
            <a:off x="8471580" y="4179376"/>
            <a:ext cx="111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cooldown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8B294DF-C350-4172-9D70-7E63B000D095}"/>
              </a:ext>
            </a:extLst>
          </p:cNvPr>
          <p:cNvSpPr txBox="1"/>
          <p:nvPr/>
        </p:nvSpPr>
        <p:spPr>
          <a:xfrm>
            <a:off x="676779" y="4131967"/>
            <a:ext cx="111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warmup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2DE2A8C-F3A2-4260-8999-0B9DC6BCEF51}"/>
              </a:ext>
            </a:extLst>
          </p:cNvPr>
          <p:cNvSpPr txBox="1"/>
          <p:nvPr/>
        </p:nvSpPr>
        <p:spPr>
          <a:xfrm>
            <a:off x="3979727" y="2320893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current values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90539A7-95D6-441B-9053-C633D74A9D1B}"/>
              </a:ext>
            </a:extLst>
          </p:cNvPr>
          <p:cNvSpPr txBox="1"/>
          <p:nvPr/>
        </p:nvSpPr>
        <p:spPr>
          <a:xfrm>
            <a:off x="5632062" y="1100256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learning rate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2337C2E-7DB0-4C00-9B10-9D7B8EF0BAC9}"/>
              </a:ext>
            </a:extLst>
          </p:cNvPr>
          <p:cNvCxnSpPr/>
          <p:nvPr/>
        </p:nvCxnSpPr>
        <p:spPr>
          <a:xfrm flipH="1">
            <a:off x="5559873" y="1377255"/>
            <a:ext cx="272716" cy="276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31C68E7-0CC6-4F0D-B10C-40AD76378C9A}"/>
              </a:ext>
            </a:extLst>
          </p:cNvPr>
          <p:cNvCxnSpPr>
            <a:cxnSpLocks/>
            <a:stCxn id="54" idx="0"/>
          </p:cNvCxnSpPr>
          <p:nvPr/>
        </p:nvCxnSpPr>
        <p:spPr>
          <a:xfrm flipV="1">
            <a:off x="4716467" y="2023589"/>
            <a:ext cx="277123" cy="297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E1D19E9-E9D2-4D35-BC9D-B27E866B67DE}"/>
              </a:ext>
            </a:extLst>
          </p:cNvPr>
          <p:cNvCxnSpPr>
            <a:cxnSpLocks/>
          </p:cNvCxnSpPr>
          <p:nvPr/>
        </p:nvCxnSpPr>
        <p:spPr>
          <a:xfrm flipH="1" flipV="1">
            <a:off x="5831723" y="2004340"/>
            <a:ext cx="195639" cy="199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33DE7E5-FDDD-4836-BD60-E2C00ECAA8F7}"/>
                  </a:ext>
                </a:extLst>
              </p:cNvPr>
              <p:cNvSpPr txBox="1"/>
              <p:nvPr/>
            </p:nvSpPr>
            <p:spPr>
              <a:xfrm>
                <a:off x="4037846" y="1641103"/>
                <a:ext cx="23341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33DE7E5-FDDD-4836-BD60-E2C00ECAA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846" y="1641103"/>
                <a:ext cx="2334127" cy="369332"/>
              </a:xfrm>
              <a:prstGeom prst="rect">
                <a:avLst/>
              </a:prstGeom>
              <a:blipFill>
                <a:blip r:embed="rId15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225535A3-50FB-41C5-9073-0284A881AABB}"/>
              </a:ext>
            </a:extLst>
          </p:cNvPr>
          <p:cNvSpPr txBox="1"/>
          <p:nvPr/>
        </p:nvSpPr>
        <p:spPr>
          <a:xfrm>
            <a:off x="5907719" y="2189306"/>
            <a:ext cx="2855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derivative of loss function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using a subset of training set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1021EF0-7B4A-4356-821C-CDAB122678C2}"/>
              </a:ext>
            </a:extLst>
          </p:cNvPr>
          <p:cNvSpPr/>
          <p:nvPr/>
        </p:nvSpPr>
        <p:spPr>
          <a:xfrm>
            <a:off x="10739254" y="1798219"/>
            <a:ext cx="8451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sample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0314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 -0.00139 L -0.0095 -0.00139 C -0.00065 -0.00764 0.0013 -0.00857 0.0099 -0.01621 C 0.01172 -0.01783 0.01341 -0.01991 0.01524 -0.02153 C 0.02852 -0.0338 0.02435 -0.03102 0.0332 -0.03612 C 0.03412 -0.0375 0.03516 -0.03913 0.0362 -0.04028 C 0.03945 -0.04375 0.05261 -0.05348 0.05274 -0.05348 C 0.05443 -0.0551 0.05612 -0.05718 0.05794 -0.0588 C 0.06016 -0.06088 0.0625 -0.06204 0.06472 -0.06413 C 0.0668 -0.06621 0.06862 -0.06899 0.0707 -0.07084 C 0.07513 -0.07477 0.07969 -0.07801 0.08412 -0.08149 C 0.08594 -0.08288 0.08776 -0.08403 0.08945 -0.08542 C 0.09193 -0.08774 0.09427 -0.09028 0.09688 -0.09213 C 0.09935 -0.09399 0.10195 -0.09445 0.10443 -0.0963 C 0.10651 -0.09769 0.10834 -0.1 0.11042 -0.10163 C 0.11263 -0.10325 0.11498 -0.10394 0.11719 -0.10556 C 0.1207 -0.10811 0.12409 -0.11135 0.12761 -0.11343 C 0.12917 -0.11436 0.13073 -0.11505 0.13216 -0.11621 C 0.13477 -0.11829 0.13711 -0.12107 0.13972 -0.12292 C 0.14141 -0.12408 0.14323 -0.12431 0.14492 -0.12547 C 0.15938 -0.13658 0.1405 -0.12547 0.15612 -0.13496 C 0.1586 -0.13635 0.1612 -0.1375 0.16367 -0.13889 C 0.16563 -0.14005 0.16771 -0.14167 0.16966 -0.14283 C 0.17188 -0.14422 0.17422 -0.14514 0.17643 -0.14676 C 0.17852 -0.14862 0.18021 -0.15186 0.18242 -0.15348 C 0.18932 -0.15857 0.19623 -0.1632 0.20339 -0.1669 C 0.20521 -0.16783 0.20703 -0.16829 0.2086 -0.16945 C 0.21068 -0.17107 0.21263 -0.17338 0.21472 -0.17477 C 0.21706 -0.17663 0.21966 -0.17732 0.22214 -0.17894 C 0.23281 -0.18519 0.22344 -0.18079 0.2349 -0.18681 C 0.23763 -0.18843 0.2405 -0.18913 0.2431 -0.19098 C 0.24544 -0.19237 0.24753 -0.19491 0.24987 -0.1963 C 0.25235 -0.19746 0.25495 -0.19769 0.25742 -0.19885 C 0.2599 -0.2 0.26237 -0.20139 0.26485 -0.20278 C 0.28307 -0.21366 0.27175 -0.20834 0.2836 -0.21343 C 0.29128 -0.2213 0.29206 -0.22269 0.30313 -0.22825 C 0.3056 -0.2294 0.3082 -0.22917 0.31068 -0.22963 C 0.31289 -0.22987 0.31511 -0.23033 0.31745 -0.23079 C 0.32461 -0.23288 0.3319 -0.23473 0.33919 -0.2375 C 0.34818 -0.24121 0.34779 -0.24144 0.35938 -0.24283 C 0.38959 -0.24676 0.36511 -0.24399 0.42839 -0.24676 L 0.45469 -0.24815 C 0.45834 -0.24885 0.46498 -0.24977 0.46888 -0.25093 C 0.47136 -0.25163 0.47383 -0.25278 0.47643 -0.25348 C 0.48112 -0.2551 0.48594 -0.25602 0.49063 -0.25764 C 0.50495 -0.26204 0.48945 -0.2588 0.50482 -0.26158 C 0.51693 -0.2669 0.50482 -0.26204 0.51693 -0.26551 C 0.53932 -0.27223 0.50521 -0.26366 0.53568 -0.27084 C 0.54623 -0.27639 0.53893 -0.27292 0.55742 -0.27755 C 0.55912 -0.27801 0.56094 -0.27801 0.56263 -0.27894 C 0.56459 -0.27987 0.56654 -0.28079 0.56862 -0.28149 C 0.57214 -0.28264 0.57565 -0.28334 0.57917 -0.28426 L 0.58438 -0.28565 C 0.59141 -0.29051 0.5862 -0.2875 0.59792 -0.29098 C 0.59909 -0.29121 0.60039 -0.2919 0.60156 -0.29213 C 0.60508 -0.29329 0.6086 -0.29375 0.61211 -0.29491 C 0.61367 -0.29538 0.61511 -0.29561 0.61667 -0.2963 C 0.6194 -0.29746 0.62214 -0.29908 0.62487 -0.30024 C 0.62656 -0.30093 0.62839 -0.30116 0.63008 -0.30163 C 0.63164 -0.30186 0.63307 -0.30232 0.63464 -0.30278 C 0.63581 -0.30325 0.63711 -0.30371 0.63841 -0.30417 C 0.63985 -0.30463 0.64141 -0.3051 0.64284 -0.30556 C 0.64388 -0.30602 0.64479 -0.30672 0.64584 -0.30695 C 0.64935 -0.30764 0.65287 -0.30788 0.65638 -0.30811 C 0.66927 -0.30764 0.68529 -0.30857 0.69909 -0.30556 C 0.7194 -0.30116 0.70313 -0.30463 0.71341 -0.30163 C 0.71966 -0.29977 0.71732 -0.30093 0.72305 -0.29885 C 0.72682 -0.29769 0.7306 -0.29561 0.73438 -0.29491 C 0.74714 -0.2926 0.73932 -0.29422 0.75755 -0.28959 C 0.75938 -0.28913 0.76107 -0.28843 0.76289 -0.2882 L 0.78164 -0.28565 C 0.78307 -0.28519 0.78464 -0.2845 0.78607 -0.28426 C 0.7888 -0.28357 0.79167 -0.28357 0.7944 -0.28288 C 0.79518 -0.28264 0.79584 -0.28172 0.79662 -0.28149 C 0.79909 -0.28125 0.80156 -0.28149 0.80417 -0.28149 " pathEditMode="relative" ptsTypes="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299 -0.00324 0.00612 -0.00602 0.00898 -0.00949 C 0.01185 -0.01296 0.01406 -0.01852 0.01719 -0.02153 C 0.01966 -0.02361 0.02266 -0.02454 0.02474 -0.02801 C 0.02786 -0.03357 0.02799 -0.03472 0.03216 -0.03889 C 0.03555 -0.04213 0.03906 -0.0456 0.04271 -0.04815 C 0.0474 -0.05162 0.04701 -0.05093 0.05247 -0.05602 C 0.0651 -0.06806 0.04818 -0.05324 0.06823 -0.07338 C 0.07174 -0.07708 0.08763 -0.0875 0.08841 -0.0882 C 0.09089 -0.08982 0.09336 -0.0919 0.09596 -0.09352 C 0.09818 -0.09491 0.10052 -0.09607 0.10273 -0.09745 C 0.10872 -0.10162 0.10977 -0.10347 0.11536 -0.1081 C 0.11771 -0.10995 0.12005 -0.11158 0.12214 -0.11343 C 0.1263 -0.11736 0.13008 -0.12176 0.13411 -0.12546 C 0.1362 -0.12732 0.13815 -0.12917 0.14023 -0.13079 C 0.14219 -0.13241 0.14427 -0.1331 0.14622 -0.13472 C 0.14844 -0.13681 0.15065 -0.13958 0.15286 -0.14144 C 0.15443 -0.14283 0.16719 -0.15232 0.17018 -0.15486 C 0.17513 -0.15926 0.18008 -0.16435 0.18516 -0.16806 C 0.18867 -0.17083 0.19206 -0.17408 0.1957 -0.17616 C 0.19792 -0.17755 0.20026 -0.1787 0.20247 -0.18009 C 0.20404 -0.18125 0.20534 -0.18287 0.2069 -0.18426 C 0.20859 -0.18565 0.21042 -0.18681 0.21211 -0.1882 C 0.21419 -0.18982 0.21615 -0.1919 0.21823 -0.19352 C 0.22031 -0.19514 0.22266 -0.19607 0.22487 -0.19745 C 0.23099 -0.20162 0.23542 -0.20602 0.24141 -0.20949 C 0.24635 -0.21227 0.25169 -0.21366 0.25638 -0.21759 C 0.25872 -0.21921 0.26081 -0.2213 0.26315 -0.22292 C 0.26667 -0.22523 0.27357 -0.22847 0.27747 -0.22963 C 0.28268 -0.23102 0.28789 -0.23218 0.2931 -0.23357 C 0.31419 -0.23935 0.28919 -0.23264 0.30885 -0.24028 C 0.31211 -0.24144 0.31549 -0.24144 0.31862 -0.24283 C 0.32617 -0.24607 0.33372 -0.24977 0.34115 -0.25347 C 0.34779 -0.25695 0.34792 -0.25903 0.35469 -0.26412 C 0.37682 -0.28148 0.35794 -0.26667 0.37109 -0.27477 C 0.37865 -0.27963 0.3862 -0.28472 0.39362 -0.28958 C 0.39583 -0.29097 0.39805 -0.29306 0.40039 -0.29352 C 0.40612 -0.29491 0.41198 -0.29514 0.41771 -0.29745 C 0.42161 -0.29931 0.42565 -0.30139 0.42969 -0.30278 C 0.43138 -0.30347 0.4332 -0.3037 0.4349 -0.30417 C 0.43698 -0.30486 0.4388 -0.30625 0.44089 -0.30695 C 0.44531 -0.3081 0.44987 -0.30857 0.45443 -0.30949 C 0.45638 -0.31042 0.45833 -0.31158 0.46042 -0.31227 C 0.46237 -0.31296 0.46445 -0.31296 0.46641 -0.31366 C 0.47096 -0.31482 0.47539 -0.31597 0.47995 -0.31759 C 0.49362 -0.32222 0.47747 -0.31875 0.49336 -0.32153 C 0.51003 -0.32894 0.48464 -0.31806 0.51068 -0.32685 C 0.51224 -0.32732 0.51354 -0.32894 0.5151 -0.32963 C 0.51862 -0.33079 0.52214 -0.33148 0.52565 -0.33218 C 0.55326 -0.33889 0.52474 -0.33195 0.54362 -0.33611 C 0.54544 -0.33658 0.54714 -0.33727 0.54883 -0.3375 C 0.55143 -0.3382 0.55391 -0.3382 0.55638 -0.33889 C 0.56354 -0.34074 0.56771 -0.34329 0.57435 -0.34421 C 0.58242 -0.34537 0.59036 -0.34607 0.59844 -0.34699 C 0.60365 -0.34815 0.60885 -0.34931 0.61419 -0.35093 C 0.61641 -0.35162 0.61862 -0.35278 0.62083 -0.35347 C 0.62487 -0.35509 0.62891 -0.35648 0.63294 -0.35764 C 0.6349 -0.3581 0.63685 -0.35833 0.63893 -0.3588 C 0.64115 -0.35972 0.64336 -0.36065 0.64557 -0.36158 C 0.64766 -0.3625 0.64961 -0.36366 0.65169 -0.36412 C 0.66719 -0.36921 0.65065 -0.3625 0.66367 -0.3669 C 0.68021 -0.37245 0.66797 -0.37014 0.68385 -0.37222 L 0.69219 -0.375 C 0.6931 -0.37523 0.69414 -0.37593 0.69518 -0.37616 C 0.69661 -0.37685 0.69818 -0.37708 0.69961 -0.37755 L 0.71094 -0.38148 C 0.71341 -0.38241 0.71745 -0.38403 0.71992 -0.38426 C 0.72891 -0.38495 0.73789 -0.38519 0.74688 -0.38565 C 0.75091 -0.38611 0.75495 -0.38611 0.75885 -0.38681 C 0.75964 -0.38704 0.76029 -0.38796 0.76107 -0.3882 C 0.76289 -0.38889 0.76458 -0.38912 0.76641 -0.38958 C 0.7694 -0.38935 0.78659 -0.39144 0.79258 -0.38426 L 0.79935 -0.37616 C 0.80182 -0.37338 0.80156 -0.37523 0.80156 -0.37222 " pathEditMode="relative" ptsTypes="A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299 -0.00324 0.00612 -0.00602 0.00898 -0.00949 C 0.01185 -0.01296 0.01406 -0.01852 0.01719 -0.02153 C 0.01966 -0.02361 0.02266 -0.02454 0.02474 -0.02801 C 0.02786 -0.03357 0.02799 -0.03472 0.03216 -0.03889 C 0.03555 -0.04213 0.03906 -0.0456 0.04271 -0.04815 C 0.0474 -0.05162 0.04701 -0.05093 0.05247 -0.05602 C 0.0651 -0.06806 0.04818 -0.05324 0.06823 -0.07338 C 0.07174 -0.07708 0.08763 -0.0875 0.08841 -0.0882 C 0.09089 -0.08982 0.09336 -0.0919 0.09596 -0.09352 C 0.09818 -0.09491 0.10052 -0.09607 0.10273 -0.09745 C 0.10872 -0.10162 0.10977 -0.10347 0.11536 -0.1081 C 0.11771 -0.10995 0.12005 -0.11158 0.12214 -0.11343 C 0.1263 -0.11736 0.13008 -0.12176 0.13411 -0.12546 C 0.1362 -0.12732 0.13815 -0.12917 0.14023 -0.13079 C 0.14219 -0.13241 0.14427 -0.1331 0.14622 -0.13472 C 0.14844 -0.13681 0.15065 -0.13958 0.15286 -0.14144 C 0.15443 -0.14283 0.16719 -0.15232 0.17018 -0.15486 C 0.17513 -0.15926 0.18008 -0.16435 0.18516 -0.16806 C 0.18867 -0.17083 0.19206 -0.17408 0.1957 -0.17616 C 0.19792 -0.17755 0.20026 -0.1787 0.20247 -0.18009 C 0.20404 -0.18125 0.20534 -0.18287 0.2069 -0.18426 C 0.20859 -0.18565 0.21042 -0.18681 0.21211 -0.1882 C 0.21419 -0.18982 0.21615 -0.1919 0.21823 -0.19352 C 0.22031 -0.19514 0.22266 -0.19607 0.22487 -0.19745 C 0.23099 -0.20162 0.23542 -0.20602 0.24141 -0.20949 C 0.24635 -0.21227 0.25169 -0.21366 0.25638 -0.21759 C 0.25872 -0.21921 0.26081 -0.2213 0.26315 -0.22292 C 0.26667 -0.22523 0.27357 -0.22847 0.27747 -0.22963 C 0.28268 -0.23102 0.28789 -0.23218 0.2931 -0.23357 C 0.31419 -0.23935 0.28919 -0.23264 0.30885 -0.24028 C 0.31211 -0.24144 0.31549 -0.24144 0.31862 -0.24283 C 0.32617 -0.24607 0.33372 -0.24977 0.34115 -0.25347 C 0.34779 -0.25695 0.34792 -0.25903 0.35469 -0.26412 C 0.37682 -0.28148 0.35794 -0.26667 0.37109 -0.27477 C 0.37865 -0.27963 0.3862 -0.28472 0.39362 -0.28958 C 0.39583 -0.29097 0.39805 -0.29306 0.40039 -0.29352 C 0.40612 -0.29491 0.41198 -0.29514 0.41771 -0.29745 C 0.42161 -0.29931 0.42565 -0.30139 0.42969 -0.30278 C 0.43138 -0.30347 0.4332 -0.3037 0.4349 -0.30417 C 0.43698 -0.30486 0.4388 -0.30625 0.44089 -0.30695 C 0.44531 -0.3081 0.44987 -0.30857 0.45443 -0.30949 C 0.45638 -0.31042 0.45833 -0.31158 0.46042 -0.31227 C 0.46237 -0.31296 0.46445 -0.31296 0.46641 -0.31366 C 0.47096 -0.31482 0.47539 -0.31597 0.47995 -0.31759 C 0.49362 -0.32222 0.47747 -0.31875 0.49336 -0.32153 C 0.51003 -0.32894 0.48464 -0.31806 0.51068 -0.32685 C 0.51224 -0.32732 0.51354 -0.32894 0.5151 -0.32963 C 0.51862 -0.33079 0.52214 -0.33148 0.52565 -0.33218 C 0.55326 -0.33889 0.52474 -0.33195 0.54362 -0.33611 C 0.54544 -0.33658 0.54714 -0.33727 0.54883 -0.3375 C 0.55143 -0.3382 0.55391 -0.3382 0.55638 -0.33889 C 0.56354 -0.34074 0.56771 -0.34329 0.57435 -0.34421 C 0.58242 -0.34537 0.59036 -0.34607 0.59844 -0.34699 C 0.60365 -0.34815 0.60885 -0.34931 0.61419 -0.35093 C 0.61641 -0.35162 0.61862 -0.35278 0.62083 -0.35347 C 0.62487 -0.35509 0.62891 -0.35648 0.63294 -0.35764 C 0.6349 -0.3581 0.63685 -0.35833 0.63893 -0.3588 C 0.64115 -0.35972 0.64336 -0.36065 0.64557 -0.36158 C 0.64766 -0.3625 0.64961 -0.36366 0.65169 -0.36412 C 0.66719 -0.36921 0.65065 -0.3625 0.66367 -0.3669 C 0.68021 -0.37245 0.66797 -0.37014 0.68385 -0.37222 L 0.69219 -0.375 C 0.6931 -0.37523 0.69414 -0.37593 0.69518 -0.37616 C 0.69661 -0.37685 0.69818 -0.37708 0.69961 -0.37755 L 0.71094 -0.38148 C 0.71341 -0.38241 0.71745 -0.38403 0.71992 -0.38426 C 0.72891 -0.38495 0.73789 -0.38519 0.74688 -0.38565 C 0.75091 -0.38611 0.75495 -0.38611 0.75885 -0.38681 C 0.75964 -0.38704 0.76029 -0.38796 0.76107 -0.3882 C 0.76289 -0.38889 0.76458 -0.38912 0.76641 -0.38958 C 0.7694 -0.38935 0.78659 -0.39144 0.79258 -0.38426 L 0.79935 -0.37616 C 0.80182 -0.37338 0.80156 -0.37523 0.80156 -0.37222 " pathEditMode="relative" ptsTypes="A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13 -0.00347 0.00639 -0.00718 0.00964 -0.01065 C 0.01042 -0.01134 0.0112 -0.01134 0.01198 -0.01181 C 0.02318 -0.01991 0.03008 -0.02639 0.04115 -0.03195 C 0.04362 -0.0331 0.04623 -0.0338 0.0487 -0.03449 C 0.05118 -0.03542 0.05756 -0.03681 0.0599 -0.03727 C 0.06198 -0.03866 0.06381 -0.04028 0.06589 -0.04121 C 0.08021 -0.04746 0.06303 -0.03611 0.07865 -0.04653 C 0.08047 -0.04769 0.08217 -0.04931 0.08399 -0.05046 C 0.0862 -0.05209 0.08842 -0.05301 0.09063 -0.05463 C 0.09297 -0.05625 0.09519 -0.05834 0.0974 -0.05996 C 0.09987 -0.06158 0.10248 -0.06204 0.10495 -0.06389 C 0.1073 -0.06574 0.10925 -0.06875 0.11172 -0.0706 C 0.11407 -0.07246 0.11667 -0.07315 0.11915 -0.07454 C 0.125 -0.07801 0.13086 -0.08102 0.13646 -0.08519 C 0.13816 -0.08658 0.13985 -0.0882 0.14167 -0.08912 C 0.14883 -0.09375 0.14974 -0.09236 0.15665 -0.09861 C 0.15873 -0.10046 0.16055 -0.10324 0.16264 -0.10533 C 0.16732 -0.10926 0.17553 -0.11459 0.18073 -0.11991 C 0.18295 -0.12222 0.18503 -0.12546 0.18737 -0.12778 C 0.19584 -0.13658 0.19493 -0.13218 0.20612 -0.14259 C 0.2129 -0.14884 0.21954 -0.15579 0.22644 -0.16111 C 0.22865 -0.16296 0.23099 -0.16459 0.23321 -0.16667 C 0.23529 -0.16852 0.23711 -0.1713 0.2392 -0.17315 C 0.24089 -0.17477 0.24271 -0.1757 0.24441 -0.17732 C 0.24649 -0.17894 0.24844 -0.18079 0.2504 -0.18264 C 0.25209 -0.18403 0.25391 -0.18519 0.25573 -0.18658 C 0.25717 -0.18773 0.2586 -0.18935 0.26016 -0.19051 C 0.26185 -0.1919 0.26381 -0.19283 0.26537 -0.19445 C 0.27422 -0.20301 0.26016 -0.19375 0.27448 -0.20394 C 0.28985 -0.21482 0.26524 -0.19283 0.28868 -0.21459 C 0.2987 -0.22384 0.29362 -0.2213 0.30066 -0.22384 C 0.30665 -0.23033 0.31068 -0.23496 0.31862 -0.23866 C 0.31967 -0.23889 0.32071 -0.23935 0.32162 -0.23982 C 0.32266 -0.24051 0.3237 -0.24167 0.32461 -0.24259 C 0.32696 -0.24468 0.32917 -0.24722 0.33139 -0.24931 C 0.33217 -0.24977 0.33295 -0.25 0.33373 -0.25046 C 0.34089 -0.25695 0.33842 -0.25625 0.34415 -0.25996 C 0.34714 -0.26181 0.35027 -0.2632 0.35313 -0.26528 C 0.36159 -0.2713 0.36459 -0.27408 0.37487 -0.27732 C 0.37917 -0.27847 0.38347 -0.27917 0.38764 -0.28125 C 0.38946 -0.28218 0.39115 -0.2831 0.39297 -0.2838 C 0.3974 -0.28588 0.40196 -0.28704 0.40639 -0.28912 C 0.40951 -0.29074 0.41224 -0.29352 0.41537 -0.29445 C 0.4254 -0.29769 0.42084 -0.29653 0.42891 -0.29861 C 0.44493 -0.30764 0.43842 -0.30417 0.44844 -0.30926 C 0.44961 -0.31065 0.45079 -0.31227 0.45222 -0.3132 C 0.46589 -0.32361 0.46316 -0.32222 0.47162 -0.32523 C 0.47318 -0.32662 0.47461 -0.32801 0.47618 -0.32917 C 0.47761 -0.33033 0.47917 -0.33079 0.4806 -0.33195 C 0.48204 -0.33287 0.48308 -0.33472 0.48438 -0.33588 C 0.48581 -0.33727 0.48737 -0.33866 0.48894 -0.33982 C 0.49141 -0.3419 0.49389 -0.34329 0.49636 -0.34514 C 0.49896 -0.34722 0.50131 -0.35023 0.50391 -0.35185 L 0.5129 -0.35718 C 0.51498 -0.35857 0.51693 -0.35996 0.51889 -0.36111 C 0.52058 -0.36227 0.5224 -0.3632 0.52409 -0.36389 C 0.52644 -0.36482 0.52878 -0.36528 0.53086 -0.36667 C 0.53451 -0.36875 0.5379 -0.37199 0.54141 -0.37454 C 0.54493 -0.37732 0.54844 -0.37963 0.55196 -0.38264 C 0.55456 -0.38496 0.55769 -0.3875 0.56016 -0.39051 C 0.5625 -0.39352 0.56459 -0.39676 0.56693 -0.4 C 0.56758 -0.40093 0.56836 -0.40185 0.56915 -0.40255 C 0.57136 -0.40417 0.5737 -0.40509 0.57592 -0.40648 C 0.57748 -0.40764 0.57891 -0.40949 0.58034 -0.41065 C 0.58191 -0.41158 0.58347 -0.41227 0.5849 -0.4132 C 0.58816 -0.41528 0.59141 -0.41759 0.59467 -0.41991 C 0.59571 -0.4206 0.59662 -0.42176 0.59766 -0.42246 C 0.59909 -0.42361 0.60066 -0.42408 0.60209 -0.42523 C 0.60352 -0.42639 0.60456 -0.42824 0.60586 -0.42917 C 0.60782 -0.43079 0.6099 -0.43171 0.61185 -0.43334 C 0.61342 -0.43449 0.61485 -0.43588 0.61641 -0.43727 C 0.61758 -0.4382 0.61889 -0.43889 0.62019 -0.43982 C 0.62097 -0.44051 0.62162 -0.4419 0.6224 -0.44259 C 0.62435 -0.44421 0.62644 -0.44514 0.62839 -0.44653 C 0.62943 -0.44722 0.63034 -0.44838 0.63139 -0.44931 C 0.63269 -0.45023 0.63386 -0.45093 0.63516 -0.45185 C 0.64232 -0.45764 0.63711 -0.4544 0.64193 -0.45718 C 0.64389 -0.45996 0.64584 -0.46273 0.64792 -0.46528 C 0.6487 -0.46621 0.64948 -0.4669 0.65014 -0.46783 C 0.65157 -0.47014 0.65352 -0.47477 0.65534 -0.47593 C 0.6573 -0.47709 0.65938 -0.47685 0.66133 -0.47732 C 0.67201 -0.47986 0.66198 -0.47801 0.67943 -0.47986 C 0.68191 -0.48079 0.68438 -0.48171 0.68685 -0.48264 C 0.68894 -0.4831 0.69089 -0.48334 0.69284 -0.4838 C 0.69636 -0.48496 0.69987 -0.48658 0.70339 -0.48796 C 0.70482 -0.48912 0.70639 -0.49074 0.70795 -0.4919 C 0.71967 -0.5007 0.70287 -0.48565 0.71993 -0.5 C 0.72123 -0.50093 0.72227 -0.50278 0.72357 -0.50394 C 0.72722 -0.50695 0.72722 -0.50579 0.73034 -0.50926 C 0.73139 -0.51042 0.7323 -0.51227 0.73334 -0.5132 C 0.73425 -0.51412 0.73542 -0.51389 0.73633 -0.51459 C 0.73842 -0.51621 0.74024 -0.51875 0.74232 -0.51991 L 0.74909 -0.52384 C 0.75066 -0.52477 0.75287 -0.52616 0.75443 -0.52662 C 0.76055 -0.52801 0.76068 -0.52778 0.7642 -0.52778 " pathEditMode="relative" ptsTypes="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13 -0.00347 0.00639 -0.00718 0.00964 -0.01065 C 0.01042 -0.01134 0.0112 -0.01134 0.01198 -0.01181 C 0.02318 -0.01991 0.03008 -0.02639 0.04115 -0.03195 C 0.04362 -0.0331 0.04623 -0.0338 0.0487 -0.03449 C 0.05118 -0.03542 0.05756 -0.03681 0.0599 -0.03727 C 0.06198 -0.03866 0.06381 -0.04028 0.06589 -0.04121 C 0.08021 -0.04746 0.06303 -0.03611 0.07865 -0.04653 C 0.08047 -0.04769 0.08217 -0.04931 0.08399 -0.05046 C 0.0862 -0.05209 0.08842 -0.05301 0.09063 -0.05463 C 0.09297 -0.05625 0.09519 -0.05834 0.0974 -0.05996 C 0.09987 -0.06158 0.10248 -0.06204 0.10495 -0.06389 C 0.1073 -0.06574 0.10925 -0.06875 0.11172 -0.0706 C 0.11407 -0.07246 0.11667 -0.07315 0.11915 -0.07454 C 0.125 -0.07801 0.13086 -0.08102 0.13646 -0.08519 C 0.13816 -0.08658 0.13985 -0.0882 0.14167 -0.08912 C 0.14883 -0.09375 0.14974 -0.09236 0.15665 -0.09861 C 0.15873 -0.10046 0.16055 -0.10324 0.16264 -0.10533 C 0.16732 -0.10926 0.17553 -0.11459 0.18073 -0.11991 C 0.18295 -0.12222 0.18503 -0.12546 0.18737 -0.12778 C 0.19584 -0.13658 0.19493 -0.13218 0.20612 -0.14259 C 0.2129 -0.14884 0.21954 -0.15579 0.22644 -0.16111 C 0.22865 -0.16296 0.23099 -0.16459 0.23321 -0.16667 C 0.23529 -0.16852 0.23711 -0.1713 0.2392 -0.17315 C 0.24089 -0.17477 0.24271 -0.1757 0.24441 -0.17732 C 0.24649 -0.17894 0.24844 -0.18079 0.2504 -0.18264 C 0.25209 -0.18403 0.25391 -0.18519 0.25573 -0.18658 C 0.25717 -0.18773 0.2586 -0.18935 0.26016 -0.19051 C 0.26185 -0.1919 0.26381 -0.19283 0.26537 -0.19445 C 0.27422 -0.20301 0.26016 -0.19375 0.27448 -0.20394 C 0.28985 -0.21482 0.26524 -0.19283 0.28868 -0.21459 C 0.2987 -0.22384 0.29362 -0.2213 0.30066 -0.22384 C 0.30665 -0.23033 0.31068 -0.23496 0.31862 -0.23866 C 0.31967 -0.23889 0.32071 -0.23935 0.32162 -0.23982 C 0.32266 -0.24051 0.3237 -0.24167 0.32461 -0.24259 C 0.32696 -0.24468 0.32917 -0.24722 0.33139 -0.24931 C 0.33217 -0.24977 0.33295 -0.25 0.33373 -0.25046 C 0.34089 -0.25695 0.33842 -0.25625 0.34415 -0.25996 C 0.34714 -0.26181 0.35027 -0.2632 0.35313 -0.26528 C 0.36159 -0.2713 0.36459 -0.27408 0.37487 -0.27732 C 0.37917 -0.27847 0.38347 -0.27917 0.38764 -0.28125 C 0.38946 -0.28218 0.39115 -0.2831 0.39297 -0.2838 C 0.3974 -0.28588 0.40196 -0.28704 0.40639 -0.28912 C 0.40951 -0.29074 0.41224 -0.29352 0.41537 -0.29445 C 0.4254 -0.29769 0.42084 -0.29653 0.42891 -0.29861 C 0.44493 -0.30764 0.43842 -0.30417 0.44844 -0.30926 C 0.44961 -0.31065 0.45079 -0.31227 0.45222 -0.3132 C 0.46589 -0.32361 0.46316 -0.32222 0.47162 -0.32523 C 0.47318 -0.32662 0.47461 -0.32801 0.47618 -0.32917 C 0.47761 -0.33033 0.47917 -0.33079 0.4806 -0.33195 C 0.48204 -0.33287 0.48308 -0.33472 0.48438 -0.33588 C 0.48581 -0.33727 0.48737 -0.33866 0.48894 -0.33982 C 0.49141 -0.3419 0.49389 -0.34329 0.49636 -0.34514 C 0.49896 -0.34722 0.50131 -0.35023 0.50391 -0.35185 L 0.5129 -0.35718 C 0.51498 -0.35857 0.51693 -0.35996 0.51889 -0.36111 C 0.52058 -0.36227 0.5224 -0.3632 0.52409 -0.36389 C 0.52644 -0.36482 0.52878 -0.36528 0.53086 -0.36667 C 0.53451 -0.36875 0.5379 -0.37199 0.54141 -0.37454 C 0.54493 -0.37732 0.54844 -0.37963 0.55196 -0.38264 C 0.55456 -0.38496 0.55769 -0.3875 0.56016 -0.39051 C 0.5625 -0.39352 0.56459 -0.39676 0.56693 -0.4 C 0.56758 -0.40093 0.56836 -0.40185 0.56915 -0.40255 C 0.57136 -0.40417 0.5737 -0.40509 0.57592 -0.40648 C 0.57748 -0.40764 0.57891 -0.40949 0.58034 -0.41065 C 0.58191 -0.41158 0.58347 -0.41227 0.5849 -0.4132 C 0.58816 -0.41528 0.59141 -0.41759 0.59467 -0.41991 C 0.59571 -0.4206 0.59662 -0.42176 0.59766 -0.42246 C 0.59909 -0.42361 0.60066 -0.42408 0.60209 -0.42523 C 0.60352 -0.42639 0.60456 -0.42824 0.60586 -0.42917 C 0.60782 -0.43079 0.6099 -0.43171 0.61185 -0.43334 C 0.61342 -0.43449 0.61485 -0.43588 0.61641 -0.43727 C 0.61758 -0.4382 0.61889 -0.43889 0.62019 -0.43982 C 0.62097 -0.44051 0.62162 -0.4419 0.6224 -0.44259 C 0.62435 -0.44421 0.62644 -0.44514 0.62839 -0.44653 C 0.62943 -0.44722 0.63034 -0.44838 0.63139 -0.44931 C 0.63269 -0.45023 0.63386 -0.45093 0.63516 -0.45185 C 0.64232 -0.45764 0.63711 -0.4544 0.64193 -0.45718 C 0.64389 -0.45996 0.64584 -0.46273 0.64792 -0.46528 C 0.6487 -0.46621 0.64948 -0.4669 0.65014 -0.46783 C 0.65157 -0.47014 0.65352 -0.47477 0.65534 -0.47593 C 0.6573 -0.47709 0.65938 -0.47685 0.66133 -0.47732 C 0.67201 -0.47986 0.66198 -0.47801 0.67943 -0.47986 C 0.68191 -0.48079 0.68438 -0.48171 0.68685 -0.48264 C 0.68894 -0.4831 0.69089 -0.48334 0.69284 -0.4838 C 0.69636 -0.48496 0.69987 -0.48658 0.70339 -0.48796 C 0.70482 -0.48912 0.70639 -0.49074 0.70795 -0.4919 C 0.71967 -0.5007 0.70287 -0.48565 0.71993 -0.5 C 0.72123 -0.50093 0.72227 -0.50278 0.72357 -0.50394 C 0.72722 -0.50695 0.72722 -0.50579 0.73034 -0.50926 C 0.73139 -0.51042 0.7323 -0.51227 0.73334 -0.5132 C 0.73425 -0.51412 0.73542 -0.51389 0.73633 -0.51459 C 0.73842 -0.51621 0.74024 -0.51875 0.74232 -0.51991 L 0.74909 -0.52384 C 0.75066 -0.52477 0.75287 -0.52616 0.75443 -0.52662 C 0.76055 -0.52801 0.76068 -0.52778 0.7642 -0.52778 " pathEditMode="relative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24 L -0.00104 -0.00324 L 0.09037 -0.00463 C 0.11641 -0.00671 0.10677 -0.01134 0.12266 -0.01667 C 0.1263 -0.01806 0.13021 -0.01852 0.13386 -0.01944 C 0.13711 -0.02014 0.14037 -0.02153 0.14362 -0.02199 C 0.15039 -0.02292 0.15716 -0.02292 0.16393 -0.02338 C 0.16719 -0.02523 0.17031 -0.02731 0.1737 -0.0287 C 0.17708 -0.03009 0.18073 -0.03032 0.18412 -0.03148 C 0.18737 -0.03241 0.19063 -0.03426 0.19388 -0.03542 C 0.1974 -0.03657 0.20091 -0.03704 0.20443 -0.03796 C 0.2082 -0.03912 0.21185 -0.04097 0.21563 -0.04213 C 0.2224 -0.04398 0.22917 -0.0456 0.23594 -0.04745 C 0.23919 -0.04815 0.24245 -0.04907 0.2457 -0.05 C 0.27018 -0.05787 0.25964 -0.05486 0.27708 -0.05949 C 0.28034 -0.06111 0.28359 -0.06319 0.28685 -0.06481 C 0.29089 -0.06667 0.29505 -0.06736 0.29883 -0.07014 C 0.31042 -0.07778 0.31276 -0.08241 0.32214 -0.09005 C 0.33229 -0.09815 0.34219 -0.10833 0.35287 -0.11412 C 0.35534 -0.11551 0.35794 -0.11644 0.36042 -0.11806 C 0.36497 -0.1213 0.3694 -0.125 0.37383 -0.1287 C 0.38294 -0.13657 0.37526 -0.13194 0.38438 -0.13796 C 0.3944 -0.14468 0.39089 -0.1412 0.40469 -0.14606 C 0.40925 -0.14769 0.41563 -0.15139 0.42044 -0.15278 C 0.42682 -0.15463 0.42969 -0.15324 0.4362 -0.15671 C 0.44349 -0.16065 0.45104 -0.16389 0.45794 -0.17014 C 0.4599 -0.17176 0.46185 -0.17407 0.46393 -0.17546 C 0.46654 -0.17708 0.4694 -0.17778 0.47214 -0.1794 C 0.47422 -0.18079 0.47617 -0.1831 0.47813 -0.18472 C 0.48034 -0.18657 0.48255 -0.18843 0.4849 -0.19005 C 0.48984 -0.19352 0.50013 -0.19931 0.50586 -0.20486 C 0.50794 -0.20671 0.50977 -0.20972 0.51185 -0.21134 C 0.51406 -0.21319 0.51641 -0.21389 0.51862 -0.21551 C 0.5207 -0.2169 0.52253 -0.21921 0.52461 -0.22083 C 0.52734 -0.22269 0.53021 -0.22407 0.53294 -0.22616 C 0.53724 -0.22963 0.54948 -0.24375 0.55169 -0.24606 C 0.55365 -0.24838 0.55573 -0.25023 0.55768 -0.25278 C 0.56185 -0.25856 0.56576 -0.26528 0.57044 -0.27014 C 0.57162 -0.27153 0.57292 -0.27269 0.57409 -0.27407 C 0.57539 -0.27569 0.57669 -0.27755 0.57787 -0.2794 C 0.57865 -0.28079 0.5793 -0.28241 0.58008 -0.28356 C 0.58099 -0.28472 0.58216 -0.28519 0.5832 -0.28611 C 0.58464 -0.28935 0.58607 -0.29259 0.58763 -0.29537 C 0.58958 -0.29907 0.5918 -0.30231 0.59362 -0.30625 C 0.60052 -0.31968 0.58646 -0.29606 0.59818 -0.3169 C 0.59883 -0.31806 0.59974 -0.31852 0.60039 -0.31944 C 0.60169 -0.32153 0.603 -0.32384 0.60417 -0.32616 C 0.60547 -0.3287 0.60677 -0.33125 0.60794 -0.33426 C 0.61276 -0.34606 0.60716 -0.33819 0.61615 -0.35417 C 0.61693 -0.35556 0.61771 -0.35671 0.61836 -0.3581 C 0.62096 -0.36343 0.62279 -0.36991 0.62591 -0.37407 C 0.62708 -0.37593 0.62852 -0.37731 0.62969 -0.3794 C 0.63151 -0.38333 0.6332 -0.3875 0.6349 -0.39144 C 0.63568 -0.39329 0.6362 -0.39537 0.63711 -0.39676 C 0.63815 -0.39861 0.63919 -0.40023 0.64011 -0.40208 C 0.64883 -0.41991 0.63164 -0.38843 0.64766 -0.4169 C 0.64844 -0.41829 0.64896 -0.41991 0.64987 -0.42083 L 0.65287 -0.42361 C 0.65352 -0.42569 0.65482 -0.43102 0.65586 -0.43287 C 0.65651 -0.43403 0.6582 -0.43542 0.6582 -0.43542 " pathEditMode="relative" ptsTypes="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0255 L 0.00638 0.00255 L 0.01758 0.00509 C 0.02084 0.00602 0.02409 0.00718 0.02735 0.00787 C 0.03086 0.00856 0.03438 0.00856 0.03776 0.00926 C 0.04232 0.00995 0.04675 0.01134 0.05131 0.01181 C 0.06133 0.01273 0.07136 0.01296 0.08138 0.01319 L 0.14883 0.01458 C 0.15638 0.01505 0.16381 0.01481 0.17136 0.01574 C 0.17409 0.0162 0.17683 0.01782 0.17956 0.01852 C 0.18308 0.01921 0.18659 0.01944 0.19011 0.01991 C 0.20873 0.02616 0.20052 0.02431 0.21485 0.02662 L 0.28985 0.02523 C 0.29571 0.02477 0.30131 0.02153 0.30703 0.01991 L 0.31537 0.01713 C 0.3181 0.0162 0.32097 0.01597 0.32357 0.01458 C 0.32604 0.01319 0.32852 0.01157 0.33112 0.01042 C 0.34167 0.00648 0.33854 0.00903 0.34753 0.00648 C 0.35013 0.00579 0.35261 0.00486 0.35508 0.00393 C 0.35729 0.00301 0.35951 0.00185 0.36185 0.00116 C 0.375 -0.00232 0.36537 0.00255 0.37904 -0.00278 C 0.3819 -0.00394 0.38451 -0.00579 0.38737 -0.00671 C 0.38959 -0.00764 0.3918 -0.00764 0.39414 -0.0081 C 0.39519 -0.00833 0.40703 -0.01273 0.40834 -0.01343 C 0.44753 -0.03588 0.40664 -0.0125 0.4293 -0.0294 C 0.43477 -0.03357 0.4405 -0.03588 0.44584 -0.04005 C 0.46328 -0.05394 0.4556 -0.04931 0.46836 -0.05625 C 0.47032 -0.05833 0.47227 -0.06088 0.47435 -0.06273 C 0.48151 -0.06944 0.48008 -0.06667 0.48711 -0.07222 C 0.4892 -0.07361 0.49115 -0.07569 0.4931 -0.07755 C 0.49532 -0.07963 0.49753 -0.08218 0.49987 -0.08403 C 0.5043 -0.0875 0.50912 -0.08935 0.51341 -0.09352 C 0.51758 -0.09745 0.52175 -0.10162 0.52604 -0.10556 C 0.52826 -0.10741 0.5306 -0.10903 0.53282 -0.11088 C 0.5349 -0.1125 0.53685 -0.11435 0.53881 -0.1162 C 0.54063 -0.11759 0.54232 -0.11898 0.54414 -0.12014 C 0.54636 -0.12153 0.5487 -0.12222 0.55091 -0.12407 C 0.55209 -0.12523 0.56185 -0.13519 0.56433 -0.13889 C 0.57253 -0.15023 0.56172 -0.13773 0.5711 -0.14954 C 0.57227 -0.15093 0.5737 -0.15185 0.57487 -0.15347 C 0.58763 -0.1706 0.57539 -0.15486 0.58242 -0.16551 C 0.58477 -0.16921 0.58985 -0.17616 0.58985 -0.17616 C 0.59375 -0.18773 0.59011 -0.17824 0.59506 -0.18819 C 0.60248 -0.20278 0.59453 -0.18843 0.60039 -0.19884 C 0.60196 -0.20741 0.59987 -0.19792 0.60482 -0.20949 C 0.6056 -0.21088 0.60586 -0.21296 0.60638 -0.21482 C 0.60703 -0.21713 0.60795 -0.21921 0.6086 -0.22153 C 0.61003 -0.22662 0.6099 -0.22755 0.61081 -0.23218 C 0.61133 -0.23426 0.61185 -0.23657 0.61237 -0.23866 C 0.61315 -0.24282 0.61459 -0.25069 0.61459 -0.25069 C 0.61498 -0.25625 0.61511 -0.26134 0.61615 -0.26667 C 0.62019 -0.28866 0.61524 -0.26019 0.61914 -0.2787 C 0.61953 -0.28056 0.61953 -0.28241 0.61992 -0.28403 C 0.62006 -0.28542 0.62032 -0.28681 0.62058 -0.28796 C 0.62084 -0.29167 0.6211 -0.29514 0.62136 -0.29884 C 0.62149 -0.30046 0.62201 -0.30232 0.62214 -0.30417 C 0.6224 -0.3081 0.62253 -0.31204 0.62292 -0.31597 C 0.62487 -0.33611 0.62435 -0.31736 0.62435 -0.33727 " pathEditMode="relative" ptsTypes="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91 0.01829 0.00052 0.02593 0.00364 0.04144 C 0.00404 0.04306 0.00469 0.04422 0.00521 0.04537 C 0.00547 0.04769 0.00612 0.05255 0.00664 0.05486 C 0.00755 0.05834 0.00885 0.06181 0.00963 0.06551 C 0.01484 0.08866 0.0082 0.06019 0.01263 0.07616 C 0.01328 0.07824 0.01354 0.08079 0.01419 0.08287 C 0.01484 0.08473 0.01575 0.08635 0.01641 0.0882 C 0.01888 0.09491 0.0207 0.10232 0.02396 0.10811 C 0.02487 0.10973 0.02604 0.11065 0.02695 0.11204 C 0.02786 0.11366 0.02825 0.11598 0.02917 0.1176 C 0.03919 0.13334 0.03659 0.13079 0.04414 0.13611 C 0.0457 0.13889 0.04818 0.14375 0.05013 0.14561 C 0.05156 0.14676 0.05325 0.14699 0.05469 0.14815 C 0.06458 0.15695 0.05351 0.15047 0.06445 0.15741 C 0.07096 0.16158 0.06888 0.15857 0.07565 0.16412 C 0.07747 0.16574 0.07904 0.16829 0.08099 0.16945 C 0.08359 0.1713 0.08646 0.17176 0.08919 0.17361 C 0.09375 0.17639 0.09805 0.18033 0.10273 0.18287 C 0.10521 0.18426 0.10768 0.18542 0.11016 0.18681 C 0.11276 0.18843 0.1151 0.19074 0.11771 0.19213 C 0.11992 0.19352 0.12226 0.19375 0.12448 0.19491 C 0.12904 0.19699 0.13346 0.19885 0.13802 0.20162 C 0.14023 0.20278 0.14232 0.20556 0.14466 0.20695 C 0.14687 0.20811 0.14922 0.20857 0.15143 0.20949 C 0.15404 0.21065 0.15638 0.21227 0.15898 0.21343 C 0.16523 0.21621 0.16706 0.21621 0.17318 0.2176 C 0.18997 0.2257 0.17357 0.21852 0.18815 0.22292 C 0.19049 0.22361 0.19271 0.22477 0.19492 0.22547 C 0.19713 0.22616 0.19948 0.22639 0.20169 0.22686 C 0.21575 0.2294 0.20456 0.22686 0.21601 0.2294 L 0.2737 0.22686 C 0.2763 0.22662 0.27864 0.22477 0.28125 0.22408 C 0.28372 0.22361 0.2862 0.22338 0.28867 0.22292 C 0.29101 0.22153 0.29323 0.21991 0.29544 0.21875 C 0.30234 0.21574 0.30872 0.21551 0.31575 0.21343 C 0.32292 0.21158 0.33724 0.20787 0.34427 0.20417 C 0.3651 0.19306 0.33984 0.20741 0.35768 0.19491 C 0.36263 0.19144 0.36797 0.18936 0.37279 0.18542 C 0.37877 0.18056 0.38516 0.17709 0.39075 0.17084 C 0.39401 0.16736 0.39713 0.16366 0.40052 0.16019 C 0.40195 0.15857 0.40351 0.15764 0.40495 0.15625 C 0.41029 0.1507 0.4207 0.13542 0.42305 0.13218 C 0.42422 0.13033 0.42552 0.12871 0.42669 0.12686 C 0.42799 0.125 0.42943 0.12361 0.43047 0.12153 C 0.43229 0.11829 0.43411 0.11551 0.43581 0.11204 C 0.43633 0.11088 0.43672 0.10949 0.43724 0.10811 C 0.44114 0.09861 0.43802 0.10718 0.44245 0.09491 C 0.44375 0.09121 0.44622 0.08403 0.44622 0.08403 C 0.44648 0.08241 0.44661 0.08056 0.447 0.07871 C 0.44844 0.07199 0.44883 0.07408 0.45078 0.0669 C 0.45169 0.06343 0.45221 0.05973 0.45299 0.05602 C 0.45351 0.05 0.45391 0.04375 0.45456 0.0375 C 0.45469 0.03611 0.45521 0.03496 0.45521 0.03357 C 0.4556 0.02824 0.45573 0.02269 0.45599 0.01736 C 0.45573 0.00718 0.45573 -0.00301 0.45521 -0.01319 C 0.45521 -0.01458 0.45456 -0.01574 0.45456 -0.01713 C 0.45456 -0.03194 0.45482 -0.04652 0.45521 -0.06134 C 0.45534 -0.06296 0.45586 -0.06481 0.45599 -0.06666 C 0.45625 -0.06921 0.45651 -0.07199 0.45677 -0.07453 C 0.4569 -0.07639 0.45729 -0.07801 0.45755 -0.07986 C 0.45807 -0.08426 0.45833 -0.08889 0.45898 -0.09328 C 0.46055 -0.10231 0.46224 -0.11111 0.46419 -0.1199 C 0.46654 -0.12939 0.47174 -0.14791 0.47174 -0.14791 C 0.47305 -0.15902 0.47239 -0.15578 0.4763 -0.1706 C 0.47838 -0.1787 0.48112 -0.18634 0.48307 -0.19467 C 0.48346 -0.19676 0.48385 -0.19907 0.4845 -0.20139 C 0.48659 -0.20856 0.48919 -0.21527 0.49127 -0.22268 C 0.49336 -0.22963 0.49232 -0.22963 0.49427 -0.23726 C 0.49661 -0.24676 0.49922 -0.25601 0.50182 -0.26527 C 0.50221 -0.26666 0.50286 -0.26782 0.50325 -0.26921 C 0.50456 -0.27361 0.50573 -0.27824 0.50703 -0.28264 C 0.50911 -0.28958 0.50833 -0.28402 0.51081 -0.29328 C 0.51146 -0.29583 0.51159 -0.29884 0.51224 -0.30139 C 0.51276 -0.30324 0.5138 -0.30486 0.51445 -0.30671 C 0.51693 -0.3125 0.51497 -0.30879 0.51758 -0.31319 " pathEditMode="relative" ptsTypes="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91 0.01829 0.00052 0.02593 0.00364 0.04144 C 0.00404 0.04306 0.00469 0.04422 0.00521 0.04537 C 0.00547 0.04769 0.00612 0.05255 0.00664 0.05486 C 0.00755 0.05834 0.00885 0.06181 0.00963 0.06551 C 0.01484 0.08866 0.0082 0.06019 0.01263 0.07616 C 0.01328 0.07824 0.01354 0.08079 0.01419 0.08287 C 0.01484 0.08473 0.01575 0.08635 0.01641 0.0882 C 0.01888 0.09491 0.0207 0.10232 0.02396 0.10811 C 0.02487 0.10973 0.02604 0.11065 0.02695 0.11204 C 0.02786 0.11366 0.02825 0.11598 0.02917 0.1176 C 0.03919 0.13334 0.03659 0.13079 0.04414 0.13611 C 0.0457 0.13889 0.04818 0.14375 0.05013 0.14561 C 0.05156 0.14676 0.05325 0.14699 0.05469 0.14815 C 0.06458 0.15695 0.05351 0.15047 0.06445 0.15741 C 0.07096 0.16158 0.06888 0.15857 0.07565 0.16412 C 0.07747 0.16574 0.07904 0.16829 0.08099 0.16945 C 0.08359 0.1713 0.08646 0.17176 0.08919 0.17361 C 0.09375 0.17639 0.09805 0.18033 0.10273 0.18287 C 0.10521 0.18426 0.10768 0.18542 0.11016 0.18681 C 0.11276 0.18843 0.1151 0.19074 0.11771 0.19213 C 0.11992 0.19352 0.12226 0.19375 0.12448 0.19491 C 0.12904 0.19699 0.13346 0.19885 0.13802 0.20162 C 0.14023 0.20278 0.14232 0.20556 0.14466 0.20695 C 0.14687 0.20811 0.14922 0.20857 0.15143 0.20949 C 0.15404 0.21065 0.15638 0.21227 0.15898 0.21343 C 0.16523 0.21621 0.16706 0.21621 0.17318 0.2176 C 0.18997 0.2257 0.17357 0.21852 0.18815 0.22292 C 0.19049 0.22361 0.19271 0.22477 0.19492 0.22547 C 0.19713 0.22616 0.19948 0.22639 0.20169 0.22686 C 0.21575 0.2294 0.20456 0.22686 0.21601 0.2294 L 0.2737 0.22686 C 0.2763 0.22662 0.27864 0.22477 0.28125 0.22408 C 0.28372 0.22361 0.2862 0.22338 0.28867 0.22292 C 0.29101 0.22153 0.29323 0.21991 0.29544 0.21875 C 0.30234 0.21574 0.30872 0.21551 0.31575 0.21343 C 0.32292 0.21158 0.33724 0.20787 0.34427 0.20417 C 0.3651 0.19306 0.33984 0.20741 0.35768 0.19491 C 0.36263 0.19144 0.36797 0.18936 0.37279 0.18542 C 0.37877 0.18056 0.38516 0.17709 0.39075 0.17084 C 0.39401 0.16736 0.39713 0.16366 0.40052 0.16019 C 0.40195 0.15857 0.40351 0.15764 0.40495 0.15625 C 0.41029 0.1507 0.4207 0.13542 0.42305 0.13218 C 0.42422 0.13033 0.42552 0.12871 0.42669 0.12686 C 0.42799 0.125 0.42943 0.12361 0.43047 0.12153 C 0.43229 0.11829 0.43411 0.11551 0.43581 0.11204 C 0.43633 0.11088 0.43672 0.10949 0.43724 0.10811 C 0.44114 0.09861 0.43802 0.10718 0.44245 0.09491 C 0.44375 0.09121 0.44622 0.08403 0.44622 0.08403 C 0.44648 0.08241 0.44661 0.08056 0.447 0.07871 C 0.44844 0.07199 0.44883 0.07408 0.45078 0.0669 C 0.45169 0.06343 0.45221 0.05973 0.45299 0.05602 C 0.45351 0.05 0.45391 0.04375 0.45456 0.0375 C 0.45469 0.03611 0.45521 0.03496 0.45521 0.03357 C 0.4556 0.02824 0.45573 0.02269 0.45599 0.01736 C 0.45573 0.00718 0.45573 -0.00301 0.45521 -0.01319 C 0.45521 -0.01458 0.45456 -0.01574 0.45456 -0.01713 C 0.45456 -0.03194 0.45482 -0.04652 0.45521 -0.06134 C 0.45534 -0.06296 0.45586 -0.06481 0.45599 -0.06666 C 0.45625 -0.06921 0.45651 -0.07199 0.45677 -0.07453 C 0.4569 -0.07639 0.45729 -0.07801 0.45755 -0.07986 C 0.45807 -0.08426 0.45833 -0.08889 0.45898 -0.09328 C 0.46055 -0.10231 0.46224 -0.11111 0.46419 -0.1199 C 0.46654 -0.12939 0.47174 -0.14791 0.47174 -0.14791 C 0.47305 -0.15902 0.47239 -0.15578 0.4763 -0.1706 C 0.47838 -0.1787 0.48112 -0.18634 0.48307 -0.19467 C 0.48346 -0.19676 0.48385 -0.19907 0.4845 -0.20139 C 0.48659 -0.20856 0.48919 -0.21527 0.49127 -0.22268 C 0.49336 -0.22963 0.49232 -0.22963 0.49427 -0.23726 C 0.49661 -0.24676 0.49922 -0.25601 0.50182 -0.26527 C 0.50221 -0.26666 0.50286 -0.26782 0.50325 -0.26921 C 0.50456 -0.27361 0.50573 -0.27824 0.50703 -0.28264 C 0.50911 -0.28958 0.50833 -0.28402 0.51081 -0.29328 C 0.51146 -0.29583 0.51159 -0.29884 0.51224 -0.30139 C 0.51276 -0.30324 0.5138 -0.30486 0.51445 -0.30671 C 0.51693 -0.3125 0.51497 -0.30879 0.51758 -0.31319 " pathEditMode="relative" ptsTypes="AAAAAAAAAAAAAAAAA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91 0.01829 0.00052 0.02593 0.00364 0.04144 C 0.00404 0.04306 0.00469 0.04422 0.00521 0.04537 C 0.00547 0.04769 0.00612 0.05255 0.00664 0.05486 C 0.00755 0.05834 0.00885 0.06181 0.00963 0.06551 C 0.01484 0.08866 0.0082 0.06019 0.01263 0.07616 C 0.01328 0.07824 0.01354 0.08079 0.01419 0.08287 C 0.01484 0.08473 0.01575 0.08635 0.01641 0.0882 C 0.01888 0.09491 0.0207 0.10232 0.02396 0.10811 C 0.02487 0.10973 0.02604 0.11065 0.02695 0.11204 C 0.02786 0.11366 0.02825 0.11598 0.02917 0.1176 C 0.03919 0.13334 0.03659 0.13079 0.04414 0.13611 C 0.0457 0.13889 0.04818 0.14375 0.05013 0.14561 C 0.05156 0.14676 0.05325 0.14699 0.05469 0.14815 C 0.06458 0.15695 0.05351 0.15047 0.06445 0.15741 C 0.07096 0.16158 0.06888 0.15857 0.07565 0.16412 C 0.07747 0.16574 0.07904 0.16829 0.08099 0.16945 C 0.08359 0.1713 0.08646 0.17176 0.08919 0.17361 C 0.09375 0.17639 0.09805 0.18033 0.10273 0.18287 C 0.10521 0.18426 0.10768 0.18542 0.11016 0.18681 C 0.11276 0.18843 0.1151 0.19074 0.11771 0.19213 C 0.11992 0.19352 0.12226 0.19375 0.12448 0.19491 C 0.12904 0.19699 0.13346 0.19885 0.13802 0.20162 C 0.14023 0.20278 0.14232 0.20556 0.14466 0.20695 C 0.14687 0.20811 0.14922 0.20857 0.15143 0.20949 C 0.15404 0.21065 0.15638 0.21227 0.15898 0.21343 C 0.16523 0.21621 0.16706 0.21621 0.17318 0.2176 C 0.18997 0.2257 0.17357 0.21852 0.18815 0.22292 C 0.19049 0.22361 0.19271 0.22477 0.19492 0.22547 C 0.19713 0.22616 0.19948 0.22639 0.20169 0.22686 C 0.21575 0.2294 0.20456 0.22686 0.21601 0.2294 L 0.2737 0.22686 C 0.2763 0.22662 0.27864 0.22477 0.28125 0.22408 C 0.28372 0.22361 0.2862 0.22338 0.28867 0.22292 C 0.29101 0.22153 0.29323 0.21991 0.29544 0.21875 C 0.30234 0.21574 0.30872 0.21551 0.31575 0.21343 C 0.32292 0.21158 0.33724 0.20787 0.34427 0.20417 C 0.3651 0.19306 0.33984 0.20741 0.35768 0.19491 C 0.36263 0.19144 0.36797 0.18936 0.37279 0.18542 C 0.37877 0.18056 0.38516 0.17709 0.39075 0.17084 C 0.39401 0.16736 0.39713 0.16366 0.40052 0.16019 C 0.40195 0.15857 0.40351 0.15764 0.40495 0.15625 C 0.41029 0.1507 0.4207 0.13542 0.42305 0.13218 C 0.42422 0.13033 0.42552 0.12871 0.42669 0.12686 C 0.42799 0.125 0.42943 0.12361 0.43047 0.12153 C 0.43229 0.11829 0.43411 0.11551 0.43581 0.11204 C 0.43633 0.11088 0.43672 0.10949 0.43724 0.10811 C 0.44114 0.09861 0.43802 0.10718 0.44245 0.09491 C 0.44375 0.09121 0.44622 0.08403 0.44622 0.08403 C 0.44648 0.08241 0.44661 0.08056 0.447 0.07871 C 0.44844 0.07199 0.44883 0.07408 0.45078 0.0669 C 0.45169 0.06343 0.45221 0.05973 0.45299 0.05602 C 0.45351 0.05 0.45391 0.04375 0.45456 0.0375 C 0.45469 0.03611 0.45521 0.03496 0.45521 0.03357 C 0.4556 0.02824 0.45573 0.02269 0.45599 0.01736 C 0.45573 0.00718 0.45573 -0.00301 0.45521 -0.01319 C 0.45521 -0.01458 0.45456 -0.01574 0.45456 -0.01713 C 0.45456 -0.03194 0.45482 -0.04652 0.45521 -0.06134 C 0.45534 -0.06296 0.45586 -0.06481 0.45599 -0.06666 C 0.45625 -0.06921 0.45651 -0.07199 0.45677 -0.07453 C 0.4569 -0.07639 0.45729 -0.07801 0.45755 -0.07986 C 0.45807 -0.08426 0.45833 -0.08889 0.45898 -0.09328 C 0.46055 -0.10231 0.46224 -0.11111 0.46419 -0.1199 C 0.46654 -0.12939 0.47174 -0.14791 0.47174 -0.14791 C 0.47305 -0.15902 0.47239 -0.15578 0.4763 -0.1706 C 0.47838 -0.1787 0.48112 -0.18634 0.48307 -0.19467 C 0.48346 -0.19676 0.48385 -0.19907 0.4845 -0.20139 C 0.48659 -0.20856 0.48919 -0.21527 0.49127 -0.22268 C 0.49336 -0.22963 0.49232 -0.22963 0.49427 -0.23726 C 0.49661 -0.24676 0.49922 -0.25601 0.50182 -0.26527 C 0.50221 -0.26666 0.50286 -0.26782 0.50325 -0.26921 C 0.50456 -0.27361 0.50573 -0.27824 0.50703 -0.28264 C 0.50911 -0.28958 0.50833 -0.28402 0.51081 -0.29328 C 0.51146 -0.29583 0.51159 -0.29884 0.51224 -0.30139 C 0.51276 -0.30324 0.5138 -0.30486 0.51445 -0.30671 C 0.51693 -0.3125 0.51497 -0.30879 0.51758 -0.31319 " pathEditMode="relative" ptsTypes="AAAAAAAAAAAAAAAAAAA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91 0.01829 0.00052 0.02593 0.00364 0.04144 C 0.00404 0.04306 0.00469 0.04422 0.00521 0.04537 C 0.00547 0.04769 0.00612 0.05255 0.00664 0.05486 C 0.00755 0.05834 0.00885 0.06181 0.00963 0.06551 C 0.01484 0.08866 0.0082 0.06019 0.01263 0.07616 C 0.01328 0.07824 0.01354 0.08079 0.01419 0.08287 C 0.01484 0.08473 0.01575 0.08635 0.01641 0.0882 C 0.01888 0.09491 0.0207 0.10232 0.02396 0.10811 C 0.02487 0.10973 0.02604 0.11065 0.02695 0.11204 C 0.02786 0.11366 0.02825 0.11598 0.02917 0.1176 C 0.03919 0.13334 0.03659 0.13079 0.04414 0.13611 C 0.0457 0.13889 0.04818 0.14375 0.05013 0.14561 C 0.05156 0.14676 0.05325 0.14699 0.05469 0.14815 C 0.06458 0.15695 0.05351 0.15047 0.06445 0.15741 C 0.07096 0.16158 0.06888 0.15857 0.07565 0.16412 C 0.07747 0.16574 0.07904 0.16829 0.08099 0.16945 C 0.08359 0.1713 0.08646 0.17176 0.08919 0.17361 C 0.09375 0.17639 0.09805 0.18033 0.10273 0.18287 C 0.10521 0.18426 0.10768 0.18542 0.11016 0.18681 C 0.11276 0.18843 0.1151 0.19074 0.11771 0.19213 C 0.11992 0.19352 0.12226 0.19375 0.12448 0.19491 C 0.12904 0.19699 0.13346 0.19885 0.13802 0.20162 C 0.14023 0.20278 0.14232 0.20556 0.14466 0.20695 C 0.14687 0.20811 0.14922 0.20857 0.15143 0.20949 C 0.15404 0.21065 0.15638 0.21227 0.15898 0.21343 C 0.16523 0.21621 0.16706 0.21621 0.17318 0.2176 C 0.18997 0.2257 0.17357 0.21852 0.18815 0.22292 C 0.19049 0.22361 0.19271 0.22477 0.19492 0.22547 C 0.19713 0.22616 0.19948 0.22639 0.20169 0.22686 C 0.21575 0.2294 0.20456 0.22686 0.21601 0.2294 L 0.2737 0.22686 C 0.2763 0.22662 0.27864 0.22477 0.28125 0.22408 C 0.28372 0.22361 0.2862 0.22338 0.28867 0.22292 C 0.29101 0.22153 0.29323 0.21991 0.29544 0.21875 C 0.30234 0.21574 0.30872 0.21551 0.31575 0.21343 C 0.32292 0.21158 0.33724 0.20787 0.34427 0.20417 C 0.3651 0.19306 0.33984 0.20741 0.35768 0.19491 C 0.36263 0.19144 0.36797 0.18936 0.37279 0.18542 C 0.37877 0.18056 0.38516 0.17709 0.39075 0.17084 C 0.39401 0.16736 0.39713 0.16366 0.40052 0.16019 C 0.40195 0.15857 0.40351 0.15764 0.40495 0.15625 C 0.41029 0.1507 0.4207 0.13542 0.42305 0.13218 C 0.42422 0.13033 0.42552 0.12871 0.42669 0.12686 C 0.42799 0.125 0.42943 0.12361 0.43047 0.12153 C 0.43229 0.11829 0.43411 0.11551 0.43581 0.11204 C 0.43633 0.11088 0.43672 0.10949 0.43724 0.10811 C 0.44114 0.09861 0.43802 0.10718 0.44245 0.09491 C 0.44375 0.09121 0.44622 0.08403 0.44622 0.08403 C 0.44648 0.08241 0.44661 0.08056 0.447 0.07871 C 0.44844 0.07199 0.44883 0.07408 0.45078 0.0669 C 0.45169 0.06343 0.45221 0.05973 0.45299 0.05602 C 0.45351 0.05 0.45391 0.04375 0.45456 0.0375 C 0.45469 0.03611 0.45521 0.03496 0.45521 0.03357 C 0.4556 0.02824 0.45573 0.02269 0.45599 0.01736 C 0.45573 0.00718 0.45573 -0.00301 0.45521 -0.01319 C 0.45521 -0.01458 0.45456 -0.01574 0.45456 -0.01713 C 0.45456 -0.03194 0.45482 -0.04652 0.45521 -0.06134 C 0.45534 -0.06296 0.45586 -0.06481 0.45599 -0.06666 C 0.45625 -0.06921 0.45651 -0.07199 0.45677 -0.07453 C 0.4569 -0.07639 0.45729 -0.07801 0.45755 -0.07986 C 0.45807 -0.08426 0.45833 -0.08889 0.45898 -0.09328 C 0.46055 -0.10231 0.46224 -0.11111 0.46419 -0.1199 C 0.46654 -0.12939 0.47174 -0.14791 0.47174 -0.14791 C 0.47305 -0.15902 0.47239 -0.15578 0.4763 -0.1706 C 0.47838 -0.1787 0.48112 -0.18634 0.48307 -0.19467 C 0.48346 -0.19676 0.48385 -0.19907 0.4845 -0.20139 C 0.48659 -0.20856 0.48919 -0.21527 0.49127 -0.22268 C 0.49336 -0.22963 0.49232 -0.22963 0.49427 -0.23726 C 0.49661 -0.24676 0.49922 -0.25601 0.50182 -0.26527 C 0.50221 -0.26666 0.50286 -0.26782 0.50325 -0.26921 C 0.50456 -0.27361 0.50573 -0.27824 0.50703 -0.28264 C 0.50911 -0.28958 0.50833 -0.28402 0.51081 -0.29328 C 0.51146 -0.29583 0.51159 -0.29884 0.51224 -0.30139 C 0.51276 -0.30324 0.5138 -0.30486 0.51445 -0.30671 C 0.51693 -0.3125 0.51497 -0.30879 0.51758 -0.31319 " pathEditMode="relative" ptsTypes="AAAAAAAAA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0.0037 L 0.003 0.0037 C 0.00573 0.00324 0.00847 0.00301 0.0112 0.00231 C 0.01198 0.00208 0.01264 0.00115 0.01342 0.00092 C 0.01797 -0.0007 0.0224 -0.00186 0.02696 -0.00301 C 0.05092 -0.00996 0.00925 0.00231 0.03894 -0.00579 C 0.04493 -0.00741 0.05092 -0.00926 0.05691 -0.01111 C 0.07435 -0.01621 0.05912 -0.01135 0.07566 -0.01644 C 0.08139 -0.01806 0.08724 -0.01945 0.09297 -0.02176 C 0.11915 -0.03287 0.09805 -0.02431 0.12448 -0.0338 C 0.14519 -0.04121 0.13165 -0.0375 0.14987 -0.04167 C 0.15639 -0.04537 0.16329 -0.04699 0.16941 -0.05232 C 0.1862 -0.06736 0.17422 -0.05741 0.2017 -0.07639 C 0.20938 -0.08172 0.22774 -0.09514 0.23321 -0.09908 L 0.24219 -0.10579 C 0.24493 -0.10787 0.24766 -0.11019 0.2504 -0.1125 C 0.25313 -0.11459 0.25599 -0.11667 0.2586 -0.11898 C 0.2612 -0.1213 0.26355 -0.12385 0.26615 -0.1257 C 0.26889 -0.12778 0.27175 -0.12894 0.27435 -0.13102 C 0.27722 -0.13334 0.27982 -0.13658 0.28269 -0.13912 C 0.28542 -0.14144 0.28816 -0.14352 0.29089 -0.14584 C 0.29336 -0.14792 0.29584 -0.1507 0.29844 -0.15232 C 0.30404 -0.15648 0.31029 -0.15811 0.31563 -0.1632 C 0.32084 -0.16806 0.32605 -0.17315 0.33139 -0.17778 C 0.33685 -0.18241 0.34284 -0.18542 0.34792 -0.19121 C 0.35261 -0.19653 0.35769 -0.20116 0.36211 -0.20718 C 0.3642 -0.20973 0.36615 -0.2125 0.3681 -0.21505 C 0.37188 -0.21968 0.37579 -0.22361 0.37943 -0.22848 C 0.38139 -0.23102 0.38282 -0.23496 0.38464 -0.23773 C 0.38907 -0.24468 0.39102 -0.24491 0.39584 -0.25116 C 0.39753 -0.25301 0.39896 -0.25533 0.4004 -0.25787 C 0.403 -0.26204 0.40534 -0.2669 0.40795 -0.27107 C 0.41159 -0.27732 0.4129 -0.27755 0.41615 -0.28449 C 0.4198 -0.29236 0.42305 -0.30047 0.4267 -0.30834 C 0.43034 -0.3169 0.4349 -0.32454 0.4379 -0.3338 C 0.43894 -0.33681 0.43959 -0.34028 0.44089 -0.34306 C 0.44219 -0.34584 0.44402 -0.34746 0.44545 -0.34977 C 0.44792 -0.35417 0.45053 -0.35834 0.45287 -0.3632 C 0.45378 -0.36505 0.4543 -0.3676 0.45508 -0.36968 C 0.45652 -0.37338 0.45834 -0.37662 0.45964 -0.38056 C 0.46094 -0.38403 0.46198 -0.38773 0.46342 -0.39121 C 0.47592 -0.42338 0.45938 -0.37986 0.46862 -0.40186 C 0.46954 -0.40394 0.46993 -0.40648 0.47084 -0.40857 C 0.47253 -0.41181 0.47435 -0.41459 0.47618 -0.41783 C 0.47761 -0.42037 0.47943 -0.42269 0.4806 -0.4257 C 0.48112 -0.42709 0.48152 -0.42848 0.48217 -0.42986 C 0.48282 -0.43125 0.48373 -0.43218 0.48438 -0.4338 C 0.48555 -0.43681 0.4862 -0.44028 0.48737 -0.44306 C 0.48816 -0.44514 0.48946 -0.44653 0.49037 -0.44838 C 0.49284 -0.45348 0.49258 -0.45486 0.49558 -0.45903 C 0.50586 -0.47269 0.49089 -0.44954 0.5017 -0.46574 C 0.50248 -0.46713 0.503 -0.46875 0.50391 -0.46991 C 0.50443 -0.47037 0.50808 -0.47361 0.50912 -0.47385 C 0.5129 -0.47408 0.51667 -0.47385 0.52045 -0.47385 " pathEditMode="relative" ptsTypes="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4.07407E-6 L 0.00286 4.07407E-6 C 0.00481 -0.00186 0.0069 -0.00348 0.00885 -0.00556 C 0.00989 -0.00649 0.0108 -0.00811 0.01184 -0.00949 C 0.01263 -0.01065 0.01315 -0.0125 0.01406 -0.01343 C 0.01562 -0.01528 0.01757 -0.01598 0.01927 -0.01737 C 0.02005 -0.01829 0.0207 -0.01945 0.02148 -0.02014 C 0.02278 -0.0213 0.02408 -0.02153 0.02526 -0.02269 C 0.02643 -0.02385 0.02721 -0.0257 0.02825 -0.02686 C 0.03151 -0.0301 0.03476 -0.03218 0.03802 -0.03473 C 0.03958 -0.03612 0.04101 -0.03774 0.04257 -0.03889 C 0.04544 -0.04074 0.04882 -0.04121 0.05156 -0.04422 C 0.05273 -0.04537 0.05403 -0.04699 0.05533 -0.04815 C 0.05781 -0.05047 0.06041 -0.05209 0.06276 -0.05487 C 0.06627 -0.0588 0.06979 -0.06274 0.0733 -0.0669 C 0.07447 -0.06806 0.08138 -0.07732 0.08307 -0.07871 C 0.1 -0.09375 0.0789 -0.07477 0.09427 -0.08959 C 0.10247 -0.09723 0.0983 -0.09283 0.10703 -0.10024 C 0.11054 -0.10324 0.1138 -0.10741 0.11757 -0.10949 L 0.13632 -0.12014 C 0.13854 -0.12153 0.14088 -0.12269 0.14309 -0.12408 C 0.14505 -0.12547 0.147 -0.12686 0.14908 -0.12824 C 0.15078 -0.1294 0.15247 -0.13102 0.15429 -0.13218 C 0.15846 -0.13473 0.16289 -0.13612 0.16705 -0.13889 C 0.16901 -0.14028 0.17096 -0.1419 0.17304 -0.14283 C 0.17474 -0.14375 0.17656 -0.14375 0.17825 -0.14422 C 0.20989 -0.15139 0.19427 -0.14699 0.25403 -0.14815 C 0.27057 -0.14908 0.2871 -0.14931 0.30351 -0.15093 C 0.30638 -0.15116 0.30898 -0.15278 0.31184 -0.15348 C 0.31809 -0.15533 0.31809 -0.15417 0.32447 -0.15741 C 0.33085 -0.16088 0.33737 -0.16297 0.34322 -0.16829 C 0.35468 -0.17824 0.34388 -0.16922 0.35533 -0.17755 C 0.36184 -0.18218 0.36875 -0.18542 0.37474 -0.19213 C 0.37877 -0.19653 0.38255 -0.20186 0.38684 -0.20556 C 0.40182 -0.21899 0.38307 -0.20209 0.39947 -0.2176 C 0.4125 -0.22963 0.39804 -0.21574 0.41302 -0.22824 C 0.41809 -0.23241 0.42304 -0.23727 0.42799 -0.24144 C 0.43072 -0.24399 0.43359 -0.24607 0.43632 -0.24815 C 0.43906 -0.25047 0.44192 -0.25232 0.44453 -0.25487 C 0.44974 -0.26019 0.4552 -0.26528 0.46028 -0.27084 C 0.46224 -0.27315 0.46419 -0.2757 0.46627 -0.27755 C 0.46849 -0.27963 0.47083 -0.28102 0.47304 -0.28287 C 0.47916 -0.29375 0.47838 -0.29306 0.48724 -0.30417 C 0.49062 -0.30857 0.49453 -0.31158 0.49778 -0.31621 C 0.51028 -0.33473 0.49453 -0.31181 0.50677 -0.32824 C 0.51145 -0.33449 0.52135 -0.35139 0.5233 -0.35487 C 0.52447 -0.35718 0.52591 -0.35903 0.52708 -0.36158 C 0.52799 -0.36366 0.52851 -0.36598 0.52929 -0.36829 C 0.53072 -0.37223 0.53229 -0.37639 0.53372 -0.38033 C 0.5345 -0.38218 0.53528 -0.3838 0.53606 -0.38565 C 0.53815 -0.39121 0.5388 -0.39422 0.54049 -0.40024 C 0.54075 -0.40255 0.54088 -0.40487 0.54127 -0.40695 C 0.54205 -0.41112 0.54335 -0.41482 0.54427 -0.41899 C 0.54453 -0.42014 0.54479 -0.42153 0.54505 -0.42292 C 0.54531 -0.42639 0.54544 -0.4301 0.54583 -0.43357 C 0.54609 -0.43658 0.54674 -0.4426 0.54726 -0.44561 C 0.54752 -0.44699 0.54778 -0.44838 0.54804 -0.44954 C 0.54947 -0.48056 0.54791 -0.47269 0.55104 -0.49098 C 0.5513 -0.49237 0.55143 -0.49375 0.55182 -0.49491 C 0.55247 -0.49723 0.55325 -0.49931 0.55403 -0.50162 C 0.55533 -0.51112 0.55442 -0.50533 0.55703 -0.51899 L 0.55781 -0.52292 L 0.55859 -0.52686 " pathEditMode="relative" ptsTypes="AA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0.01226 L 0.01133 0.01226 C 0.02566 -0.00695 0.0112 0.01365 0.02032 -0.00255 C 0.02097 -0.00371 0.02188 -0.00417 0.02253 -0.0051 C 0.02566 -0.01042 0.02917 -0.01482 0.03152 -0.02107 C 0.03477 -0.02987 0.03542 -0.03218 0.03972 -0.04121 C 0.04063 -0.04306 0.0418 -0.04468 0.04271 -0.04653 C 0.04636 -0.05348 0.04727 -0.05649 0.05105 -0.0625 C 0.05391 -0.06713 0.05639 -0.07292 0.06003 -0.07593 C 0.06224 -0.07755 0.06446 -0.07963 0.0668 -0.08125 C 0.06823 -0.08218 0.0767 -0.08612 0.078 -0.08658 C 0.07995 -0.08727 0.08204 -0.08727 0.08399 -0.08774 C 0.08672 -0.08866 0.08946 -0.08959 0.09232 -0.09051 L 0.13646 -0.08912 C 0.13881 -0.08912 0.14102 -0.08774 0.14323 -0.08774 L 0.26107 -0.0919 L 0.33152 -0.11991 C 0.34271 -0.12431 0.35404 -0.12825 0.36524 -0.13311 C 0.36928 -0.13496 0.37318 -0.13704 0.37722 -0.13843 C 0.39428 -0.14514 0.38451 -0.13912 0.40196 -0.14908 C 0.41876 -0.1588 0.41524 -0.15973 0.43803 -0.17593 C 0.44558 -0.18125 0.45053 -0.1845 0.45821 -0.1919 C 0.46068 -0.19422 0.46277 -0.19723 0.46498 -0.19977 C 0.46667 -0.20162 0.46862 -0.20301 0.47032 -0.2051 C 0.47566 -0.21227 0.48021 -0.22153 0.48594 -0.22778 C 0.48868 -0.23079 0.4948 -0.23727 0.49727 -0.24121 C 0.5086 -0.25903 0.51081 -0.26204 0.51823 -0.28125 C 0.52058 -0.28727 0.52357 -0.29283 0.52501 -0.29977 C 0.52787 -0.3132 0.52774 -0.31343 0.53178 -0.32917 C 0.53529 -0.34329 0.53269 -0.33102 0.53698 -0.34653 C 0.5379 -0.34954 0.53855 -0.35255 0.5392 -0.35579 C 0.54037 -0.36112 0.54219 -0.37176 0.54219 -0.37176 C 0.54245 -0.37547 0.54271 -0.37894 0.54297 -0.38241 C 0.54376 -0.39051 0.54532 -0.40649 0.54532 -0.40649 C 0.54506 -0.42338 0.54519 -0.44028 0.54454 -0.45718 C 0.54441 -0.46042 0.54336 -0.46343 0.54297 -0.46644 C 0.54271 -0.46922 0.54284 -0.472 0.54219 -0.47454 C 0.53086 -0.52778 0.53659 -0.5 0.52722 -0.53311 C 0.52461 -0.54237 0.52514 -0.54329 0.52279 -0.55325 C 0.52214 -0.55579 0.52123 -0.55834 0.52045 -0.56112 C 0.51915 -0.56644 0.5181 -0.57176 0.5168 -0.57709 C 0.51602 -0.57987 0.51511 -0.58241 0.51446 -0.58519 C 0.51355 -0.58936 0.51316 -0.59422 0.51224 -0.59838 C 0.51198 -0.6 0.5112 -0.60093 0.51081 -0.60255 C 0.50964 -0.60649 0.5086 -0.61042 0.50782 -0.61436 C 0.50573 -0.62385 0.50691 -0.62292 0.50469 -0.63172 C 0.50404 -0.63496 0.50313 -0.63797 0.50248 -0.64121 C 0.50209 -0.64283 0.50209 -0.64468 0.5017 -0.64653 C 0.50131 -0.64838 0.50066 -0.65 0.50027 -0.65186 C 0.49948 -0.65556 0.49948 -0.65579 0.49948 -0.65834 " pathEditMode="relative" ptsTypes="AAA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7 -0.00625 0.00391 -0.01227 0.00521 -0.01875 C 0.00547 -0.02014 0.0056 -0.02153 0.00599 -0.02269 C 0.0125 -0.04607 0.00417 -0.01459 0.01042 -0.03473 C 0.01107 -0.03681 0.01133 -0.03936 0.01198 -0.04144 C 0.0125 -0.04352 0.01511 -0.04931 0.01563 -0.0507 C 0.0198 -0.06112 0.01693 -0.05649 0.02175 -0.06274 C 0.02214 -0.06459 0.0224 -0.06667 0.02318 -0.06806 C 0.02396 -0.06991 0.02527 -0.07061 0.02618 -0.07223 C 0.03243 -0.08149 0.02422 -0.07107 0.03139 -0.07871 C 0.03295 -0.08033 0.03425 -0.08334 0.03594 -0.08403 C 0.0379 -0.08496 0.03998 -0.08565 0.04193 -0.08681 C 0.04297 -0.0875 0.04389 -0.08889 0.04493 -0.08936 C 0.04714 -0.09028 0.04948 -0.09028 0.0517 -0.09075 C 0.05769 -0.09237 0.05756 -0.09468 0.06589 -0.09468 L 0.18438 -0.09607 C 0.19961 -0.09908 0.18269 -0.09537 0.19792 -0.1 C 0.19987 -0.1007 0.20196 -0.10093 0.20391 -0.10139 C 0.20625 -0.10209 0.20847 -0.10325 0.21068 -0.10417 C 0.21498 -0.10556 0.21915 -0.10672 0.22344 -0.10811 C 0.2323 -0.11389 0.22878 -0.11158 0.23998 -0.12014 C 0.24219 -0.12176 0.24454 -0.12338 0.24662 -0.12547 C 0.24844 -0.12732 0.25014 -0.12917 0.25196 -0.13079 C 0.25365 -0.13218 0.25547 -0.13311 0.25717 -0.13473 C 0.2612 -0.13866 0.26693 -0.14792 0.26993 -0.15209 C 0.27136 -0.15417 0.27709 -0.16227 0.27813 -0.16412 L 0.28646 -0.17871 C 0.2879 -0.18149 0.28972 -0.18357 0.29089 -0.18681 C 0.29193 -0.18936 0.29271 -0.19237 0.29389 -0.19468 C 0.30092 -0.20973 0.29636 -0.19514 0.30144 -0.21204 C 0.30222 -0.21482 0.303 -0.21737 0.30365 -0.22014 C 0.30573 -0.22871 0.30782 -0.24098 0.30899 -0.24954 C 0.30964 -0.25463 0.31068 -0.26806 0.3112 -0.27477 C 0.31224 -0.3125 0.31146 -0.3169 0.3142 -0.34537 C 0.31446 -0.34815 0.31446 -0.35093 0.31498 -0.35348 C 0.31602 -0.35926 0.31758 -0.36482 0.31862 -0.37084 C 0.31902 -0.37246 0.31902 -0.37431 0.31941 -0.37616 C 0.32058 -0.38056 0.32227 -0.38473 0.32318 -0.38936 C 0.32487 -0.39862 0.32579 -0.40556 0.32839 -0.41343 C 0.33099 -0.42107 0.33386 -0.42848 0.33672 -0.43612 C 0.33764 -0.43866 0.33855 -0.44144 0.33972 -0.44399 C 0.34323 -0.45209 0.34675 -0.45996 0.35014 -0.46806 C 0.35131 -0.47061 0.35196 -0.47362 0.35313 -0.47616 C 0.35625 -0.48218 0.35925 -0.48843 0.3629 -0.49329 C 0.36615 -0.49792 0.36928 -0.50278 0.37266 -0.50672 C 0.37344 -0.50764 0.37422 -0.50834 0.37487 -0.5095 C 0.37566 -0.51065 0.38034 -0.52107 0.38243 -0.52408 C 0.39258 -0.53912 0.3724 -0.50625 0.38764 -0.53334 C 0.38855 -0.53496 0.38985 -0.53588 0.39063 -0.5375 C 0.39571 -0.5463 0.38842 -0.53704 0.39441 -0.54399 C 0.39675 -0.55047 0.39753 -0.55278 0.40196 -0.5588 C 0.40287 -0.55996 0.40404 -0.56112 0.40495 -0.56274 C 0.4056 -0.56389 0.40586 -0.56551 0.40639 -0.56667 C 0.40717 -0.56806 0.40808 -0.56922 0.40873 -0.57084 C 0.40977 -0.57315 0.41068 -0.57616 0.41172 -0.57871 C 0.41211 -0.5801 0.4125 -0.58149 0.41316 -0.58264 C 0.41667 -0.58889 0.41485 -0.58519 0.41836 -0.59468 C 0.41889 -0.59607 0.41967 -0.59723 0.41993 -0.59862 C 0.42084 -0.60325 0.42006 -0.60162 0.42149 -0.60394 " pathEditMode="relative" ptsTypes="AAAAAAAAA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7 -0.00625 0.00391 -0.01227 0.00521 -0.01875 C 0.00547 -0.02014 0.0056 -0.02153 0.00599 -0.02269 C 0.0125 -0.04607 0.00417 -0.01459 0.01042 -0.03473 C 0.01107 -0.03681 0.01133 -0.03936 0.01198 -0.04144 C 0.0125 -0.04352 0.01511 -0.04931 0.01563 -0.0507 C 0.0198 -0.06112 0.01693 -0.05649 0.02175 -0.06274 C 0.02214 -0.06459 0.0224 -0.06667 0.02318 -0.06806 C 0.02396 -0.06991 0.02527 -0.07061 0.02618 -0.07223 C 0.03243 -0.08149 0.02422 -0.07107 0.03139 -0.07871 C 0.03295 -0.08033 0.03425 -0.08334 0.03594 -0.08403 C 0.0379 -0.08496 0.03998 -0.08565 0.04193 -0.08681 C 0.04297 -0.0875 0.04389 -0.08889 0.04493 -0.08936 C 0.04714 -0.09028 0.04948 -0.09028 0.0517 -0.09075 C 0.05769 -0.09237 0.05756 -0.09468 0.06589 -0.09468 L 0.18438 -0.09607 C 0.19961 -0.09908 0.18269 -0.09537 0.19792 -0.1 C 0.19987 -0.1007 0.20196 -0.10093 0.20391 -0.10139 C 0.20625 -0.10209 0.20847 -0.10325 0.21068 -0.10417 C 0.21498 -0.10556 0.21915 -0.10672 0.22344 -0.10811 C 0.2323 -0.11389 0.22878 -0.11158 0.23998 -0.12014 C 0.24219 -0.12176 0.24454 -0.12338 0.24662 -0.12547 C 0.24844 -0.12732 0.25014 -0.12917 0.25196 -0.13079 C 0.25365 -0.13218 0.25547 -0.13311 0.25717 -0.13473 C 0.2612 -0.13866 0.26693 -0.14792 0.26993 -0.15209 C 0.27136 -0.15417 0.27709 -0.16227 0.27813 -0.16412 L 0.28646 -0.17871 C 0.2879 -0.18149 0.28972 -0.18357 0.29089 -0.18681 C 0.29193 -0.18936 0.29271 -0.19237 0.29389 -0.19468 C 0.30092 -0.20973 0.29636 -0.19514 0.30144 -0.21204 C 0.30222 -0.21482 0.303 -0.21737 0.30365 -0.22014 C 0.30573 -0.22871 0.30782 -0.24098 0.30899 -0.24954 C 0.30964 -0.25463 0.31068 -0.26806 0.3112 -0.27477 C 0.31224 -0.3125 0.31146 -0.3169 0.3142 -0.34537 C 0.31446 -0.34815 0.31446 -0.35093 0.31498 -0.35348 C 0.31602 -0.35926 0.31758 -0.36482 0.31862 -0.37084 C 0.31902 -0.37246 0.31902 -0.37431 0.31941 -0.37616 C 0.32058 -0.38056 0.32227 -0.38473 0.32318 -0.38936 C 0.32487 -0.39862 0.32579 -0.40556 0.32839 -0.41343 C 0.33099 -0.42107 0.33386 -0.42848 0.33672 -0.43612 C 0.33764 -0.43866 0.33855 -0.44144 0.33972 -0.44399 C 0.34323 -0.45209 0.34675 -0.45996 0.35014 -0.46806 C 0.35131 -0.47061 0.35196 -0.47362 0.35313 -0.47616 C 0.35625 -0.48218 0.35925 -0.48843 0.3629 -0.49329 C 0.36615 -0.49792 0.36928 -0.50278 0.37266 -0.50672 C 0.37344 -0.50764 0.37422 -0.50834 0.37487 -0.5095 C 0.37566 -0.51065 0.38034 -0.52107 0.38243 -0.52408 C 0.39258 -0.53912 0.3724 -0.50625 0.38764 -0.53334 C 0.38855 -0.53496 0.38985 -0.53588 0.39063 -0.5375 C 0.39571 -0.5463 0.38842 -0.53704 0.39441 -0.54399 C 0.39675 -0.55047 0.39753 -0.55278 0.40196 -0.5588 C 0.40287 -0.55996 0.40404 -0.56112 0.40495 -0.56274 C 0.4056 -0.56389 0.40586 -0.56551 0.40639 -0.56667 C 0.40717 -0.56806 0.40808 -0.56922 0.40873 -0.57084 C 0.40977 -0.57315 0.41068 -0.57616 0.41172 -0.57871 C 0.41211 -0.5801 0.4125 -0.58149 0.41316 -0.58264 C 0.41667 -0.58889 0.41485 -0.58519 0.41836 -0.59468 C 0.41889 -0.59607 0.41967 -0.59723 0.41993 -0.59862 C 0.42084 -0.60325 0.42006 -0.60162 0.42149 -0.60394 " pathEditMode="relative" ptsTypes="AAAAAAAAAAA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69 -0.00578 0.00365 -0.01157 0.00521 -0.01736 C 0.01263 -0.04514 -0.00078 -0.00208 0.00964 -0.03472 C 0.0099 -0.03703 0.01003 -0.03935 0.01042 -0.04143 C 0.01081 -0.04328 0.01133 -0.04514 0.01198 -0.04676 C 0.01458 -0.05532 0.01602 -0.0581 0.02018 -0.0669 C 0.02162 -0.06967 0.02422 -0.07407 0.02617 -0.07615 C 0.02682 -0.07685 0.02774 -0.07685 0.02839 -0.07754 C 0.02969 -0.0787 0.03086 -0.08032 0.03216 -0.08148 C 0.03503 -0.08402 0.03607 -0.08426 0.03893 -0.08541 C 0.05287 -0.08171 0.04427 -0.08495 0.05313 -0.08009 C 0.05495 -0.07916 0.05677 -0.0787 0.05846 -0.07754 C 0.06003 -0.07639 0.06146 -0.07477 0.06289 -0.07338 C 0.06641 -0.0706 0.06992 -0.06782 0.07344 -0.06551 C 0.07747 -0.06273 0.08151 -0.06065 0.08542 -0.0574 C 0.08659 -0.05648 0.08737 -0.0544 0.08841 -0.05347 C 0.08984 -0.05208 0.09154 -0.05185 0.09297 -0.05069 C 0.09453 -0.04953 0.09583 -0.04791 0.0974 -0.04676 C 0.09896 -0.0456 0.10573 -0.0419 0.10716 -0.04143 C 0.10886 -0.04074 0.11068 -0.04074 0.11237 -0.04004 C 0.11641 -0.03889 0.12044 -0.03727 0.12448 -0.03611 C 0.12695 -0.03541 0.12943 -0.03518 0.1319 -0.03472 L 0.13867 -0.03356 C 0.14037 -0.03264 0.14206 -0.03078 0.14388 -0.03078 C 0.16146 -0.02986 0.15807 -0.02824 0.16719 -0.03472 C 0.1694 -0.03865 0.17044 -0.04097 0.17318 -0.04421 C 0.17409 -0.04514 0.17513 -0.04583 0.17617 -0.04676 C 0.17904 -0.06713 0.17435 -0.03727 0.17917 -0.05602 C 0.18021 -0.06041 0.18086 -0.06504 0.18138 -0.06944 C 0.18203 -0.07384 0.18294 -0.08287 0.18294 -0.08287 C 0.18268 -0.0956 0.18255 -0.10856 0.18216 -0.12152 C 0.18203 -0.12453 0.1819 -0.12777 0.18138 -0.13078 C 0.18086 -0.13402 0.17995 -0.13703 0.17917 -0.14004 L 0.17774 -0.15879 L 0.17695 -0.16805 C 0.17747 -0.18055 0.17761 -0.19305 0.17839 -0.20555 C 0.17878 -0.21157 0.18333 -0.22546 0.18438 -0.22824 C 0.18516 -0.22986 0.18633 -0.23102 0.18737 -0.23217 C 0.19089 -0.23611 0.19336 -0.23796 0.19714 -0.24143 C 0.20221 -0.24051 0.20729 -0.24074 0.21224 -0.23889 C 0.21484 -0.23773 0.21706 -0.23379 0.21966 -0.23217 C 0.22448 -0.2294 0.22409 -0.22986 0.22865 -0.22546 C 0.23216 -0.22199 0.23633 -0.2199 0.23919 -0.21481 C 0.24492 -0.20463 0.24128 -0.21041 0.25195 -0.19745 C 0.25339 -0.1956 0.25521 -0.19444 0.25638 -0.19213 C 0.26758 -0.17222 0.25339 -0.19652 0.26393 -0.18148 C 0.26537 -0.1794 0.26628 -0.17662 0.26771 -0.17477 C 0.26901 -0.17315 0.2707 -0.17199 0.27214 -0.17083 C 0.28151 -0.16342 0.27852 -0.16504 0.28568 -0.16273 C 0.28698 -0.1618 0.28815 -0.16065 0.28945 -0.16018 C 0.29167 -0.15926 0.29388 -0.15926 0.29622 -0.15879 C 0.29766 -0.15833 0.29922 -0.15787 0.30065 -0.1574 C 0.31289 -0.15926 0.32526 -0.15972 0.33737 -0.16273 C 0.33958 -0.16342 0.34154 -0.16597 0.34336 -0.16805 C 0.34675 -0.17176 0.35013 -0.17569 0.35313 -0.18009 C 0.35443 -0.18194 0.35521 -0.18449 0.35612 -0.1868 C 0.35742 -0.18981 0.35833 -0.19259 0.35912 -0.19606 C 0.36029 -0.20069 0.35977 -0.20046 0.36068 -0.20555 C 0.36107 -0.20764 0.36172 -0.20995 0.36211 -0.21203 C 0.36198 -0.22361 0.36185 -0.23518 0.36146 -0.24676 C 0.36133 -0.24861 0.36081 -0.25023 0.36068 -0.25208 C 0.3569 -0.29051 0.36068 -0.25648 0.35846 -0.27615 C 0.3582 -0.28634 0.35833 -0.29676 0.35768 -0.30671 C 0.35703 -0.31759 0.35534 -0.32801 0.35469 -0.33889 L 0.35391 -0.35092 C 0.35417 -0.36157 0.3543 -0.37222 0.35469 -0.38287 C 0.35482 -0.38796 0.35664 -0.39699 0.35846 -0.40023 C 0.35912 -0.40139 0.36003 -0.40277 0.36068 -0.40416 C 0.36198 -0.40671 0.36315 -0.40949 0.36445 -0.41227 C 0.36511 -0.41365 0.36576 -0.41504 0.36667 -0.4162 C 0.36862 -0.41852 0.36992 -0.41875 0.37188 -0.42014 C 0.37318 -0.42106 0.37448 -0.42152 0.37565 -0.42291 C 0.37774 -0.42523 0.37995 -0.42777 0.38164 -0.43078 L 0.38399 -0.43472 " pathEditMode="relative" ptsTypes="AAAAAAAAAAAAAAAAAAAAAAAAAAAAAAAAAAAAAAAAAAAAAAAAAAAAAAAAAAAAAAAAAAAAAAAAAAA">
                                      <p:cBhvr>
                                        <p:cTn id="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69 -0.00578 0.00365 -0.01157 0.00521 -0.01736 C 0.01263 -0.04514 -0.00078 -0.00208 0.00964 -0.03472 C 0.0099 -0.03703 0.01003 -0.03935 0.01042 -0.04143 C 0.01081 -0.04328 0.01133 -0.04514 0.01198 -0.04676 C 0.01458 -0.05532 0.01602 -0.0581 0.02018 -0.0669 C 0.02162 -0.06967 0.02422 -0.07407 0.02617 -0.07615 C 0.02682 -0.07685 0.02774 -0.07685 0.02839 -0.07754 C 0.02969 -0.0787 0.03086 -0.08032 0.03216 -0.08148 C 0.03503 -0.08402 0.03607 -0.08426 0.03893 -0.08541 C 0.05287 -0.08171 0.04427 -0.08495 0.05313 -0.08009 C 0.05495 -0.07916 0.05677 -0.0787 0.05846 -0.07754 C 0.06003 -0.07639 0.06146 -0.07477 0.06289 -0.07338 C 0.06641 -0.0706 0.06992 -0.06782 0.07344 -0.06551 C 0.07747 -0.06273 0.08151 -0.06065 0.08542 -0.0574 C 0.08659 -0.05648 0.08737 -0.0544 0.08841 -0.05347 C 0.08984 -0.05208 0.09154 -0.05185 0.09297 -0.05069 C 0.09453 -0.04953 0.09583 -0.04791 0.0974 -0.04676 C 0.09896 -0.0456 0.10573 -0.0419 0.10716 -0.04143 C 0.10886 -0.04074 0.11068 -0.04074 0.11237 -0.04004 C 0.11641 -0.03889 0.12044 -0.03727 0.12448 -0.03611 C 0.12695 -0.03541 0.12943 -0.03518 0.1319 -0.03472 L 0.13867 -0.03356 C 0.14037 -0.03264 0.14206 -0.03078 0.14388 -0.03078 C 0.16146 -0.02986 0.15807 -0.02824 0.16719 -0.03472 C 0.1694 -0.03865 0.17044 -0.04097 0.17318 -0.04421 C 0.17409 -0.04514 0.17513 -0.04583 0.17617 -0.04676 C 0.17904 -0.06713 0.17435 -0.03727 0.17917 -0.05602 C 0.18021 -0.06041 0.18086 -0.06504 0.18138 -0.06944 C 0.18203 -0.07384 0.18294 -0.08287 0.18294 -0.08287 C 0.18268 -0.0956 0.18255 -0.10856 0.18216 -0.12152 C 0.18203 -0.12453 0.1819 -0.12777 0.18138 -0.13078 C 0.18086 -0.13402 0.17995 -0.13703 0.17917 -0.14004 L 0.17774 -0.15879 L 0.17695 -0.16805 C 0.17747 -0.18055 0.17761 -0.19305 0.17839 -0.20555 C 0.17878 -0.21157 0.18333 -0.22546 0.18438 -0.22824 C 0.18516 -0.22986 0.18633 -0.23102 0.18737 -0.23217 C 0.19089 -0.23611 0.19336 -0.23796 0.19714 -0.24143 C 0.20221 -0.24051 0.20729 -0.24074 0.21224 -0.23889 C 0.21484 -0.23773 0.21706 -0.23379 0.21966 -0.23217 C 0.22448 -0.2294 0.22409 -0.22986 0.22865 -0.22546 C 0.23216 -0.22199 0.23633 -0.2199 0.23919 -0.21481 C 0.24492 -0.20463 0.24128 -0.21041 0.25195 -0.19745 C 0.25339 -0.1956 0.25521 -0.19444 0.25638 -0.19213 C 0.26758 -0.17222 0.25339 -0.19652 0.26393 -0.18148 C 0.26537 -0.1794 0.26628 -0.17662 0.26771 -0.17477 C 0.26901 -0.17315 0.2707 -0.17199 0.27214 -0.17083 C 0.28151 -0.16342 0.27852 -0.16504 0.28568 -0.16273 C 0.28698 -0.1618 0.28815 -0.16065 0.28945 -0.16018 C 0.29167 -0.15926 0.29388 -0.15926 0.29622 -0.15879 C 0.29766 -0.15833 0.29922 -0.15787 0.30065 -0.1574 C 0.31289 -0.15926 0.32526 -0.15972 0.33737 -0.16273 C 0.33958 -0.16342 0.34154 -0.16597 0.34336 -0.16805 C 0.34675 -0.17176 0.35013 -0.17569 0.35313 -0.18009 C 0.35443 -0.18194 0.35521 -0.18449 0.35612 -0.1868 C 0.35742 -0.18981 0.35833 -0.19259 0.35912 -0.19606 C 0.36029 -0.20069 0.35977 -0.20046 0.36068 -0.20555 C 0.36107 -0.20764 0.36172 -0.20995 0.36211 -0.21203 C 0.36198 -0.22361 0.36185 -0.23518 0.36146 -0.24676 C 0.36133 -0.24861 0.36081 -0.25023 0.36068 -0.25208 C 0.3569 -0.29051 0.36068 -0.25648 0.35846 -0.27615 C 0.3582 -0.28634 0.35833 -0.29676 0.35768 -0.30671 C 0.35703 -0.31759 0.35534 -0.32801 0.35469 -0.33889 L 0.35391 -0.35092 C 0.35417 -0.36157 0.3543 -0.37222 0.35469 -0.38287 C 0.35482 -0.38796 0.35664 -0.39699 0.35846 -0.40023 C 0.35912 -0.40139 0.36003 -0.40277 0.36068 -0.40416 C 0.36198 -0.40671 0.36315 -0.40949 0.36445 -0.41227 C 0.36511 -0.41365 0.36576 -0.41504 0.36667 -0.4162 C 0.36862 -0.41852 0.36992 -0.41875 0.37188 -0.42014 C 0.37318 -0.42106 0.37448 -0.42152 0.37565 -0.42291 C 0.37774 -0.42523 0.37995 -0.42777 0.38164 -0.43078 L 0.38399 -0.43472 " pathEditMode="relative" ptsTypes="AAAAAAAAAAAAAAAAAAAAAAAAAAAAAAAAAAAAAAAAAAAAAAAAAAAAAAAAAAAAAAAAAAAAAAAAA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23 0.00278 L -0.01523 0.00278 C -0.0125 -0.00092 -0.00989 -0.00463 -0.00703 -0.0081 C -0.00521 -0.01018 -0.00338 -0.01227 -0.00182 -0.01458 C 0.00078 -0.01875 0.00091 -0.02037 0.00352 -0.02523 C 0.00417 -0.02685 0.00495 -0.02801 0.00573 -0.0294 C 0.00742 -0.03842 0.00508 -0.02778 0.01016 -0.04004 C 0.01068 -0.0412 0.01042 -0.04282 0.01094 -0.04398 C 0.01276 -0.04791 0.01537 -0.05046 0.01693 -0.05463 C 0.02045 -0.06412 0.01602 -0.05254 0.02071 -0.06412 C 0.02123 -0.06528 0.02175 -0.06666 0.02227 -0.06805 C 0.02253 -0.06921 0.02266 -0.07083 0.02292 -0.07199 C 0.02383 -0.07569 0.025 -0.07916 0.02591 -0.08264 C 0.02656 -0.08495 0.02683 -0.08727 0.02748 -0.08935 C 0.02787 -0.09074 0.02852 -0.0919 0.02891 -0.09329 C 0.02982 -0.09606 0.03047 -0.09861 0.03125 -0.10139 C 0.03203 -0.10463 0.03229 -0.10856 0.03268 -0.11204 C 0.03295 -0.1169 0.03334 -0.12176 0.03347 -0.12662 C 0.03386 -0.13866 0.03373 -0.15069 0.03425 -0.16273 C 0.03438 -0.16713 0.03581 -0.1706 0.03646 -0.17477 C 0.03685 -0.17685 0.03672 -0.1794 0.03724 -0.18148 C 0.03802 -0.18426 0.03946 -0.18657 0.04024 -0.18935 C 0.04141 -0.19352 0.04206 -0.19653 0.04401 -0.2 C 0.04518 -0.20231 0.04779 -0.20393 0.04922 -0.20532 C 0.05 -0.20625 0.05065 -0.20741 0.05143 -0.2081 C 0.05248 -0.20879 0.05352 -0.20903 0.05443 -0.20949 C 0.05677 -0.21018 0.06042 -0.21157 0.06276 -0.21204 C 0.06472 -0.2125 0.0668 -0.21273 0.06875 -0.21342 C 0.07071 -0.21412 0.07266 -0.21528 0.07474 -0.21597 C 0.07591 -0.21643 0.07722 -0.2169 0.07852 -0.21736 C 0.07943 -0.21782 0.08047 -0.21852 0.08151 -0.21875 C 0.08399 -0.21944 0.08646 -0.21967 0.08893 -0.22014 C 0.09245 -0.22268 0.09584 -0.22639 0.09948 -0.22801 C 0.10052 -0.22847 0.10143 -0.2287 0.10248 -0.2294 C 0.11003 -0.23379 0.10274 -0.23009 0.10925 -0.23472 C 0.11758 -0.24074 0.11016 -0.23426 0.11745 -0.24004 C 0.11849 -0.24097 0.1194 -0.2419 0.12045 -0.24282 C 0.12292 -0.24467 0.12552 -0.24583 0.128 -0.24815 C 0.1349 -0.25416 0.13177 -0.25231 0.13698 -0.25463 C 0.13854 -0.25648 0.13972 -0.25926 0.14154 -0.25995 C 0.14375 -0.26111 0.14558 -0.26134 0.14753 -0.26412 C 0.14857 -0.26551 0.14935 -0.26782 0.15052 -0.26944 C 0.15235 -0.27199 0.15456 -0.27361 0.15651 -0.27616 C 0.15729 -0.27708 0.15781 -0.27893 0.15873 -0.28009 C 0.15964 -0.28125 0.16081 -0.28148 0.16172 -0.28264 C 0.16367 -0.28541 0.16498 -0.28958 0.16693 -0.29213 C 0.17175 -0.29768 0.16966 -0.29491 0.1767 -0.30671 C 0.17826 -0.30926 0.17969 -0.31227 0.18125 -0.31481 C 0.1819 -0.31574 0.18281 -0.31643 0.18347 -0.31736 C 0.19167 -0.32986 0.1819 -0.31574 0.1888 -0.32801 C 0.19063 -0.33148 0.19284 -0.33403 0.19479 -0.3375 C 0.19505 -0.33796 0.19805 -0.34514 0.19844 -0.34676 C 0.19883 -0.34791 0.1987 -0.34954 0.19922 -0.35069 C 0.19974 -0.35208 0.20078 -0.35254 0.20143 -0.35347 C 0.20495 -0.36389 0.20352 -0.35995 0.20899 -0.37338 C 0.20977 -0.37523 0.21029 -0.37731 0.2112 -0.3787 L 0.2142 -0.38264 C 0.21836 -0.39491 0.21446 -0.38426 0.22097 -0.39884 C 0.22578 -0.40926 0.21888 -0.39537 0.22396 -0.4081 C 0.22461 -0.40972 0.22565 -0.41065 0.2263 -0.41204 C 0.22709 -0.41435 0.22982 -0.42616 0.22995 -0.42685 C 0.23034 -0.42824 0.23099 -0.4294 0.23151 -0.43079 C 0.23281 -0.44004 0.23125 -0.43264 0.23451 -0.44004 C 0.23867 -0.44977 0.23555 -0.44629 0.23906 -0.4493 " pathEditMode="relative" ptsTypes="AAAAAAAAAAAAAAAAAAAA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46 0.00208 L -0.00846 0.00208 C -0.00573 -0.00023 -0.00286 -0.00208 -0.00026 -0.00463 C 0.01354 -0.01829 -0.00026 -0.00579 0.00716 -0.01528 C 0.00807 -0.01643 0.00938 -0.0169 0.01029 -0.01805 C 0.01107 -0.01921 0.01159 -0.02083 0.0125 -0.02199 C 0.01367 -0.02361 0.01511 -0.02454 0.01628 -0.02592 C 0.01849 -0.02893 0.0207 -0.03217 0.02292 -0.03542 C 0.02422 -0.03704 0.02552 -0.03889 0.02669 -0.04074 L 0.03047 -0.04606 C 0.03203 -0.04815 0.03333 -0.05092 0.03503 -0.05278 C 0.05677 -0.07755 0.03711 -0.05324 0.05078 -0.07407 C 0.05586 -0.08194 0.05638 -0.08009 0.06198 -0.08727 C 0.0638 -0.08981 0.06537 -0.09282 0.06719 -0.09537 C 0.07097 -0.10046 0.07474 -0.10509 0.07852 -0.10995 C 0.08021 -0.11227 0.08229 -0.11389 0.08373 -0.11667 C 0.08529 -0.11991 0.08659 -0.12315 0.08828 -0.12592 C 0.09232 -0.13333 0.0944 -0.13403 0.09805 -0.14213 C 0.11198 -0.17315 0.08841 -0.12847 0.11146 -0.17546 L 0.12201 -0.19676 C 0.12396 -0.20069 0.12578 -0.20509 0.128 -0.2088 C 0.13724 -0.22361 0.13659 -0.22199 0.14675 -0.24074 C 0.15052 -0.24768 0.15417 -0.25486 0.15794 -0.26204 C 0.16094 -0.26759 0.16458 -0.27292 0.16706 -0.2794 C 0.16953 -0.28588 0.1707 -0.29375 0.1737 -0.2993 C 0.17526 -0.30208 0.17695 -0.3044 0.17826 -0.30741 C 0.1793 -0.30972 0.17969 -0.31273 0.18047 -0.31528 C 0.18138 -0.31805 0.18242 -0.32083 0.18347 -0.32338 C 0.18568 -0.32847 0.18828 -0.33264 0.19024 -0.33796 C 0.19362 -0.34722 0.19714 -0.35856 0.20156 -0.36736 C 0.20248 -0.36921 0.20365 -0.3706 0.20456 -0.37268 C 0.20755 -0.3794 0.20599 -0.37824 0.2082 -0.38472 C 0.20899 -0.38657 0.2099 -0.38819 0.21055 -0.39005 C 0.21159 -0.39305 0.21237 -0.3963 0.21354 -0.3993 C 0.21406 -0.40092 0.21511 -0.40185 0.21576 -0.40324 C 0.21654 -0.40509 0.21719 -0.40694 0.21797 -0.40856 C 0.21966 -0.41204 0.22331 -0.41805 0.22331 -0.41805 C 0.22539 -0.42917 0.22188 -0.41157 0.22708 -0.43009 C 0.22891 -0.4368 0.22878 -0.43704 0.23073 -0.4419 C 0.23151 -0.44375 0.23203 -0.44583 0.23307 -0.44722 C 0.23438 -0.44954 0.2362 -0.45046 0.2375 -0.45278 C 0.24102 -0.4588 0.23841 -0.45463 0.24206 -0.45926 C 0.2431 -0.46065 0.24401 -0.46204 0.24505 -0.46342 C 0.24649 -0.46528 0.24805 -0.4669 0.24948 -0.46875 C 0.25156 -0.4713 0.25547 -0.47662 0.25547 -0.47662 C 0.25573 -0.47801 0.25586 -0.4794 0.25625 -0.48055 C 0.25873 -0.48704 0.25847 -0.48217 0.25847 -0.48588 " pathEditMode="relative" ptsTypes="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26 -0.00903 -0.00026 -0.01783 -0.00078 -0.02686 C -0.00156 -0.04375 -0.00287 -0.04862 -0.00443 -0.06551 C -0.00508 -0.07176 -0.00508 -0.07801 -0.00599 -0.08426 C -0.01159 -0.12385 -0.00404 -0.06899 -0.00821 -0.10417 C -0.00886 -0.1095 -0.00977 -0.11482 -0.01042 -0.12014 C -0.01003 -0.13936 -0.01016 -0.14445 -0.00899 -0.16019 C -0.00781 -0.17639 -0.0086 -0.1595 -0.00677 -0.18149 C -0.00456 -0.20695 -0.00755 -0.18357 -0.00443 -0.20556 C -0.0043 -0.2095 -0.00417 -0.21366 -0.00378 -0.2176 C -0.00182 -0.2338 -0.0013 -0.22825 0.00156 -0.24422 C 0.00221 -0.24815 0.00234 -0.25232 0.00299 -0.25625 C 0.00586 -0.27246 0.00599 -0.2669 0.00976 -0.28288 C 0.01172 -0.29098 0.0125 -0.30047 0.01497 -0.30834 C 0.01614 -0.31181 0.01823 -0.31413 0.01953 -0.3176 C 0.02083 -0.3213 0.02148 -0.3257 0.02252 -0.32963 C 0.02344 -0.33311 0.02461 -0.33658 0.02552 -0.34028 C 0.02656 -0.34422 0.02734 -0.34838 0.02851 -0.35232 C 0.0306 -0.3595 0.0332 -0.36621 0.03528 -0.37362 C 0.0362 -0.37709 0.03672 -0.38079 0.0375 -0.38426 C 0.03815 -0.38681 0.04245 -0.40417 0.04349 -0.40695 C 0.0595 -0.44723 0.04778 -0.41852 0.05625 -0.43218 C 0.07174 -0.45718 0.05599 -0.4338 0.0638 -0.44422 C 0.06601 -0.44723 0.06875 -0.44954 0.07044 -0.45371 C 0.07122 -0.45533 0.07174 -0.45764 0.07278 -0.45903 C 0.07409 -0.46042 0.07578 -0.46065 0.07721 -0.46158 C 0.07851 -0.46343 0.07982 -0.46505 0.08099 -0.4669 C 0.08385 -0.4713 0.08633 -0.47616 0.08919 -0.48033 C 0.09062 -0.48241 0.09232 -0.48357 0.09375 -0.48565 C 0.09557 -0.4882 0.09713 -0.49144 0.09896 -0.49352 C 0.1138 -0.51135 0.08893 -0.47663 0.10729 -0.50163 C 0.11133 -0.50718 0.11484 -0.51413 0.11927 -0.51899 C 0.122 -0.522 0.12513 -0.52431 0.12747 -0.52825 C 0.12851 -0.5301 0.12943 -0.53195 0.13047 -0.53357 C 0.13229 -0.53658 0.13659 -0.54237 0.13867 -0.54422 C 0.14284 -0.54815 0.147 -0.55278 0.15143 -0.55487 L 0.15677 -0.55764 C 0.16054 -0.56181 0.16797 -0.56991 0.17096 -0.57107 L 0.17474 -0.57223 C 0.17643 -0.57362 0.17812 -0.57547 0.17995 -0.57639 C 0.18724 -0.57917 0.20182 -0.57663 0.20703 -0.57639 C 0.22096 -0.57315 0.20729 -0.57755 0.21601 -0.57223 C 0.21797 -0.57107 0.222 -0.56968 0.222 -0.56968 C 0.22461 -0.56644 0.22331 -0.5669 0.22578 -0.5669 " pathEditMode="relative" ptsTypes="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26 -0.00903 -0.00026 -0.01783 -0.00078 -0.02686 C -0.00156 -0.04375 -0.00287 -0.04862 -0.00443 -0.06551 C -0.00508 -0.07176 -0.00508 -0.07801 -0.00599 -0.08426 C -0.01159 -0.12385 -0.00404 -0.06899 -0.00821 -0.10417 C -0.00886 -0.1095 -0.00977 -0.11482 -0.01042 -0.12014 C -0.01003 -0.13936 -0.01016 -0.14445 -0.00899 -0.16019 C -0.00781 -0.17639 -0.0086 -0.1595 -0.00677 -0.18149 C -0.00456 -0.20695 -0.00755 -0.18357 -0.00443 -0.20556 C -0.0043 -0.2095 -0.00417 -0.21366 -0.00378 -0.2176 C -0.00182 -0.2338 -0.0013 -0.22825 0.00156 -0.24422 C 0.00221 -0.24815 0.00234 -0.25232 0.00299 -0.25625 C 0.00586 -0.27246 0.00599 -0.2669 0.00976 -0.28288 C 0.01172 -0.29098 0.0125 -0.30047 0.01497 -0.30834 C 0.01614 -0.31181 0.01823 -0.31413 0.01953 -0.3176 C 0.02083 -0.3213 0.02148 -0.3257 0.02252 -0.32963 C 0.02344 -0.33311 0.02461 -0.33658 0.02552 -0.34028 C 0.02656 -0.34422 0.02734 -0.34838 0.02851 -0.35232 C 0.0306 -0.3595 0.0332 -0.36621 0.03528 -0.37362 C 0.0362 -0.37709 0.03672 -0.38079 0.0375 -0.38426 C 0.03815 -0.38681 0.04245 -0.40417 0.04349 -0.40695 C 0.0595 -0.44723 0.04778 -0.41852 0.05625 -0.43218 C 0.07174 -0.45718 0.05599 -0.4338 0.0638 -0.44422 C 0.06601 -0.44723 0.06875 -0.44954 0.07044 -0.45371 C 0.07122 -0.45533 0.07174 -0.45764 0.07278 -0.45903 C 0.07409 -0.46042 0.07578 -0.46065 0.07721 -0.46158 C 0.07851 -0.46343 0.07982 -0.46505 0.08099 -0.4669 C 0.08385 -0.4713 0.08633 -0.47616 0.08919 -0.48033 C 0.09062 -0.48241 0.09232 -0.48357 0.09375 -0.48565 C 0.09557 -0.4882 0.09713 -0.49144 0.09896 -0.49352 C 0.1138 -0.51135 0.08893 -0.47663 0.10729 -0.50163 C 0.11133 -0.50718 0.11484 -0.51413 0.11927 -0.51899 C 0.122 -0.522 0.12513 -0.52431 0.12747 -0.52825 C 0.12851 -0.5301 0.12943 -0.53195 0.13047 -0.53357 C 0.13229 -0.53658 0.13659 -0.54237 0.13867 -0.54422 C 0.14284 -0.54815 0.147 -0.55278 0.15143 -0.55487 L 0.15677 -0.55764 C 0.16054 -0.56181 0.16797 -0.56991 0.17096 -0.57107 L 0.17474 -0.57223 C 0.17643 -0.57362 0.17812 -0.57547 0.17995 -0.57639 C 0.18724 -0.57917 0.20182 -0.57663 0.20703 -0.57639 C 0.22096 -0.57315 0.20729 -0.57755 0.21601 -0.57223 C 0.21797 -0.57107 0.222 -0.56968 0.222 -0.56968 C 0.22461 -0.56644 0.22331 -0.5669 0.22578 -0.5669 " pathEditMode="relative" ptsTypes="AAAAAAAAAAAAAAAAAAAAAAAAAAAAAAAAAAAAAAAAAAAAA">
                                      <p:cBhvr>
                                        <p:cTn id="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0301 L -0.01302 -0.00301 C -0.01328 -0.0081 -0.01341 -0.01296 -0.0138 -0.01782 C -0.01471 -0.03009 -0.01484 -0.03032 -0.01601 -0.03912 C -0.01484 -0.08773 -0.01653 -0.05347 -0.01458 -0.07384 C -0.01445 -0.07454 -0.01341 -0.08958 -0.01302 -0.0912 C -0.0125 -0.09398 -0.01145 -0.0963 -0.0108 -0.09907 C -0.0095 -0.10486 -0.00768 -0.11482 -0.00559 -0.12037 C -0.00468 -0.12292 -0.00364 -0.125 -0.0026 -0.12708 C -0.00065 -0.13079 0.00196 -0.13357 0.00339 -0.13773 C 0.00521 -0.14306 0.00625 -0.14676 0.00873 -0.15116 C 0.00951 -0.15278 0.01068 -0.15394 0.01172 -0.15509 C 0.01433 -0.15833 0.01732 -0.16088 0.01993 -0.16458 C 0.0224 -0.16806 0.02631 -0.17384 0.02891 -0.17639 C 0.03008 -0.17778 0.03139 -0.17824 0.03269 -0.17917 C 0.04102 -0.18449 0.03373 -0.17963 0.04011 -0.1831 C 0.04167 -0.18403 0.0431 -0.18519 0.04467 -0.18588 C 0.0461 -0.18657 0.04766 -0.18657 0.04922 -0.18704 C 0.05665 -0.18958 0.04896 -0.18773 0.05964 -0.18982 C 0.0629 -0.1912 0.06615 -0.19282 0.06941 -0.19375 C 0.09245 -0.20093 0.07865 -0.19468 0.09271 -0.20046 C 0.10274 -0.20463 0.09467 -0.20116 0.10469 -0.20718 C 0.1155 -0.21366 0.11407 -0.21134 0.12188 -0.21782 C 0.12995 -0.22454 0.12448 -0.22107 0.1362 -0.23241 C 0.13777 -0.23403 0.13985 -0.23449 0.14141 -0.23657 C 0.14375 -0.23958 0.15352 -0.25301 0.15717 -0.26042 C 0.15899 -0.26435 0.16068 -0.26852 0.16237 -0.27245 C 0.16407 -0.28403 0.16198 -0.27153 0.16459 -0.2831 C 0.16537 -0.28657 0.16823 -0.30324 0.16836 -0.3044 C 0.16915 -0.31019 0.16928 -0.31597 0.16993 -0.32176 C 0.17006 -0.32361 0.17045 -0.32546 0.17058 -0.32708 C 0.1711 -0.33727 0.17084 -0.34769 0.17214 -0.35787 C 0.17266 -0.36181 0.17344 -0.36574 0.17357 -0.36991 C 0.17396 -0.37546 0.17357 -0.38148 0.17357 -0.38704 " pathEditMode="relative" ptsTypes="AAAAAAAAAAAAAAAAAAAAAAAAAAAAAAAAAA">
                                      <p:cBhvr>
                                        <p:cTn id="5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0371 L -0.00313 0.00371 C -0.00365 -0.00139 -0.00404 -0.00625 -0.00456 -0.01111 C -0.00625 -0.02592 -0.00456 -0.00185 -0.0069 -0.03101 C -0.00716 -0.03541 -0.00729 -0.04004 -0.00755 -0.04444 C -0.00729 -0.06458 -0.00872 -0.08009 -0.00534 -0.09768 C -0.00508 -0.09907 -0.00495 -0.10046 -0.00456 -0.10185 C -0.00417 -0.10324 -0.00352 -0.10439 -0.00313 -0.10578 C -0.00274 -0.10694 -0.0026 -0.10833 -0.00234 -0.10972 C -0.00208 -0.11203 -0.00221 -0.11435 -0.00156 -0.11643 C -0.00117 -0.11805 -0.00013 -0.11921 0.00065 -0.12037 C 0.00117 -0.12268 0.00169 -0.12476 0.00221 -0.12708 C 0.00247 -0.12847 0.00247 -0.12986 0.00286 -0.13101 C 0.00351 -0.13264 0.00443 -0.13379 0.00521 -0.13518 C 0.00638 -0.14166 0.00508 -0.13703 0.0082 -0.14305 C 0.01367 -0.15439 0.00872 -0.14629 0.01341 -0.15254 C 0.01641 -0.15648 0.01914 -0.16111 0.0224 -0.16435 C 0.0237 -0.16574 0.025 -0.16689 0.02617 -0.16851 C 0.02995 -0.17291 0.02851 -0.17245 0.03294 -0.17639 C 0.03411 -0.17754 0.03542 -0.17824 0.03672 -0.17916 C 0.03737 -0.17963 0.03815 -0.17986 0.03893 -0.18055 C 0.03971 -0.18125 0.04036 -0.1824 0.04115 -0.1831 C 0.04258 -0.18426 0.0457 -0.18588 0.0457 -0.18588 C 0.04661 -0.18703 0.04753 -0.18889 0.0487 -0.18981 C 0.05013 -0.19097 0.05182 -0.19097 0.05312 -0.19236 C 0.05677 -0.19676 0.05872 -0.19814 0.06146 -0.20439 C 0.06211 -0.20601 0.06237 -0.2081 0.06289 -0.20972 C 0.06237 -0.21689 0.06224 -0.22407 0.06146 -0.23101 C 0.0612 -0.2331 0.05794 -0.24213 0.05768 -0.24305 C 0.05612 -0.24838 0.05482 -0.25393 0.05312 -0.25902 C 0.04505 -0.28356 0.0556 -0.24629 0.04713 -0.27384 C 0.04622 -0.27685 0.0457 -0.28009 0.04492 -0.2831 C 0.04206 -0.29444 0.04101 -0.29467 0.03815 -0.30972 C 0.03763 -0.3125 0.03724 -0.31527 0.03672 -0.31782 C 0.03594 -0.32106 0.03516 -0.32407 0.03437 -0.32708 C 0.03385 -0.32986 0.03359 -0.33264 0.03294 -0.33518 C 0.03021 -0.34629 0.02904 -0.34652 0.0276 -0.35648 C 0.02734 -0.35902 0.02721 -0.3618 0.02695 -0.36458 C 0.02487 -0.38495 0.0276 -0.35555 0.02539 -0.37916 C 0.02565 -0.39074 0.02578 -0.40231 0.02617 -0.41389 C 0.0263 -0.41643 0.02643 -0.41921 0.02695 -0.42176 C 0.02747 -0.4243 0.02851 -0.42615 0.02917 -0.42847 C 0.03112 -0.43541 0.02812 -0.43078 0.03216 -0.44051 C 0.03268 -0.44166 0.03372 -0.44236 0.03437 -0.44305 C 0.03646 -0.44861 0.03646 -0.4493 0.04036 -0.45393 C 0.04154 -0.45509 0.04297 -0.45555 0.04414 -0.45648 C 0.04492 -0.45787 0.04557 -0.45949 0.04648 -0.46041 C 0.04753 -0.4618 0.04896 -0.46226 0.05013 -0.46319 C 0.05117 -0.46389 0.05221 -0.46504 0.05312 -0.46574 C 0.05443 -0.46689 0.05573 -0.46759 0.0569 -0.46851 C 0.05898 -0.47014 0.06081 -0.47268 0.06289 -0.47384 C 0.06588 -0.47569 0.06888 -0.47777 0.07187 -0.47916 C 0.07435 -0.48032 0.07943 -0.48171 0.07943 -0.48171 C 0.0849 -0.48148 0.09049 -0.48148 0.09596 -0.48055 C 0.09753 -0.48009 0.09909 -0.47939 0.10039 -0.47777 L 0.10273 -0.47523 L 0.10872 -0.45926 C 0.10924 -0.45787 0.1095 -0.45601 0.11016 -0.45509 L 0.1125 -0.45254 C 0.11276 -0.45115 0.11276 -0.44953 0.11315 -0.44838 C 0.1138 -0.44722 0.11471 -0.44676 0.11549 -0.44583 C 0.11575 -0.44537 0.11601 -0.4449 0.11628 -0.44444 " pathEditMode="relative" ptsTypes="AAAAAAAAAAAAAA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326 -0.0051 -0.00742 -0.00857 -0.00977 -0.01482 C -0.01068 -0.01736 -0.01146 -0.02037 -0.01276 -0.02269 C -0.01732 -0.03148 -0.02331 -0.03797 -0.02696 -0.04815 C -0.03099 -0.05903 -0.03438 -0.0676 -0.0375 -0.07871 C -0.04011 -0.08797 -0.03959 -0.08773 -0.04128 -0.09746 C -0.04284 -0.10695 -0.04284 -0.1044 -0.04427 -0.11482 C -0.04453 -0.1169 -0.04479 -0.11922 -0.04492 -0.12153 C -0.04479 -0.13125 -0.04545 -0.14121 -0.04427 -0.1507 C -0.04362 -0.15579 -0.04154 -0.15996 -0.03972 -0.16412 C -0.03893 -0.16597 -0.03815 -0.1676 -0.0375 -0.16945 C -0.03685 -0.17107 -0.03672 -0.17315 -0.03594 -0.17477 C -0.03438 -0.17824 -0.03242 -0.18102 -0.03073 -0.18403 C -0.02943 -0.18635 -0.02839 -0.18889 -0.02696 -0.19074 C -0.02097 -0.19931 -0.01641 -0.20625 -0.00977 -0.21343 C -0.00847 -0.21482 -0.00716 -0.21597 -0.00599 -0.21736 C -0.00417 -0.21945 -0.00261 -0.22222 -0.00078 -0.22408 C 0.00143 -0.22616 0.0039 -0.22732 0.00599 -0.2294 C 0.00911 -0.23218 0.01198 -0.23588 0.01497 -0.23866 C 0.01653 -0.24005 0.01797 -0.24144 0.01953 -0.24283 C 0.02122 -0.24422 0.02304 -0.24514 0.02474 -0.24676 C 0.02916 -0.25093 0.03411 -0.25625 0.03828 -0.26135 C 0.03932 -0.26273 0.04023 -0.26412 0.04127 -0.26551 C 0.04205 -0.26644 0.04284 -0.26713 0.04349 -0.26806 C 0.04557 -0.2706 0.04739 -0.27361 0.04948 -0.27616 C 0.05026 -0.27685 0.05104 -0.27778 0.05182 -0.27871 C 0.05989 -0.29051 0.05495 -0.28542 0.0608 -0.29074 C 0.06133 -0.29213 0.06159 -0.29352 0.06224 -0.29468 C 0.06666 -0.30232 0.06419 -0.29468 0.06758 -0.30417 C 0.07031 -0.31204 0.0707 -0.32176 0.07135 -0.33079 C 0.07109 -0.34097 0.07109 -0.35116 0.07057 -0.36135 C 0.07031 -0.36551 0.06914 -0.37153 0.06823 -0.37593 C 0.06549 -0.3757 0.06276 -0.37523 0.06002 -0.37477 C 0.05872 -0.37454 0.05625 -0.37338 0.05625 -0.37338 " pathEditMode="relative" ptsTypes="AAAAAAAAAAAAAAAAAAAAAAAAAAAAAAAAAAA">
                                      <p:cBhvr>
                                        <p:cTn id="5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326 -0.0051 -0.00742 -0.00857 -0.00977 -0.01482 C -0.01068 -0.01736 -0.01146 -0.02037 -0.01276 -0.02269 C -0.01732 -0.03148 -0.02331 -0.03797 -0.02696 -0.04815 C -0.03099 -0.05903 -0.03438 -0.0676 -0.0375 -0.07871 C -0.04011 -0.08797 -0.03959 -0.08773 -0.04128 -0.09746 C -0.04284 -0.10695 -0.04284 -0.1044 -0.04427 -0.11482 C -0.04453 -0.1169 -0.04479 -0.11922 -0.04492 -0.12153 C -0.04479 -0.13125 -0.04545 -0.14121 -0.04427 -0.1507 C -0.04362 -0.15579 -0.04154 -0.15996 -0.03972 -0.16412 C -0.03893 -0.16597 -0.03815 -0.1676 -0.0375 -0.16945 C -0.03685 -0.17107 -0.03672 -0.17315 -0.03594 -0.17477 C -0.03438 -0.17824 -0.03242 -0.18102 -0.03073 -0.18403 C -0.02943 -0.18635 -0.02839 -0.18889 -0.02696 -0.19074 C -0.02097 -0.19931 -0.01641 -0.20625 -0.00977 -0.21343 C -0.00847 -0.21482 -0.00716 -0.21597 -0.00599 -0.21736 C -0.00417 -0.21945 -0.00261 -0.22222 -0.00078 -0.22408 C 0.00143 -0.22616 0.0039 -0.22732 0.00599 -0.2294 C 0.00911 -0.23218 0.01198 -0.23588 0.01497 -0.23866 C 0.01653 -0.24005 0.01797 -0.24144 0.01953 -0.24283 C 0.02122 -0.24422 0.02304 -0.24514 0.02474 -0.24676 C 0.02916 -0.25093 0.03411 -0.25625 0.03828 -0.26135 C 0.03932 -0.26273 0.04023 -0.26412 0.04127 -0.26551 C 0.04205 -0.26644 0.04284 -0.26713 0.04349 -0.26806 C 0.04557 -0.2706 0.04739 -0.27361 0.04948 -0.27616 C 0.05026 -0.27685 0.05104 -0.27778 0.05182 -0.27871 C 0.05989 -0.29051 0.05495 -0.28542 0.0608 -0.29074 C 0.06133 -0.29213 0.06159 -0.29352 0.06224 -0.29468 C 0.06666 -0.30232 0.06419 -0.29468 0.06758 -0.30417 C 0.07031 -0.31204 0.0707 -0.32176 0.07135 -0.33079 C 0.07109 -0.34097 0.07109 -0.35116 0.07057 -0.36135 C 0.07031 -0.36551 0.06914 -0.37153 0.06823 -0.37593 C 0.06549 -0.3757 0.06276 -0.37523 0.06002 -0.37477 C 0.05872 -0.37454 0.05625 -0.37338 0.05625 -0.37338 " pathEditMode="relative" ptsTypes="AAAAAAAAAAAAAAAAAAAAAAAAAAAAAAAAAAA">
                                      <p:cBhvr>
                                        <p:cTn id="5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579 L 0.00013 -0.00579 C -0.00742 -0.00232 -0.01263 -0.00046 -0.02005 0.00486 C -0.022 0.00625 -0.02344 0.00903 -0.02539 0.01018 C -0.02747 0.0118 -0.02995 0.0118 -0.03216 0.01296 C -0.04414 0.01921 -0.03151 0.01597 -0.04635 0.01829 C -0.04857 0.01921 -0.05078 0.02014 -0.05312 0.02083 C -0.06198 0.02361 -0.06406 0.02361 -0.07266 0.025 C -0.07591 0.02662 -0.07904 0.02893 -0.08229 0.03032 C -0.08607 0.03171 -0.08984 0.03194 -0.09362 0.03287 C -0.09818 0.03426 -0.1026 0.03541 -0.10716 0.03704 C -0.11719 0.04028 -0.12708 0.04421 -0.13711 0.04768 C -0.14805 0.05139 -0.15911 0.0544 -0.17005 0.05694 C -0.17461 0.05787 -0.17917 0.05879 -0.18359 0.05972 L -0.30508 0.05416 C -0.31146 0.0537 -0.33047 0.04444 -0.33659 0.04236 C -0.34844 0.03819 -0.37279 0.0331 -0.38242 0.02639 L -0.40638 0.00903 L -0.41758 0.00092 C -0.42109 -0.00162 -0.42448 -0.00486 -0.42812 -0.00695 C -0.43437 -0.01111 -0.44062 -0.01482 -0.44687 -0.01898 C -0.45 -0.0213 -0.46146 -0.03102 -0.46406 -0.0338 C -0.47174 -0.04144 -0.48034 -0.05023 -0.48737 -0.06042 C -0.48971 -0.06389 -0.49167 -0.06783 -0.49414 -0.07107 C -0.49648 -0.07408 -0.49935 -0.0757 -0.50156 -0.07894 C -0.50338 -0.08171 -0.50456 -0.08542 -0.50612 -0.08843 C -0.50807 -0.09213 -0.51042 -0.09514 -0.51211 -0.09908 C -0.51562 -0.10718 -0.51979 -0.11482 -0.52187 -0.12431 C -0.52578 -0.1419 -0.52357 -0.13357 -0.52864 -0.14977 C -0.53437 -0.18727 -0.52565 -0.13334 -0.53984 -0.20162 C -0.54141 -0.20926 -0.54141 -0.21921 -0.54219 -0.22709 C -0.54258 -0.23148 -0.5431 -0.23588 -0.54362 -0.24028 C -0.54258 -0.2581 -0.54258 -0.27616 -0.54062 -0.29375 C -0.5401 -0.29884 -0.53737 -0.30232 -0.53607 -0.30695 C -0.52292 -0.35602 -0.54531 -0.28403 -0.52708 -0.33634 C -0.5237 -0.3463 -0.52083 -0.35695 -0.51732 -0.3669 C -0.51172 -0.38357 -0.51081 -0.3831 -0.50469 -0.39769 C -0.49961 -0.40949 -0.49466 -0.42176 -0.48958 -0.43357 C -0.48789 -0.43773 -0.48646 -0.44236 -0.48437 -0.4456 C -0.48216 -0.44931 -0.47982 -0.45255 -0.4776 -0.45625 C -0.47096 -0.46829 -0.4737 -0.4669 -0.46562 -0.47755 C -0.46328 -0.48079 -0.46055 -0.48264 -0.45807 -0.48565 C -0.45 -0.49607 -0.44297 -0.50926 -0.43411 -0.51759 C -0.42617 -0.52523 -0.41823 -0.5331 -0.41016 -0.54028 C -0.40768 -0.54259 -0.40521 -0.54514 -0.4026 -0.54699 C -0.40026 -0.54861 -0.39766 -0.54954 -0.39518 -0.55093 C -0.38151 -0.55857 -0.3944 -0.55301 -0.37187 -0.56019 C -0.33698 -0.55903 -0.34336 -0.56273 -0.32318 -0.55625 L -0.29466 -0.54699 L -0.28633 -0.54421 C -0.26432 -0.52894 -0.28034 -0.54213 -0.26614 -0.52685 C -0.2625 -0.52315 -0.25299 -0.51505 -0.24883 -0.50834 C -0.24518 -0.50232 -0.2418 -0.49607 -0.23841 -0.48959 C -0.22578 -0.46574 -0.22096 -0.45486 -0.21055 -0.42431 C -0.20911 -0.41991 -0.20742 -0.41574 -0.20612 -0.41088 C -0.20482 -0.40625 -0.2043 -0.40116 -0.20312 -0.3963 C -0.19557 -0.36644 -0.2026 -0.40162 -0.19713 -0.37222 C -0.19674 -0.36343 -0.1944 -0.32801 -0.19635 -0.31505 C -0.19987 -0.29213 -0.20091 -0.2963 -0.20755 -0.2831 C -0.23242 -0.23403 -0.21354 -0.26412 -0.22864 -0.2456 C -0.23568 -0.23704 -0.24232 -0.22709 -0.24961 -0.21898 C -0.25208 -0.21621 -0.25521 -0.21574 -0.25781 -0.21366 C -0.26471 -0.20857 -0.27122 -0.20255 -0.27812 -0.19769 C -0.27956 -0.19676 -0.28112 -0.19676 -0.28255 -0.1963 C -0.28633 -0.19514 -0.2901 -0.19375 -0.29388 -0.19236 C -0.30117 -0.18935 -0.30833 -0.18588 -0.31562 -0.1831 C -0.32083 -0.18102 -0.32617 -0.17986 -0.33138 -0.17778 C -0.34961 -0.17037 -0.36758 -0.15949 -0.38607 -0.15509 C -0.40729 -0.15 -0.39362 -0.15301 -0.42734 -0.14699 C -0.44141 -0.14792 -0.45547 -0.14746 -0.4694 -0.14977 C -0.47161 -0.15 -0.47344 -0.15324 -0.47539 -0.15509 C -0.48919 -0.16806 -0.48932 -0.16713 -0.50013 -0.1831 C -0.50612 -0.1919 -0.5207 -0.21736 -0.52344 -0.22292 C -0.52917 -0.23565 -0.5345 -0.24908 -0.53919 -0.26296 C -0.54088 -0.26806 -0.55195 -0.30903 -0.55482 -0.32292 C -0.55755 -0.33588 -0.55989 -0.34884 -0.56237 -0.36158 C -0.56289 -0.36736 -0.56354 -0.37315 -0.56393 -0.37894 C -0.5651 -0.40116 -0.5651 -0.43681 -0.56315 -0.45486 C -0.56198 -0.46644 -0.55833 -0.47662 -0.5556 -0.48704 C -0.55391 -0.49375 -0.54883 -0.50695 -0.54583 -0.51227 C -0.53841 -0.52593 -0.53203 -0.54283 -0.52266 -0.55232 C -0.51393 -0.56111 -0.50495 -0.56968 -0.49635 -0.57894 C -0.49297 -0.58264 -0.4901 -0.58773 -0.48659 -0.59097 C -0.45351 -0.62269 -0.46758 -0.60857 -0.44466 -0.62431 C -0.43385 -0.63171 -0.42292 -0.63843 -0.41237 -0.64699 C -0.40963 -0.64908 -0.40703 -0.65209 -0.40417 -0.65371 C -0.39128 -0.66042 -0.38893 -0.65996 -0.37786 -0.66158 C -0.37513 -0.66134 -0.33294 -0.66111 -0.31641 -0.65486 C -0.30599 -0.65116 -0.29362 -0.64236 -0.28411 -0.6375 C -0.28073 -0.63588 -0.27708 -0.63542 -0.27357 -0.63357 C -0.26654 -0.63009 -0.25963 -0.62523 -0.2526 -0.62153 C -0.24935 -0.61991 -0.24609 -0.61945 -0.24284 -0.61759 C -0.22435 -0.60718 -0.21575 -0.60023 -0.19792 -0.58426 C -0.19531 -0.58195 -0.19271 -0.58033 -0.19036 -0.57755 C -0.15052 -0.52986 -0.18008 -0.56482 -0.16042 -0.53634 C -0.15495 -0.52847 -0.14922 -0.52153 -0.14388 -0.51366 C -0.13763 -0.50463 -0.12617 -0.4838 -0.12213 -0.47639 C -0.12044 -0.47338 -0.11888 -0.47037 -0.11758 -0.4669 C -0.11289 -0.45486 -0.10417 -0.42963 -0.10417 -0.42963 C -0.10338 -0.42523 -0.10273 -0.4206 -0.10182 -0.41621 C -0.10039 -0.4088 -0.09857 -0.40139 -0.09739 -0.39375 C -0.09687 -0.39074 -0.09687 -0.3875 -0.09661 -0.38426 C -0.0957 -0.3588 -0.09492 -0.35671 -0.09805 -0.32709 C -0.09922 -0.31644 -0.10846 -0.29121 -0.11016 -0.28704 C -0.11172 -0.28287 -0.11419 -0.28009 -0.11614 -0.27639 C -0.13607 -0.23611 -0.09062 -0.3169 -0.1401 -0.23102 C -0.14726 -0.21852 -0.15221 -0.20949 -0.16042 -0.20046 C -0.17851 -0.18009 -0.1957 -0.15648 -0.2151 -0.14028 C -0.22422 -0.13287 -0.26693 -0.09607 -0.28333 -0.08565 C -0.30143 -0.07431 -0.31966 -0.06343 -0.33815 -0.05371 C -0.34596 -0.04954 -0.35404 -0.04722 -0.36211 -0.04445 C -0.36601 -0.04306 -0.41862 -0.0257 -0.4319 -0.02315 C -0.44635 -0.02014 -0.46094 -0.01852 -0.47539 -0.01644 C -0.4957 -0.01713 -0.53346 -0.01042 -0.55794 -0.02709 C -0.56484 -0.03171 -0.59622 -0.05625 -0.60508 -0.07107 C -0.62695 -0.10718 -0.64739 -0.1463 -0.6681 -0.18426 C -0.67135 -0.19028 -0.67448 -0.1963 -0.67708 -0.20301 C -0.68594 -0.22454 -0.70013 -0.27408 -0.70495 -0.28959 C -0.70846 -0.32315 -0.71029 -0.33195 -0.7056 -0.37639 C -0.70469 -0.38496 -0.69479 -0.4257 -0.68984 -0.43889 C -0.67891 -0.46875 -0.67031 -0.50185 -0.65612 -0.52685 C -0.64883 -0.53982 -0.64193 -0.55324 -0.63437 -0.56551 C -0.62213 -0.58611 -0.5832 -0.62894 -0.58034 -0.63218 C -0.56849 -0.64584 -0.54349 -0.66551 -0.53463 -0.67084 C -0.52891 -0.67454 -0.52318 -0.67871 -0.51732 -0.68171 C -0.50833 -0.68611 -0.49062 -0.68519 -0.48437 -0.68565 C -0.46614 -0.68287 -0.47995 -0.68611 -0.45065 -0.66968 C -0.44792 -0.66806 -0.44505 -0.66759 -0.44232 -0.66551 C -0.41458 -0.64514 -0.43997 -0.65949 -0.42135 -0.64954 C -0.4181 -0.64468 -0.41497 -0.63959 -0.41159 -0.63496 C -0.4095 -0.63195 -0.40703 -0.62986 -0.40482 -0.62685 C -0.4 -0.62014 -0.39544 -0.6125 -0.39062 -0.60556 C -0.38867 -0.60278 -0.38646 -0.6007 -0.38463 -0.59769 C -0.38073 -0.59121 -0.37721 -0.58403 -0.37331 -0.57755 C -0.36094 -0.55648 -0.37018 -0.57894 -0.35156 -0.53634 C -0.347 -0.5257 -0.34167 -0.51551 -0.3388 -0.50301 L -0.33216 -0.47361 C -0.33112 -0.4581 -0.32721 -0.44236 -0.32917 -0.42709 C -0.33164 -0.40648 -0.33333 -0.38565 -0.33659 -0.36574 C -0.34036 -0.34236 -0.347 -0.33611 -0.35833 -0.32176 C -0.36016 -0.31945 -0.36172 -0.31667 -0.36367 -0.31505 C -0.36992 -0.30903 -0.37747 -0.30324 -0.38463 -0.30023 C -0.38958 -0.29838 -0.39466 -0.29676 -0.39961 -0.29491 C -0.40364 -0.29537 -0.42148 -0.29259 -0.42891 -0.30162 C -0.43203 -0.30556 -0.43516 -0.30996 -0.43789 -0.31505 C -0.43945 -0.31806 -0.44036 -0.32199 -0.44167 -0.3257 C -0.44336 -0.33982 -0.44635 -0.35371 -0.44687 -0.36829 C -0.44739 -0.38334 -0.44674 -0.43634 -0.44167 -0.45764 C -0.4345 -0.48727 -0.4276 -0.51759 -0.41758 -0.54421 C -0.40755 -0.5713 -0.39648 -0.59861 -0.38164 -0.61759 C -0.37838 -0.62176 -0.34792 -0.67199 -0.32982 -0.67755 C -0.32422 -0.6794 -0.31836 -0.6794 -0.31263 -0.68033 C -0.30664 -0.6794 -0.30039 -0.68056 -0.29466 -0.67755 C -0.29154 -0.67593 -0.27187 -0.65834 -0.26614 -0.65232 C -0.22187 -0.60602 -0.24154 -0.63125 -0.20534 -0.56968 C -0.18997 -0.54329 -0.19297 -0.55301 -0.17161 -0.51088 C -0.1694 -0.50648 -0.16693 -0.50232 -0.16484 -0.49769 C -0.15963 -0.48588 -0.15469 -0.47384 -0.14987 -0.46158 C -0.14323 -0.44491 -0.13789 -0.42639 -0.13034 -0.41088 C -0.12864 -0.40741 -0.12669 -0.40417 -0.12513 -0.40023 C -0.12174 -0.39259 -0.11888 -0.3838 -0.11536 -0.37639 C -0.10937 -0.36389 -0.1043 -0.34931 -0.09661 -0.34028 C -0.09505 -0.33866 -0.09375 -0.33611 -0.09206 -0.33496 C -0.0862 -0.33148 -0.08008 -0.32963 -0.07409 -0.32709 C -0.06484 -0.33195 -0.05547 -0.33588 -0.04635 -0.34167 C -0.04362 -0.34352 -0.04075 -0.3456 -0.0388 -0.34977 C -0.03385 -0.36019 -0.03034 -0.37269 -0.02604 -0.38426 C -0.02539 -0.38866 -0.02422 -0.39306 -0.02383 -0.39769 C -0.02344 -0.40324 -0.02239 -0.43125 -0.02383 -0.44028 C -0.0263 -0.45533 -0.0293 -0.46991 -0.03281 -0.48426 C -0.03802 -0.50533 -0.05573 -0.53519 -0.06211 -0.54421 C -0.07851 -0.56759 -0.09505 -0.59167 -0.1138 -0.60834 C -0.1293 -0.62199 -0.14401 -0.63912 -0.16042 -0.64954 C -0.16315 -0.65139 -0.16601 -0.65255 -0.16862 -0.65486 C -0.17851 -0.66412 -0.18789 -0.67546 -0.19635 -0.6882 C -0.19648 -0.68843 -0.21302 -0.71088 -0.21588 -0.72292 C -0.21771 -0.73079 -0.21901 -0.73889 -0.22031 -0.74699 C -0.2207 -0.74908 -0.22083 -0.75139 -0.22109 -0.75347 C -0.21992 -0.76019 -0.21901 -0.76713 -0.21732 -0.77361 C -0.2168 -0.77593 -0.21549 -0.77755 -0.21432 -0.77894 C -0.20612 -0.78889 -0.20638 -0.78773 -0.19792 -0.79213 C -0.16706 -0.78982 -0.18307 -0.79514 -0.14088 -0.75764 C -0.12591 -0.74421 -0.10924 -0.73542 -0.09583 -0.71759 C -0.08789 -0.70695 -0.08021 -0.69537 -0.07187 -0.68565 C -0.07031 -0.6838 -0.06875 -0.68218 -0.06732 -0.68033 C -0.06276 -0.67384 -0.05846 -0.66667 -0.05391 -0.66019 C -0.05247 -0.65834 -0.05078 -0.65695 -0.04935 -0.65486 C -0.04609 -0.6507 -0.04284 -0.64607 -0.03958 -0.64167 C -0.0388 -0.63935 -0.03789 -0.63727 -0.03737 -0.63496 C -0.0362 -0.63009 -0.03542 -0.625 -0.03437 -0.62037 C -0.03398 -0.61852 -0.03333 -0.61667 -0.03281 -0.61505 C -0.03216 -0.60463 -0.03086 -0.59468 -0.0306 -0.58426 C -0.02995 -0.55232 -0.03086 -0.55671 -0.03216 -0.53634 C -0.03294 -0.52246 -0.03359 -0.5088 -0.03437 -0.49491 C -0.03385 -0.47014 -0.03476 -0.44491 -0.03281 -0.42037 C -0.03164 -0.40509 -0.02878 -0.39051 -0.02539 -0.37639 C -0.02018 -0.35486 -0.01484 -0.3375 -0.0043 -0.32431 C -0.00156 -0.32084 0.00143 -0.31806 0.00469 -0.31644 C 0.00755 -0.31482 0.01068 -0.31551 0.01367 -0.31505 C 0.01758 -0.31574 0.02839 -0.31597 0.0332 -0.32176 C 0.03711 -0.32639 0.04948 -0.34491 0.05339 -0.35371 C 0.05651 -0.36042 0.05899 -0.36783 0.06172 -0.375 C 0.0625 -0.37709 0.06328 -0.3794 0.06393 -0.38171 C 0.06602 -0.38912 0.0681 -0.39653 0.06992 -0.4044 C 0.07109 -0.40903 0.07214 -0.41389 0.07292 -0.41898 C 0.07617 -0.43866 0.07604 -0.43935 0.07747 -0.45371 C 0.07513 -0.47269 0.07305 -0.4919 0.0707 -0.51088 C 0.07031 -0.5132 0.06979 -0.51551 0.06914 -0.51759 C 0.06745 -0.52384 0.06589 -0.53033 0.06393 -0.53634 C 0.06341 -0.53796 0.06237 -0.53889 0.06172 -0.54028 C 0.05938 -0.54514 0.05703 -0.55 0.05495 -0.55486 C 0.04883 -0.56875 0.05326 -0.55996 0.0474 -0.575 C 0.04479 -0.58171 0.03919 -0.59491 0.03919 -0.59491 C 0.03828 -0.60162 0.03841 -0.59838 0.03841 -0.60417 " pathEditMode="relative" ptsTypes="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58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  <p:bldP spid="12" grpId="0"/>
      <p:bldP spid="37" grpId="0"/>
      <p:bldP spid="2" grpId="0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5" grpId="0"/>
      <p:bldP spid="25" grpId="1"/>
      <p:bldP spid="27" grpId="0"/>
      <p:bldP spid="27" grpId="1"/>
      <p:bldP spid="29" grpId="0"/>
      <p:bldP spid="29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8" grpId="0"/>
      <p:bldP spid="38" grpId="1"/>
      <p:bldP spid="40" grpId="0"/>
      <p:bldP spid="40" grpId="1"/>
      <p:bldP spid="41" grpId="0"/>
      <p:bldP spid="41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 animBg="1"/>
      <p:bldP spid="50" grpId="1" animBg="1"/>
      <p:bldP spid="51" grpId="0"/>
      <p:bldP spid="51" grpId="1"/>
      <p:bldP spid="52" grpId="0"/>
      <p:bldP spid="52" grpId="1"/>
      <p:bldP spid="53" grpId="0"/>
      <p:bldP spid="53" grpId="1"/>
      <p:bldP spid="6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ED69EB-C993-4F97-BA87-ADECA4C2C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9" t="4998" r="1669" b="2468"/>
          <a:stretch/>
        </p:blipFill>
        <p:spPr>
          <a:xfrm>
            <a:off x="2982720" y="3473721"/>
            <a:ext cx="6299980" cy="293232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Training a Network – </a:t>
            </a:r>
            <a:r>
              <a:rPr lang="en-US" sz="2800" dirty="0">
                <a:solidFill>
                  <a:schemeClr val="tx1"/>
                </a:solidFill>
              </a:rPr>
              <a:t>Review Relevant Hyperparameters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6B4BF-EE12-4985-809E-B09EFFA55524}"/>
              </a:ext>
            </a:extLst>
          </p:cNvPr>
          <p:cNvSpPr/>
          <p:nvPr/>
        </p:nvSpPr>
        <p:spPr>
          <a:xfrm>
            <a:off x="10327173" y="784274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Bag of tunable</a:t>
            </a:r>
          </a:p>
        </p:txBody>
      </p:sp>
      <p:pic>
        <p:nvPicPr>
          <p:cNvPr id="54" name="Picture 2" descr="Image result for large bag">
            <a:extLst>
              <a:ext uri="{FF2B5EF4-FFF2-40B4-BE49-F238E27FC236}">
                <a16:creationId xmlns:a16="http://schemas.microsoft.com/office/drawing/2014/main" id="{F23542C8-7A53-4B57-A4F6-D4F4FE27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572" y="1170677"/>
            <a:ext cx="1652280" cy="165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D3577D-A712-48D7-BC9A-C79B37518629}"/>
              </a:ext>
            </a:extLst>
          </p:cNvPr>
          <p:cNvSpPr/>
          <p:nvPr/>
        </p:nvSpPr>
        <p:spPr>
          <a:xfrm>
            <a:off x="8165592" y="5212080"/>
            <a:ext cx="1188720" cy="301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868500C-47A0-43D6-81F2-CEF5AA8CF97B}"/>
              </a:ext>
            </a:extLst>
          </p:cNvPr>
          <p:cNvSpPr/>
          <p:nvPr/>
        </p:nvSpPr>
        <p:spPr>
          <a:xfrm>
            <a:off x="3182740" y="5666232"/>
            <a:ext cx="2660275" cy="423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2C19CE6-1C2C-4AC1-A519-2DAD06CB0EEE}"/>
              </a:ext>
            </a:extLst>
          </p:cNvPr>
          <p:cNvCxnSpPr>
            <a:cxnSpLocks/>
          </p:cNvCxnSpPr>
          <p:nvPr/>
        </p:nvCxnSpPr>
        <p:spPr>
          <a:xfrm flipV="1">
            <a:off x="8988552" y="2822958"/>
            <a:ext cx="1746504" cy="2843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9" name="Picture 2" descr="Image result for large bag">
            <a:extLst>
              <a:ext uri="{FF2B5EF4-FFF2-40B4-BE49-F238E27FC236}">
                <a16:creationId xmlns:a16="http://schemas.microsoft.com/office/drawing/2014/main" id="{89D920DB-4FFE-40BD-940D-B59914265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160" y="4178732"/>
            <a:ext cx="330864" cy="330864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127000">
              <a:schemeClr val="bg1"/>
            </a:glow>
            <a:outerShdw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61" name="Picture 2" descr="Image result for large bag">
            <a:extLst>
              <a:ext uri="{FF2B5EF4-FFF2-40B4-BE49-F238E27FC236}">
                <a16:creationId xmlns:a16="http://schemas.microsoft.com/office/drawing/2014/main" id="{A2A55B6A-C031-4DA7-8295-9F10B39A2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010" y="5014452"/>
            <a:ext cx="330864" cy="330864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127000">
              <a:schemeClr val="bg1"/>
            </a:glow>
            <a:outerShdw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62" name="Picture 2" descr="Image result for large bag">
            <a:extLst>
              <a:ext uri="{FF2B5EF4-FFF2-40B4-BE49-F238E27FC236}">
                <a16:creationId xmlns:a16="http://schemas.microsoft.com/office/drawing/2014/main" id="{9BA50D6F-5B9C-4C5B-8430-038E82B4F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832" y="4382081"/>
            <a:ext cx="330864" cy="330864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127000">
              <a:schemeClr val="bg1"/>
            </a:glow>
            <a:outerShdw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63" name="Picture 2" descr="Image result for large bag">
            <a:extLst>
              <a:ext uri="{FF2B5EF4-FFF2-40B4-BE49-F238E27FC236}">
                <a16:creationId xmlns:a16="http://schemas.microsoft.com/office/drawing/2014/main" id="{CAB7D814-71B9-4DB1-91D9-944C4EBB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031" y="4281051"/>
            <a:ext cx="330864" cy="330864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127000">
              <a:schemeClr val="bg1"/>
            </a:glow>
            <a:outerShdw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64" name="Picture 2" descr="Image result for large bag">
            <a:extLst>
              <a:ext uri="{FF2B5EF4-FFF2-40B4-BE49-F238E27FC236}">
                <a16:creationId xmlns:a16="http://schemas.microsoft.com/office/drawing/2014/main" id="{FBD63F36-E146-44B8-BB87-726A3BA3F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586" y="4051217"/>
            <a:ext cx="330864" cy="330864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127000">
              <a:schemeClr val="bg1"/>
            </a:glow>
            <a:outerShdw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D13FCBE-074D-4F1C-B0C8-430BD0D74B18}"/>
              </a:ext>
            </a:extLst>
          </p:cNvPr>
          <p:cNvSpPr/>
          <p:nvPr/>
        </p:nvSpPr>
        <p:spPr>
          <a:xfrm>
            <a:off x="585550" y="4011751"/>
            <a:ext cx="21339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Reminder:</a:t>
            </a:r>
          </a:p>
          <a:p>
            <a:r>
              <a:rPr lang="en-US" dirty="0">
                <a:latin typeface="Comic Sans MS" panose="030F0702030302020204" pitchFamily="66" charset="0"/>
              </a:rPr>
              <a:t>we are looking at</a:t>
            </a:r>
          </a:p>
          <a:p>
            <a:r>
              <a:rPr lang="en-US" dirty="0">
                <a:latin typeface="Comic Sans MS" panose="030F0702030302020204" pitchFamily="66" charset="0"/>
              </a:rPr>
              <a:t>a subset of our</a:t>
            </a:r>
          </a:p>
          <a:p>
            <a:r>
              <a:rPr lang="en-US" dirty="0">
                <a:latin typeface="Comic Sans MS" panose="030F0702030302020204" pitchFamily="66" charset="0"/>
              </a:rPr>
              <a:t>Hyperparameters!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640652-115E-4D68-BCC3-57181021C48B}"/>
              </a:ext>
            </a:extLst>
          </p:cNvPr>
          <p:cNvSpPr txBox="1"/>
          <p:nvPr/>
        </p:nvSpPr>
        <p:spPr>
          <a:xfrm>
            <a:off x="3979727" y="2320893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current values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EB7BAB-4DDA-4C47-B564-1EC43A345D42}"/>
              </a:ext>
            </a:extLst>
          </p:cNvPr>
          <p:cNvSpPr txBox="1"/>
          <p:nvPr/>
        </p:nvSpPr>
        <p:spPr>
          <a:xfrm>
            <a:off x="5632062" y="1100256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learning rate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EF561B4-B4DB-4E19-ADE7-1245D489545F}"/>
              </a:ext>
            </a:extLst>
          </p:cNvPr>
          <p:cNvCxnSpPr/>
          <p:nvPr/>
        </p:nvCxnSpPr>
        <p:spPr>
          <a:xfrm flipH="1">
            <a:off x="5559873" y="1377255"/>
            <a:ext cx="272716" cy="276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F226F29-6E82-488F-AE2B-13BD78414775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4716467" y="2023589"/>
            <a:ext cx="277123" cy="297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D95495F-CDE4-40B9-ACFE-AB7F22745AF7}"/>
              </a:ext>
            </a:extLst>
          </p:cNvPr>
          <p:cNvCxnSpPr>
            <a:cxnSpLocks/>
          </p:cNvCxnSpPr>
          <p:nvPr/>
        </p:nvCxnSpPr>
        <p:spPr>
          <a:xfrm flipH="1" flipV="1">
            <a:off x="5831723" y="2004340"/>
            <a:ext cx="195639" cy="199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285650C-50CA-47CD-8A65-9A6C4E65D7B2}"/>
                  </a:ext>
                </a:extLst>
              </p:cNvPr>
              <p:cNvSpPr txBox="1"/>
              <p:nvPr/>
            </p:nvSpPr>
            <p:spPr>
              <a:xfrm>
                <a:off x="4037846" y="1641103"/>
                <a:ext cx="23341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285650C-50CA-47CD-8A65-9A6C4E65D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846" y="1641103"/>
                <a:ext cx="2334127" cy="369332"/>
              </a:xfrm>
              <a:prstGeom prst="rect">
                <a:avLst/>
              </a:prstGeom>
              <a:blipFill>
                <a:blip r:embed="rId7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AA0F3070-BBBA-46E1-AE66-3D2CB9CB771E}"/>
              </a:ext>
            </a:extLst>
          </p:cNvPr>
          <p:cNvSpPr txBox="1"/>
          <p:nvPr/>
        </p:nvSpPr>
        <p:spPr>
          <a:xfrm>
            <a:off x="5907719" y="2189306"/>
            <a:ext cx="2855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derivative of loss function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using a subset of training set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411FEC5-57B6-45AE-B2DC-F3641BB60386}"/>
              </a:ext>
            </a:extLst>
          </p:cNvPr>
          <p:cNvSpPr/>
          <p:nvPr/>
        </p:nvSpPr>
        <p:spPr>
          <a:xfrm>
            <a:off x="6462139" y="5319173"/>
            <a:ext cx="3574920" cy="114384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7787A2D-50B9-4944-82FB-86EDDAE07EE2}"/>
              </a:ext>
            </a:extLst>
          </p:cNvPr>
          <p:cNvSpPr txBox="1"/>
          <p:nvPr/>
        </p:nvSpPr>
        <p:spPr>
          <a:xfrm>
            <a:off x="6765859" y="5388015"/>
            <a:ext cx="2967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How to change our</a:t>
            </a:r>
          </a:p>
          <a:p>
            <a:pPr algn="ctr"/>
            <a:r>
              <a:rPr lang="en-US" dirty="0"/>
              <a:t>Network variables?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Optimizer and learning rate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764B977-D955-4D3F-9A45-313CF63369B9}"/>
              </a:ext>
            </a:extLst>
          </p:cNvPr>
          <p:cNvCxnSpPr>
            <a:cxnSpLocks/>
          </p:cNvCxnSpPr>
          <p:nvPr/>
        </p:nvCxnSpPr>
        <p:spPr>
          <a:xfrm flipH="1">
            <a:off x="3746296" y="4038026"/>
            <a:ext cx="555273" cy="56435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D583446-1A21-49C6-8794-BC5523DB57E5}"/>
              </a:ext>
            </a:extLst>
          </p:cNvPr>
          <p:cNvSpPr txBox="1"/>
          <p:nvPr/>
        </p:nvSpPr>
        <p:spPr>
          <a:xfrm>
            <a:off x="1859056" y="4677409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Calculating Second 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Order Information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33B166B-4696-4AAE-A17F-FD727B3565CA}"/>
              </a:ext>
            </a:extLst>
          </p:cNvPr>
          <p:cNvSpPr txBox="1"/>
          <p:nvPr/>
        </p:nvSpPr>
        <p:spPr>
          <a:xfrm>
            <a:off x="5056063" y="4672842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Using Moving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Average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4D089A-DB11-489C-8AD6-CF57DD349223}"/>
              </a:ext>
            </a:extLst>
          </p:cNvPr>
          <p:cNvSpPr txBox="1"/>
          <p:nvPr/>
        </p:nvSpPr>
        <p:spPr>
          <a:xfrm>
            <a:off x="7729345" y="4669987"/>
            <a:ext cx="169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Manual Tuning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290E376-051A-4DC6-8340-F4223D5253C3}"/>
              </a:ext>
            </a:extLst>
          </p:cNvPr>
          <p:cNvCxnSpPr>
            <a:cxnSpLocks/>
          </p:cNvCxnSpPr>
          <p:nvPr/>
        </p:nvCxnSpPr>
        <p:spPr>
          <a:xfrm>
            <a:off x="7342632" y="4038026"/>
            <a:ext cx="617833" cy="53726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04BFEA9-4070-4C93-AB7D-EF2DA2F4B077}"/>
              </a:ext>
            </a:extLst>
          </p:cNvPr>
          <p:cNvCxnSpPr>
            <a:cxnSpLocks/>
          </p:cNvCxnSpPr>
          <p:nvPr/>
        </p:nvCxnSpPr>
        <p:spPr>
          <a:xfrm>
            <a:off x="5823761" y="4344164"/>
            <a:ext cx="0" cy="30253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56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04 -0.0037 -0.00195 -0.00741 -0.00312 -0.01088 C -0.00403 -0.01412 -0.00573 -0.01713 -0.00677 -0.02014 C -0.00937 -0.02708 -0.00976 -0.03079 -0.01354 -0.0375 C -0.01458 -0.03935 -0.01562 -0.04097 -0.01653 -0.04282 C -0.01836 -0.04676 -0.02018 -0.05069 -0.02174 -0.05486 C -0.02226 -0.05602 -0.02278 -0.05764 -0.0233 -0.05879 C -0.02395 -0.06018 -0.025 -0.06134 -0.02552 -0.06273 C -0.02617 -0.06435 -0.0263 -0.06667 -0.02708 -0.06805 C -0.02786 -0.06991 -0.02916 -0.0706 -0.03007 -0.07222 C -0.03086 -0.07338 -0.03151 -0.075 -0.03229 -0.07616 C -0.03294 -0.07708 -0.03385 -0.07778 -0.0345 -0.0787 C -0.03541 -0.08032 -0.03593 -0.08241 -0.03685 -0.08403 C -0.0375 -0.08565 -0.03841 -0.08657 -0.03906 -0.08819 C -0.04244 -0.09676 -0.03841 -0.09097 -0.04283 -0.09606 C -0.0431 -0.09745 -0.0431 -0.09907 -0.04349 -0.10023 C -0.04414 -0.10162 -0.04505 -0.10278 -0.04583 -0.10417 C -0.04687 -0.10625 -0.04791 -0.10856 -0.04882 -0.11088 C -0.04987 -0.11342 -0.05078 -0.1162 -0.05182 -0.11875 C -0.05273 -0.12106 -0.0539 -0.12315 -0.05481 -0.12546 C -0.05885 -0.13565 -0.05599 -0.13125 -0.06002 -0.13611 C -0.06028 -0.13796 -0.06028 -0.13981 -0.0608 -0.14143 C -0.06132 -0.14305 -0.06237 -0.14398 -0.06302 -0.1456 C -0.06406 -0.14768 -0.06497 -0.15 -0.06601 -0.15208 C -0.06744 -0.15995 -0.06562 -0.15278 -0.06901 -0.15879 C -0.06966 -0.15995 -0.07005 -0.16157 -0.07057 -0.16273 C -0.07122 -0.16458 -0.07213 -0.1662 -0.07278 -0.16805 C -0.07343 -0.16991 -0.07369 -0.17199 -0.07422 -0.17361 C -0.07487 -0.175 -0.07578 -0.17616 -0.07656 -0.17754 C -0.07734 -0.17917 -0.07799 -0.18102 -0.07877 -0.18287 C -0.07929 -0.18403 -0.07981 -0.18542 -0.08033 -0.1868 C -0.08099 -0.18912 -0.08151 -0.19167 -0.08255 -0.19352 C -0.08333 -0.19514 -0.08463 -0.19583 -0.08554 -0.19745 C -0.08672 -0.19977 -0.08776 -0.2044 -0.08854 -0.20694 C -0.08984 -0.21111 -0.09127 -0.21342 -0.09297 -0.21759 C -0.09362 -0.21875 -0.09388 -0.22037 -0.09453 -0.22153 C -0.0957 -0.22384 -0.09726 -0.22569 -0.0983 -0.22824 C -0.09922 -0.23055 -0.09948 -0.23379 -0.10052 -0.23611 C -0.10104 -0.2375 -0.10208 -0.23773 -0.10273 -0.23889 C -0.10768 -0.24745 -0.10338 -0.24444 -0.10872 -0.24676 C -0.10924 -0.24861 -0.1095 -0.25069 -0.11028 -0.25208 C -0.11132 -0.25463 -0.11328 -0.25532 -0.11471 -0.25625 C -0.11575 -0.25787 -0.11666 -0.25995 -0.1177 -0.26157 C -0.11849 -0.2625 -0.11927 -0.26319 -0.12005 -0.26412 C -0.12226 -0.26713 -0.12474 -0.26991 -0.12682 -0.27361 C -0.12747 -0.27477 -0.12812 -0.27639 -0.12903 -0.27754 C -0.1306 -0.27963 -0.13255 -0.28102 -0.13424 -0.28287 C -0.14609 -0.29629 -0.12968 -0.27824 -0.13945 -0.29097 C -0.14036 -0.29213 -0.14153 -0.29259 -0.14244 -0.29352 C -0.14687 -0.29815 -0.14752 -0.30023 -0.15221 -0.30417 C -0.15364 -0.30532 -0.15533 -0.30555 -0.15677 -0.30694 C -0.16067 -0.31042 -0.16211 -0.3118 -0.16718 -0.31481 C -0.16797 -0.31528 -0.16875 -0.31574 -0.16953 -0.3162 C -0.175 -0.32037 -0.16992 -0.31782 -0.17552 -0.32014 C -0.17851 -0.32384 -0.17747 -0.32292 -0.18151 -0.32546 C -0.18294 -0.32662 -0.18463 -0.32662 -0.18593 -0.32824 C -0.18672 -0.32917 -0.1875 -0.32986 -0.18828 -0.33079 C -0.18919 -0.33217 -0.1901 -0.33379 -0.19127 -0.33495 C -0.19192 -0.33565 -0.1927 -0.33565 -0.19349 -0.33611 C -0.19479 -0.33704 -0.19596 -0.33796 -0.19726 -0.33889 C -0.20091 -0.34143 -0.19817 -0.33912 -0.20091 -0.34143 " pathEditMode="relative" ptsTypes="AAAAAAAAAAAAA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2.5E-6 0.00023 C -0.00104 -0.0037 -0.00195 -0.00741 -0.00312 -0.01088 C -0.00403 -0.01412 -0.00573 -0.01713 -0.00677 -0.02014 C -0.00937 -0.02708 -0.00976 -0.03079 -0.01354 -0.0375 C -0.01458 -0.03935 -0.01562 -0.04097 -0.01653 -0.04282 C -0.01836 -0.04676 -0.02018 -0.0507 -0.02174 -0.05486 C -0.02226 -0.05602 -0.02278 -0.05764 -0.0233 -0.0588 C -0.02396 -0.06019 -0.025 -0.06134 -0.02552 -0.06273 C -0.02617 -0.06435 -0.0263 -0.06667 -0.02708 -0.06806 C -0.02786 -0.06991 -0.02916 -0.0706 -0.03008 -0.07222 C -0.03086 -0.07338 -0.03151 -0.075 -0.03229 -0.07616 C -0.03294 -0.07708 -0.03385 -0.07778 -0.0345 -0.0787 C -0.03541 -0.08032 -0.03593 -0.08241 -0.03685 -0.08403 C -0.0375 -0.08565 -0.03841 -0.08657 -0.03906 -0.0882 C -0.04245 -0.09676 -0.03841 -0.09097 -0.04284 -0.09607 C -0.0431 -0.09745 -0.0431 -0.09907 -0.04349 -0.10023 C -0.04414 -0.10162 -0.04505 -0.10278 -0.04583 -0.10417 C -0.04687 -0.10625 -0.04791 -0.10857 -0.04883 -0.11088 C -0.04987 -0.11343 -0.05078 -0.1162 -0.05182 -0.11875 C -0.05273 -0.12107 -0.0539 -0.12315 -0.05482 -0.12546 C -0.05885 -0.13565 -0.05599 -0.13125 -0.06002 -0.13611 C -0.06028 -0.13796 -0.06028 -0.13982 -0.0608 -0.14144 C -0.06133 -0.14306 -0.06237 -0.14398 -0.06302 -0.1456 C -0.06406 -0.14769 -0.06497 -0.15 -0.06601 -0.15208 C -0.06745 -0.15995 -0.06562 -0.15278 -0.06901 -0.1588 C -0.06966 -0.15995 -0.07005 -0.16157 -0.07057 -0.16273 C -0.07122 -0.16458 -0.07213 -0.1662 -0.07278 -0.16806 C -0.07343 -0.16991 -0.0737 -0.17199 -0.07422 -0.17361 C -0.07487 -0.175 -0.07578 -0.17616 -0.07656 -0.17755 C -0.07734 -0.17917 -0.07799 -0.18102 -0.07877 -0.18287 C -0.07929 -0.18403 -0.07982 -0.18542 -0.08034 -0.18681 C -0.08099 -0.18912 -0.08151 -0.19167 -0.08255 -0.19352 C -0.08333 -0.19514 -0.08463 -0.19583 -0.08554 -0.19745 C -0.08672 -0.19977 -0.08776 -0.2044 -0.08854 -0.20695 C -0.08984 -0.21111 -0.09127 -0.21343 -0.09297 -0.21759 C -0.09362 -0.21875 -0.09388 -0.22037 -0.09453 -0.22153 C -0.0957 -0.22384 -0.09726 -0.2257 -0.0983 -0.22824 C -0.09922 -0.23056 -0.09948 -0.2338 -0.10052 -0.23611 C -0.10104 -0.2375 -0.10208 -0.23773 -0.10273 -0.23889 C -0.10768 -0.24745 -0.10338 -0.24445 -0.10872 -0.24676 C -0.10924 -0.24861 -0.1095 -0.2507 -0.11028 -0.25208 C -0.11133 -0.25463 -0.11328 -0.25532 -0.11471 -0.25625 C -0.11575 -0.25787 -0.11666 -0.25995 -0.11771 -0.26157 C -0.11849 -0.2625 -0.11927 -0.2632 -0.12005 -0.26412 C -0.12226 -0.26713 -0.12474 -0.26991 -0.12682 -0.27361 C -0.12747 -0.27477 -0.12812 -0.27639 -0.12903 -0.27755 C -0.1306 -0.27963 -0.13255 -0.28102 -0.13424 -0.28287 C -0.14609 -0.2963 -0.12968 -0.27824 -0.13945 -0.29097 C -0.14036 -0.29213 -0.14153 -0.29259 -0.14245 -0.29352 C -0.14687 -0.29815 -0.14752 -0.30023 -0.15221 -0.30417 C -0.15364 -0.30532 -0.15534 -0.30556 -0.15677 -0.30695 C -0.16067 -0.31042 -0.16211 -0.31181 -0.16718 -0.31482 C -0.16797 -0.31528 -0.16875 -0.31574 -0.16953 -0.3162 C -0.175 -0.32037 -0.16992 -0.31782 -0.17552 -0.32014 C -0.17851 -0.32384 -0.17747 -0.32292 -0.18151 -0.32546 C -0.18294 -0.32662 -0.18463 -0.32662 -0.18593 -0.32824 C -0.18672 -0.32917 -0.1875 -0.32986 -0.18828 -0.33079 C -0.18919 -0.33218 -0.1901 -0.3338 -0.19127 -0.33495 C -0.19192 -0.33565 -0.19271 -0.33565 -0.19349 -0.33611 C -0.19479 -0.33704 -0.19596 -0.33796 -0.19726 -0.33889 C -0.20091 -0.34144 -0.19817 -0.33912 -0.20091 -0.34144 " pathEditMode="relative" rAng="0" ptsTypes="AAAAAAAAAAAAAAAAAAAAAAAAAAAAAAAAAAAAAAAAAAAAAAAAAAAAAAAAAAAAAA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2" y="-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1" grpId="0" animBg="1"/>
      <p:bldP spid="41" grpId="1" animBg="1"/>
      <p:bldP spid="42" grpId="0"/>
      <p:bldP spid="42" grpId="1"/>
      <p:bldP spid="44" grpId="0"/>
      <p:bldP spid="47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1792" y="201923"/>
            <a:ext cx="10541508" cy="50292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</a:rPr>
              <a:t>Neural Network – Inference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8C520B-D86C-40BA-9E6E-5252A79A0685}"/>
              </a:ext>
            </a:extLst>
          </p:cNvPr>
          <p:cNvSpPr/>
          <p:nvPr/>
        </p:nvSpPr>
        <p:spPr>
          <a:xfrm>
            <a:off x="4116833" y="2650067"/>
            <a:ext cx="465667" cy="4402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26E3717-290F-41C3-8533-4E22952FD56E}"/>
              </a:ext>
            </a:extLst>
          </p:cNvPr>
          <p:cNvSpPr/>
          <p:nvPr/>
        </p:nvSpPr>
        <p:spPr>
          <a:xfrm>
            <a:off x="4116832" y="3484034"/>
            <a:ext cx="465667" cy="4402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42409B2-9A31-46B6-BC1C-015E829E8E80}"/>
              </a:ext>
            </a:extLst>
          </p:cNvPr>
          <p:cNvSpPr/>
          <p:nvPr/>
        </p:nvSpPr>
        <p:spPr>
          <a:xfrm>
            <a:off x="4116833" y="4318001"/>
            <a:ext cx="465667" cy="4402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A58AB8A-4F03-4692-A6B4-6FF2D2C3BF24}"/>
              </a:ext>
            </a:extLst>
          </p:cNvPr>
          <p:cNvSpPr/>
          <p:nvPr/>
        </p:nvSpPr>
        <p:spPr>
          <a:xfrm>
            <a:off x="5463033" y="2650067"/>
            <a:ext cx="465667" cy="4402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500A4D-3E9A-4184-A498-1C414EDC2DD3}"/>
              </a:ext>
            </a:extLst>
          </p:cNvPr>
          <p:cNvSpPr/>
          <p:nvPr/>
        </p:nvSpPr>
        <p:spPr>
          <a:xfrm>
            <a:off x="5463032" y="3484034"/>
            <a:ext cx="465667" cy="4402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F59FC49-C46D-42C1-92C8-CFB84CE2C774}"/>
              </a:ext>
            </a:extLst>
          </p:cNvPr>
          <p:cNvSpPr/>
          <p:nvPr/>
        </p:nvSpPr>
        <p:spPr>
          <a:xfrm>
            <a:off x="5463033" y="4318001"/>
            <a:ext cx="465667" cy="4402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048F3B-B64C-4348-9AB3-4B41FA0AB510}"/>
              </a:ext>
            </a:extLst>
          </p:cNvPr>
          <p:cNvSpPr/>
          <p:nvPr/>
        </p:nvSpPr>
        <p:spPr>
          <a:xfrm>
            <a:off x="6809233" y="2650067"/>
            <a:ext cx="465667" cy="4402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E61FC5C-C06A-427F-8A98-2960F1DE56EE}"/>
              </a:ext>
            </a:extLst>
          </p:cNvPr>
          <p:cNvSpPr/>
          <p:nvPr/>
        </p:nvSpPr>
        <p:spPr>
          <a:xfrm>
            <a:off x="6809232" y="3484034"/>
            <a:ext cx="465667" cy="4402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7F2EE8F-CD23-48F0-97AE-B1FDB2C4B072}"/>
              </a:ext>
            </a:extLst>
          </p:cNvPr>
          <p:cNvSpPr/>
          <p:nvPr/>
        </p:nvSpPr>
        <p:spPr>
          <a:xfrm>
            <a:off x="6809233" y="4318001"/>
            <a:ext cx="465667" cy="4402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dog face">
            <a:extLst>
              <a:ext uri="{FF2B5EF4-FFF2-40B4-BE49-F238E27FC236}">
                <a16:creationId xmlns:a16="http://schemas.microsoft.com/office/drawing/2014/main" id="{DB8919DC-2E08-4D16-9775-B8D1325A5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0" y="2111313"/>
            <a:ext cx="770463" cy="77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57E97936-A723-4027-AB0C-DE595C540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3223403"/>
            <a:ext cx="903514" cy="103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lated image">
            <a:extLst>
              <a:ext uri="{FF2B5EF4-FFF2-40B4-BE49-F238E27FC236}">
                <a16:creationId xmlns:a16="http://schemas.microsoft.com/office/drawing/2014/main" id="{35DAB3EF-8704-4FD0-BEFF-637A85A06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63" y="4604071"/>
            <a:ext cx="1375835" cy="105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554004A-89E3-474F-8F79-CD008A90ACDD}"/>
              </a:ext>
            </a:extLst>
          </p:cNvPr>
          <p:cNvCxnSpPr>
            <a:cxnSpLocks/>
            <a:stCxn id="2" idx="6"/>
            <a:endCxn id="13" idx="2"/>
          </p:cNvCxnSpPr>
          <p:nvPr/>
        </p:nvCxnSpPr>
        <p:spPr>
          <a:xfrm>
            <a:off x="4582500" y="2870200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17895D-F9D0-4768-9357-D4C0E12C7AA2}"/>
              </a:ext>
            </a:extLst>
          </p:cNvPr>
          <p:cNvCxnSpPr>
            <a:cxnSpLocks/>
            <a:stCxn id="2" idx="6"/>
            <a:endCxn id="14" idx="2"/>
          </p:cNvCxnSpPr>
          <p:nvPr/>
        </p:nvCxnSpPr>
        <p:spPr>
          <a:xfrm>
            <a:off x="4582500" y="2870200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4791513-A0E6-4809-8B7F-77F00F7E2ABF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4582500" y="2870200"/>
            <a:ext cx="880531" cy="1667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213F05A-7B31-4782-98AA-128DA08FC767}"/>
              </a:ext>
            </a:extLst>
          </p:cNvPr>
          <p:cNvCxnSpPr>
            <a:cxnSpLocks/>
            <a:stCxn id="11" idx="6"/>
            <a:endCxn id="13" idx="2"/>
          </p:cNvCxnSpPr>
          <p:nvPr/>
        </p:nvCxnSpPr>
        <p:spPr>
          <a:xfrm flipV="1">
            <a:off x="4582499" y="2870200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4815623-5F12-42CD-A7CB-2ED04FF92A9E}"/>
              </a:ext>
            </a:extLst>
          </p:cNvPr>
          <p:cNvCxnSpPr>
            <a:cxnSpLocks/>
            <a:stCxn id="11" idx="6"/>
            <a:endCxn id="14" idx="2"/>
          </p:cNvCxnSpPr>
          <p:nvPr/>
        </p:nvCxnSpPr>
        <p:spPr>
          <a:xfrm>
            <a:off x="4582499" y="3704167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D28049C-FEC9-4C5B-9E37-2D2229AA3272}"/>
              </a:ext>
            </a:extLst>
          </p:cNvPr>
          <p:cNvCxnSpPr>
            <a:cxnSpLocks/>
            <a:stCxn id="12" idx="6"/>
            <a:endCxn id="17" idx="2"/>
          </p:cNvCxnSpPr>
          <p:nvPr/>
        </p:nvCxnSpPr>
        <p:spPr>
          <a:xfrm>
            <a:off x="4582500" y="4538134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950A761-89C3-473F-A888-3F048179F86D}"/>
              </a:ext>
            </a:extLst>
          </p:cNvPr>
          <p:cNvCxnSpPr>
            <a:cxnSpLocks/>
            <a:stCxn id="11" idx="6"/>
            <a:endCxn id="17" idx="2"/>
          </p:cNvCxnSpPr>
          <p:nvPr/>
        </p:nvCxnSpPr>
        <p:spPr>
          <a:xfrm>
            <a:off x="4582499" y="3704167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AB0255-62C3-424E-A824-E2AA828ECBFD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 flipV="1">
            <a:off x="4582500" y="3704167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0119C85-7014-46C2-AEF0-00B3B95F0829}"/>
              </a:ext>
            </a:extLst>
          </p:cNvPr>
          <p:cNvCxnSpPr>
            <a:cxnSpLocks/>
            <a:stCxn id="12" idx="6"/>
            <a:endCxn id="13" idx="2"/>
          </p:cNvCxnSpPr>
          <p:nvPr/>
        </p:nvCxnSpPr>
        <p:spPr>
          <a:xfrm flipV="1">
            <a:off x="4582500" y="2870200"/>
            <a:ext cx="880533" cy="166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6BB6542-CBDF-4AB4-9CE4-7EF5EE297643}"/>
              </a:ext>
            </a:extLst>
          </p:cNvPr>
          <p:cNvCxnSpPr>
            <a:cxnSpLocks/>
          </p:cNvCxnSpPr>
          <p:nvPr/>
        </p:nvCxnSpPr>
        <p:spPr>
          <a:xfrm>
            <a:off x="5928699" y="2870199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AA31C3C-1F1F-4747-B172-FC7CB27CB0B1}"/>
              </a:ext>
            </a:extLst>
          </p:cNvPr>
          <p:cNvCxnSpPr>
            <a:cxnSpLocks/>
          </p:cNvCxnSpPr>
          <p:nvPr/>
        </p:nvCxnSpPr>
        <p:spPr>
          <a:xfrm>
            <a:off x="5928699" y="2870199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3DB7A6B-8946-4657-9B2C-658EFB45AB0A}"/>
              </a:ext>
            </a:extLst>
          </p:cNvPr>
          <p:cNvCxnSpPr>
            <a:cxnSpLocks/>
          </p:cNvCxnSpPr>
          <p:nvPr/>
        </p:nvCxnSpPr>
        <p:spPr>
          <a:xfrm>
            <a:off x="5928699" y="2870199"/>
            <a:ext cx="880531" cy="1667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F28CF9F-27BE-4C46-963D-BA0C70E1B593}"/>
              </a:ext>
            </a:extLst>
          </p:cNvPr>
          <p:cNvCxnSpPr>
            <a:cxnSpLocks/>
          </p:cNvCxnSpPr>
          <p:nvPr/>
        </p:nvCxnSpPr>
        <p:spPr>
          <a:xfrm flipV="1">
            <a:off x="5928698" y="2870199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C7FC76E-B853-47C4-A294-484C559ED162}"/>
              </a:ext>
            </a:extLst>
          </p:cNvPr>
          <p:cNvCxnSpPr>
            <a:cxnSpLocks/>
          </p:cNvCxnSpPr>
          <p:nvPr/>
        </p:nvCxnSpPr>
        <p:spPr>
          <a:xfrm>
            <a:off x="5928698" y="3704166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D59573D-7721-4654-AFA8-466E9CC6A0AD}"/>
              </a:ext>
            </a:extLst>
          </p:cNvPr>
          <p:cNvCxnSpPr>
            <a:cxnSpLocks/>
          </p:cNvCxnSpPr>
          <p:nvPr/>
        </p:nvCxnSpPr>
        <p:spPr>
          <a:xfrm>
            <a:off x="5928699" y="4538133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46B28D8-D024-42AA-8958-E967B1D6A5FE}"/>
              </a:ext>
            </a:extLst>
          </p:cNvPr>
          <p:cNvCxnSpPr>
            <a:cxnSpLocks/>
          </p:cNvCxnSpPr>
          <p:nvPr/>
        </p:nvCxnSpPr>
        <p:spPr>
          <a:xfrm>
            <a:off x="5928698" y="3704166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0C08B40-A75D-4170-AECD-9792D5AF8C2D}"/>
              </a:ext>
            </a:extLst>
          </p:cNvPr>
          <p:cNvCxnSpPr>
            <a:cxnSpLocks/>
          </p:cNvCxnSpPr>
          <p:nvPr/>
        </p:nvCxnSpPr>
        <p:spPr>
          <a:xfrm flipV="1">
            <a:off x="5928699" y="3704166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3283EA6-B458-493B-937C-6D884AB79F8C}"/>
              </a:ext>
            </a:extLst>
          </p:cNvPr>
          <p:cNvCxnSpPr>
            <a:cxnSpLocks/>
          </p:cNvCxnSpPr>
          <p:nvPr/>
        </p:nvCxnSpPr>
        <p:spPr>
          <a:xfrm flipV="1">
            <a:off x="5928699" y="2870199"/>
            <a:ext cx="880533" cy="166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97C9096-46B6-45D9-8585-DEA9D2283378}"/>
              </a:ext>
            </a:extLst>
          </p:cNvPr>
          <p:cNvSpPr txBox="1"/>
          <p:nvPr/>
        </p:nvSpPr>
        <p:spPr>
          <a:xfrm>
            <a:off x="906734" y="1416649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inputs</a:t>
            </a:r>
          </a:p>
        </p:txBody>
      </p:sp>
      <p:pic>
        <p:nvPicPr>
          <p:cNvPr id="64" name="Picture 2" descr="Image result for dog face">
            <a:extLst>
              <a:ext uri="{FF2B5EF4-FFF2-40B4-BE49-F238E27FC236}">
                <a16:creationId xmlns:a16="http://schemas.microsoft.com/office/drawing/2014/main" id="{72ABE5C2-C942-4DC2-A3B4-82FFC3523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60" y="2111991"/>
            <a:ext cx="770463" cy="77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C84E2041-9962-46D8-85DD-440D465B951F}"/>
              </a:ext>
            </a:extLst>
          </p:cNvPr>
          <p:cNvSpPr/>
          <p:nvPr/>
        </p:nvSpPr>
        <p:spPr>
          <a:xfrm>
            <a:off x="4113785" y="2647019"/>
            <a:ext cx="465667" cy="4402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C2564691-F9C8-4B1D-8E97-2F6B4E4A5544}"/>
              </a:ext>
            </a:extLst>
          </p:cNvPr>
          <p:cNvSpPr/>
          <p:nvPr/>
        </p:nvSpPr>
        <p:spPr>
          <a:xfrm>
            <a:off x="4113784" y="3480986"/>
            <a:ext cx="465667" cy="4402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A77B592-277E-446E-8F5F-0C55B0039BA6}"/>
              </a:ext>
            </a:extLst>
          </p:cNvPr>
          <p:cNvSpPr/>
          <p:nvPr/>
        </p:nvSpPr>
        <p:spPr>
          <a:xfrm>
            <a:off x="4113785" y="4314953"/>
            <a:ext cx="465667" cy="4402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BC76744-8FD2-4E14-AE87-22AA29429330}"/>
              </a:ext>
            </a:extLst>
          </p:cNvPr>
          <p:cNvCxnSpPr>
            <a:cxnSpLocks/>
          </p:cNvCxnSpPr>
          <p:nvPr/>
        </p:nvCxnSpPr>
        <p:spPr>
          <a:xfrm>
            <a:off x="4579452" y="2867152"/>
            <a:ext cx="880533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6CD6D35-6F0D-4601-A753-E96A37EA49B4}"/>
              </a:ext>
            </a:extLst>
          </p:cNvPr>
          <p:cNvCxnSpPr>
            <a:cxnSpLocks/>
          </p:cNvCxnSpPr>
          <p:nvPr/>
        </p:nvCxnSpPr>
        <p:spPr>
          <a:xfrm>
            <a:off x="4579452" y="2867152"/>
            <a:ext cx="880532" cy="83396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FF59029-4054-4A52-9754-151E5144D2DB}"/>
              </a:ext>
            </a:extLst>
          </p:cNvPr>
          <p:cNvCxnSpPr>
            <a:cxnSpLocks/>
          </p:cNvCxnSpPr>
          <p:nvPr/>
        </p:nvCxnSpPr>
        <p:spPr>
          <a:xfrm>
            <a:off x="4579452" y="2867152"/>
            <a:ext cx="880531" cy="166793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AACA3A6-547B-465E-9024-A93492DA53CD}"/>
              </a:ext>
            </a:extLst>
          </p:cNvPr>
          <p:cNvCxnSpPr>
            <a:cxnSpLocks/>
          </p:cNvCxnSpPr>
          <p:nvPr/>
        </p:nvCxnSpPr>
        <p:spPr>
          <a:xfrm flipV="1">
            <a:off x="4579451" y="2867152"/>
            <a:ext cx="880534" cy="83396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D953515-A1B8-491F-8EED-681120E0EA15}"/>
              </a:ext>
            </a:extLst>
          </p:cNvPr>
          <p:cNvCxnSpPr>
            <a:cxnSpLocks/>
          </p:cNvCxnSpPr>
          <p:nvPr/>
        </p:nvCxnSpPr>
        <p:spPr>
          <a:xfrm>
            <a:off x="4579451" y="3701119"/>
            <a:ext cx="880533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8C531A9-C060-4F26-AF5E-86BDA9B4719C}"/>
              </a:ext>
            </a:extLst>
          </p:cNvPr>
          <p:cNvCxnSpPr>
            <a:cxnSpLocks/>
          </p:cNvCxnSpPr>
          <p:nvPr/>
        </p:nvCxnSpPr>
        <p:spPr>
          <a:xfrm>
            <a:off x="4579452" y="4535086"/>
            <a:ext cx="880533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62D869B-6952-4739-958D-B9CCF2C7509A}"/>
              </a:ext>
            </a:extLst>
          </p:cNvPr>
          <p:cNvCxnSpPr>
            <a:cxnSpLocks/>
          </p:cNvCxnSpPr>
          <p:nvPr/>
        </p:nvCxnSpPr>
        <p:spPr>
          <a:xfrm>
            <a:off x="4579451" y="3701119"/>
            <a:ext cx="880534" cy="83396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72527649-029A-44E6-A932-080E39EA8421}"/>
              </a:ext>
            </a:extLst>
          </p:cNvPr>
          <p:cNvCxnSpPr>
            <a:cxnSpLocks/>
          </p:cNvCxnSpPr>
          <p:nvPr/>
        </p:nvCxnSpPr>
        <p:spPr>
          <a:xfrm flipV="1">
            <a:off x="4579452" y="3701119"/>
            <a:ext cx="880532" cy="83396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0C931D6-0936-4B57-885B-22C169F1C88A}"/>
              </a:ext>
            </a:extLst>
          </p:cNvPr>
          <p:cNvCxnSpPr>
            <a:cxnSpLocks/>
          </p:cNvCxnSpPr>
          <p:nvPr/>
        </p:nvCxnSpPr>
        <p:spPr>
          <a:xfrm flipV="1">
            <a:off x="4579452" y="2867152"/>
            <a:ext cx="880533" cy="166793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06340BD6-4A55-4E33-9713-B4F9E514CFB2}"/>
              </a:ext>
            </a:extLst>
          </p:cNvPr>
          <p:cNvSpPr/>
          <p:nvPr/>
        </p:nvSpPr>
        <p:spPr>
          <a:xfrm>
            <a:off x="5464049" y="2634827"/>
            <a:ext cx="465667" cy="4402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927F41A-ACCD-4C51-83A7-4F7715BB2B85}"/>
              </a:ext>
            </a:extLst>
          </p:cNvPr>
          <p:cNvSpPr/>
          <p:nvPr/>
        </p:nvSpPr>
        <p:spPr>
          <a:xfrm>
            <a:off x="5464048" y="3468794"/>
            <a:ext cx="465667" cy="4402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A986E14-5C73-48EC-9046-BE8C9C7690FB}"/>
              </a:ext>
            </a:extLst>
          </p:cNvPr>
          <p:cNvSpPr/>
          <p:nvPr/>
        </p:nvSpPr>
        <p:spPr>
          <a:xfrm>
            <a:off x="5464049" y="4302761"/>
            <a:ext cx="465667" cy="4402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6B7E97C-A2E0-4C2A-B5BA-CF5C6A32B25B}"/>
              </a:ext>
            </a:extLst>
          </p:cNvPr>
          <p:cNvCxnSpPr>
            <a:cxnSpLocks/>
          </p:cNvCxnSpPr>
          <p:nvPr/>
        </p:nvCxnSpPr>
        <p:spPr>
          <a:xfrm>
            <a:off x="5932764" y="2876296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009BA36-FBA8-4C49-BEAD-CA2F484A8466}"/>
              </a:ext>
            </a:extLst>
          </p:cNvPr>
          <p:cNvCxnSpPr>
            <a:cxnSpLocks/>
          </p:cNvCxnSpPr>
          <p:nvPr/>
        </p:nvCxnSpPr>
        <p:spPr>
          <a:xfrm>
            <a:off x="5932764" y="2876296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A9F2A381-A030-4CC7-9DE7-36626E6E27C6}"/>
              </a:ext>
            </a:extLst>
          </p:cNvPr>
          <p:cNvCxnSpPr>
            <a:cxnSpLocks/>
          </p:cNvCxnSpPr>
          <p:nvPr/>
        </p:nvCxnSpPr>
        <p:spPr>
          <a:xfrm>
            <a:off x="5932764" y="2876296"/>
            <a:ext cx="880531" cy="1667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63A219B-47EC-4218-AB7A-1E95058A91BF}"/>
              </a:ext>
            </a:extLst>
          </p:cNvPr>
          <p:cNvCxnSpPr>
            <a:cxnSpLocks/>
          </p:cNvCxnSpPr>
          <p:nvPr/>
        </p:nvCxnSpPr>
        <p:spPr>
          <a:xfrm flipV="1">
            <a:off x="5932763" y="2876296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B6FC658-7810-4E6F-AE8A-5F19BF95C393}"/>
              </a:ext>
            </a:extLst>
          </p:cNvPr>
          <p:cNvCxnSpPr>
            <a:cxnSpLocks/>
          </p:cNvCxnSpPr>
          <p:nvPr/>
        </p:nvCxnSpPr>
        <p:spPr>
          <a:xfrm>
            <a:off x="5932763" y="3710263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F2D10FF-77C0-4ABF-8764-EBD6CECCB783}"/>
              </a:ext>
            </a:extLst>
          </p:cNvPr>
          <p:cNvCxnSpPr>
            <a:cxnSpLocks/>
          </p:cNvCxnSpPr>
          <p:nvPr/>
        </p:nvCxnSpPr>
        <p:spPr>
          <a:xfrm>
            <a:off x="5932764" y="4544230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CD9CD2EB-9B41-4388-B52A-38E7EDD2C712}"/>
              </a:ext>
            </a:extLst>
          </p:cNvPr>
          <p:cNvCxnSpPr>
            <a:cxnSpLocks/>
          </p:cNvCxnSpPr>
          <p:nvPr/>
        </p:nvCxnSpPr>
        <p:spPr>
          <a:xfrm>
            <a:off x="5932763" y="3710263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1CFBA5A-ADA1-4417-80D9-4B166211B6EE}"/>
              </a:ext>
            </a:extLst>
          </p:cNvPr>
          <p:cNvCxnSpPr>
            <a:cxnSpLocks/>
          </p:cNvCxnSpPr>
          <p:nvPr/>
        </p:nvCxnSpPr>
        <p:spPr>
          <a:xfrm flipV="1">
            <a:off x="5932764" y="3710263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0C405945-ECCA-4457-85BE-4A166FAF6119}"/>
              </a:ext>
            </a:extLst>
          </p:cNvPr>
          <p:cNvCxnSpPr>
            <a:cxnSpLocks/>
          </p:cNvCxnSpPr>
          <p:nvPr/>
        </p:nvCxnSpPr>
        <p:spPr>
          <a:xfrm flipV="1">
            <a:off x="5932764" y="2876296"/>
            <a:ext cx="880533" cy="166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F17E26E3-35DA-43E0-94E7-D435248DCD15}"/>
              </a:ext>
            </a:extLst>
          </p:cNvPr>
          <p:cNvCxnSpPr>
            <a:cxnSpLocks/>
          </p:cNvCxnSpPr>
          <p:nvPr/>
        </p:nvCxnSpPr>
        <p:spPr>
          <a:xfrm>
            <a:off x="5929716" y="2873248"/>
            <a:ext cx="880533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1EAD37CC-79A8-4EA8-BC4C-92DF2EC68A11}"/>
              </a:ext>
            </a:extLst>
          </p:cNvPr>
          <p:cNvCxnSpPr>
            <a:cxnSpLocks/>
          </p:cNvCxnSpPr>
          <p:nvPr/>
        </p:nvCxnSpPr>
        <p:spPr>
          <a:xfrm>
            <a:off x="5929716" y="2873248"/>
            <a:ext cx="880532" cy="83396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E0349BC-7C42-4B8F-BE26-942154BF376A}"/>
              </a:ext>
            </a:extLst>
          </p:cNvPr>
          <p:cNvCxnSpPr>
            <a:cxnSpLocks/>
          </p:cNvCxnSpPr>
          <p:nvPr/>
        </p:nvCxnSpPr>
        <p:spPr>
          <a:xfrm>
            <a:off x="5929716" y="2873248"/>
            <a:ext cx="880531" cy="166793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9BBC7C3-C07B-4292-A5B7-31F5CC4A2FFE}"/>
              </a:ext>
            </a:extLst>
          </p:cNvPr>
          <p:cNvCxnSpPr>
            <a:cxnSpLocks/>
          </p:cNvCxnSpPr>
          <p:nvPr/>
        </p:nvCxnSpPr>
        <p:spPr>
          <a:xfrm flipV="1">
            <a:off x="5929715" y="2873248"/>
            <a:ext cx="880534" cy="83396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6991C9D1-2945-4DFF-8323-6FB238D6F221}"/>
              </a:ext>
            </a:extLst>
          </p:cNvPr>
          <p:cNvCxnSpPr>
            <a:cxnSpLocks/>
          </p:cNvCxnSpPr>
          <p:nvPr/>
        </p:nvCxnSpPr>
        <p:spPr>
          <a:xfrm>
            <a:off x="5929715" y="3707215"/>
            <a:ext cx="880533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7B9BC42-9C53-44F7-B55B-E584EDD6E5CD}"/>
              </a:ext>
            </a:extLst>
          </p:cNvPr>
          <p:cNvCxnSpPr>
            <a:cxnSpLocks/>
          </p:cNvCxnSpPr>
          <p:nvPr/>
        </p:nvCxnSpPr>
        <p:spPr>
          <a:xfrm>
            <a:off x="5929716" y="4541182"/>
            <a:ext cx="880533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D53713C2-F9C9-46A6-92BF-16972A1CD076}"/>
              </a:ext>
            </a:extLst>
          </p:cNvPr>
          <p:cNvCxnSpPr>
            <a:cxnSpLocks/>
          </p:cNvCxnSpPr>
          <p:nvPr/>
        </p:nvCxnSpPr>
        <p:spPr>
          <a:xfrm>
            <a:off x="5929715" y="3707215"/>
            <a:ext cx="880534" cy="83396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27021886-20EB-4B32-A8B6-EAFD7C2D3712}"/>
              </a:ext>
            </a:extLst>
          </p:cNvPr>
          <p:cNvCxnSpPr>
            <a:cxnSpLocks/>
          </p:cNvCxnSpPr>
          <p:nvPr/>
        </p:nvCxnSpPr>
        <p:spPr>
          <a:xfrm flipV="1">
            <a:off x="5929716" y="3707215"/>
            <a:ext cx="880532" cy="83396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2415DBEF-6F5E-4D64-BDE7-B9208DA6C053}"/>
              </a:ext>
            </a:extLst>
          </p:cNvPr>
          <p:cNvCxnSpPr>
            <a:cxnSpLocks/>
          </p:cNvCxnSpPr>
          <p:nvPr/>
        </p:nvCxnSpPr>
        <p:spPr>
          <a:xfrm flipV="1">
            <a:off x="5929716" y="2873248"/>
            <a:ext cx="880533" cy="166793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2EB262B1-E711-4074-9943-0D0D2DC5BDF8}"/>
              </a:ext>
            </a:extLst>
          </p:cNvPr>
          <p:cNvSpPr/>
          <p:nvPr/>
        </p:nvSpPr>
        <p:spPr>
          <a:xfrm>
            <a:off x="6814313" y="2650067"/>
            <a:ext cx="465667" cy="4402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E9E840FC-9CEF-4D81-8F5E-15ED5DC20736}"/>
              </a:ext>
            </a:extLst>
          </p:cNvPr>
          <p:cNvSpPr/>
          <p:nvPr/>
        </p:nvSpPr>
        <p:spPr>
          <a:xfrm>
            <a:off x="6814312" y="3484034"/>
            <a:ext cx="465667" cy="4402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57197EAC-1390-4992-A3DB-3C9147F54084}"/>
              </a:ext>
            </a:extLst>
          </p:cNvPr>
          <p:cNvSpPr/>
          <p:nvPr/>
        </p:nvSpPr>
        <p:spPr>
          <a:xfrm>
            <a:off x="6814313" y="4318001"/>
            <a:ext cx="465667" cy="4402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CFF4289-041B-4DB3-B31C-1A8A22BD87AC}"/>
              </a:ext>
            </a:extLst>
          </p:cNvPr>
          <p:cNvSpPr txBox="1"/>
          <p:nvPr/>
        </p:nvSpPr>
        <p:spPr>
          <a:xfrm>
            <a:off x="7042065" y="3447395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Duck</a:t>
            </a:r>
          </a:p>
        </p:txBody>
      </p:sp>
      <p:pic>
        <p:nvPicPr>
          <p:cNvPr id="102" name="Picture 6" descr="Related image">
            <a:extLst>
              <a:ext uri="{FF2B5EF4-FFF2-40B4-BE49-F238E27FC236}">
                <a16:creationId xmlns:a16="http://schemas.microsoft.com/office/drawing/2014/main" id="{2B285ECA-4E3B-476A-BA36-73E5079E3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55" y="3222725"/>
            <a:ext cx="903514" cy="103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2" descr="Related image">
            <a:extLst>
              <a:ext uri="{FF2B5EF4-FFF2-40B4-BE49-F238E27FC236}">
                <a16:creationId xmlns:a16="http://schemas.microsoft.com/office/drawing/2014/main" id="{31BE18FF-0345-4DF5-8511-4F71AB1A6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71" y="4637599"/>
            <a:ext cx="1375835" cy="105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15E35331-008A-4179-BC81-99DE052D5280}"/>
              </a:ext>
            </a:extLst>
          </p:cNvPr>
          <p:cNvSpPr txBox="1"/>
          <p:nvPr/>
        </p:nvSpPr>
        <p:spPr>
          <a:xfrm>
            <a:off x="7047145" y="3447394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Dog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4A9C702-69FE-4AD9-9406-5103AA196006}"/>
              </a:ext>
            </a:extLst>
          </p:cNvPr>
          <p:cNvSpPr txBox="1"/>
          <p:nvPr/>
        </p:nvSpPr>
        <p:spPr>
          <a:xfrm>
            <a:off x="7036983" y="3439773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Hedgehog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E74FDF4-6C62-42D1-AC50-7AEC5C84E70A}"/>
              </a:ext>
            </a:extLst>
          </p:cNvPr>
          <p:cNvSpPr txBox="1"/>
          <p:nvPr/>
        </p:nvSpPr>
        <p:spPr>
          <a:xfrm>
            <a:off x="8535661" y="1416497"/>
            <a:ext cx="126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outputs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2A2AB2-1911-4DBE-8CBB-662F9141FB1E}"/>
              </a:ext>
            </a:extLst>
          </p:cNvPr>
          <p:cNvSpPr txBox="1"/>
          <p:nvPr/>
        </p:nvSpPr>
        <p:spPr>
          <a:xfrm>
            <a:off x="2478436" y="3053927"/>
            <a:ext cx="44818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12</a:t>
            </a:r>
          </a:p>
          <a:p>
            <a:r>
              <a:rPr lang="en-US" sz="900" dirty="0"/>
              <a:t>145</a:t>
            </a:r>
          </a:p>
          <a:p>
            <a:r>
              <a:rPr lang="en-US" sz="900" dirty="0"/>
              <a:t>0</a:t>
            </a:r>
          </a:p>
          <a:p>
            <a:r>
              <a:rPr lang="en-US" sz="900" dirty="0"/>
              <a:t>55</a:t>
            </a:r>
          </a:p>
          <a:p>
            <a:r>
              <a:rPr lang="en-US" sz="900" dirty="0"/>
              <a:t>243</a:t>
            </a:r>
          </a:p>
          <a:p>
            <a:r>
              <a:rPr lang="en-US" sz="900" dirty="0"/>
              <a:t>36</a:t>
            </a:r>
          </a:p>
          <a:p>
            <a:r>
              <a:rPr lang="en-US" sz="900" dirty="0"/>
              <a:t>27</a:t>
            </a:r>
          </a:p>
          <a:p>
            <a:r>
              <a:rPr lang="en-US" sz="900" dirty="0"/>
              <a:t>44</a:t>
            </a:r>
          </a:p>
          <a:p>
            <a:r>
              <a:rPr lang="en-US" sz="900" dirty="0"/>
              <a:t>145</a:t>
            </a:r>
          </a:p>
        </p:txBody>
      </p:sp>
      <p:sp>
        <p:nvSpPr>
          <p:cNvPr id="48" name="Double Bracket 47">
            <a:extLst>
              <a:ext uri="{FF2B5EF4-FFF2-40B4-BE49-F238E27FC236}">
                <a16:creationId xmlns:a16="http://schemas.microsoft.com/office/drawing/2014/main" id="{D717EB0B-C810-4DD6-8834-0DE0C0B9C572}"/>
              </a:ext>
            </a:extLst>
          </p:cNvPr>
          <p:cNvSpPr/>
          <p:nvPr/>
        </p:nvSpPr>
        <p:spPr>
          <a:xfrm>
            <a:off x="2450591" y="2999232"/>
            <a:ext cx="1007913" cy="1420955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CBCEB9B-B056-40EF-BD92-3DEC1F047CFC}"/>
              </a:ext>
            </a:extLst>
          </p:cNvPr>
          <p:cNvSpPr txBox="1"/>
          <p:nvPr/>
        </p:nvSpPr>
        <p:spPr>
          <a:xfrm>
            <a:off x="2786284" y="3050879"/>
            <a:ext cx="44818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105</a:t>
            </a:r>
          </a:p>
          <a:p>
            <a:r>
              <a:rPr lang="en-US" sz="900" dirty="0"/>
              <a:t>100</a:t>
            </a:r>
          </a:p>
          <a:p>
            <a:r>
              <a:rPr lang="en-US" sz="900" dirty="0"/>
              <a:t>32</a:t>
            </a:r>
          </a:p>
          <a:p>
            <a:r>
              <a:rPr lang="en-US" sz="900" dirty="0"/>
              <a:t>188</a:t>
            </a:r>
          </a:p>
          <a:p>
            <a:r>
              <a:rPr lang="en-US" sz="900" dirty="0"/>
              <a:t>23</a:t>
            </a:r>
          </a:p>
          <a:p>
            <a:r>
              <a:rPr lang="en-US" sz="900" dirty="0"/>
              <a:t>59</a:t>
            </a:r>
          </a:p>
          <a:p>
            <a:r>
              <a:rPr lang="en-US" sz="900" dirty="0"/>
              <a:t>7</a:t>
            </a:r>
          </a:p>
          <a:p>
            <a:r>
              <a:rPr lang="en-US" sz="900" dirty="0"/>
              <a:t>238</a:t>
            </a:r>
          </a:p>
          <a:p>
            <a:r>
              <a:rPr lang="en-US" sz="900" dirty="0"/>
              <a:t>99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5625840-4791-4E58-BA88-2912DECD5A04}"/>
              </a:ext>
            </a:extLst>
          </p:cNvPr>
          <p:cNvSpPr txBox="1"/>
          <p:nvPr/>
        </p:nvSpPr>
        <p:spPr>
          <a:xfrm>
            <a:off x="3070792" y="3066119"/>
            <a:ext cx="44818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4</a:t>
            </a:r>
          </a:p>
          <a:p>
            <a:r>
              <a:rPr lang="en-US" sz="900" dirty="0"/>
              <a:t>255</a:t>
            </a:r>
          </a:p>
          <a:p>
            <a:r>
              <a:rPr lang="en-US" sz="900" dirty="0"/>
              <a:t>0</a:t>
            </a:r>
          </a:p>
          <a:p>
            <a:r>
              <a:rPr lang="en-US" sz="900" dirty="0"/>
              <a:t>1</a:t>
            </a:r>
          </a:p>
          <a:p>
            <a:r>
              <a:rPr lang="en-US" sz="900" dirty="0"/>
              <a:t>28</a:t>
            </a:r>
          </a:p>
          <a:p>
            <a:r>
              <a:rPr lang="en-US" sz="900" dirty="0"/>
              <a:t>109</a:t>
            </a:r>
          </a:p>
          <a:p>
            <a:r>
              <a:rPr lang="en-US" sz="900" dirty="0"/>
              <a:t>94</a:t>
            </a:r>
          </a:p>
          <a:p>
            <a:r>
              <a:rPr lang="en-US" sz="900" dirty="0"/>
              <a:t>165</a:t>
            </a:r>
          </a:p>
          <a:p>
            <a:r>
              <a:rPr lang="en-US" sz="900" dirty="0"/>
              <a:t>19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E2C7C4A-D1C5-4C0D-A1D5-1B51D12C53B6}"/>
              </a:ext>
            </a:extLst>
          </p:cNvPr>
          <p:cNvSpPr txBox="1"/>
          <p:nvPr/>
        </p:nvSpPr>
        <p:spPr>
          <a:xfrm>
            <a:off x="4211323" y="3439351"/>
            <a:ext cx="2969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Multiply by weights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44CD4571-8D02-4478-94C3-B5EF91074FE4}"/>
              </a:ext>
            </a:extLst>
          </p:cNvPr>
          <p:cNvSpPr txBox="1"/>
          <p:nvPr/>
        </p:nvSpPr>
        <p:spPr>
          <a:xfrm>
            <a:off x="4826664" y="3436069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Plus biases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592274C-B495-4800-B069-87993132C8FE}"/>
              </a:ext>
            </a:extLst>
          </p:cNvPr>
          <p:cNvSpPr txBox="1"/>
          <p:nvPr/>
        </p:nvSpPr>
        <p:spPr>
          <a:xfrm>
            <a:off x="10337245" y="1231830"/>
            <a:ext cx="1271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correct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labels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12B10D8-BF5F-45F2-BBBA-FBBE3E391B5A}"/>
              </a:ext>
            </a:extLst>
          </p:cNvPr>
          <p:cNvSpPr txBox="1"/>
          <p:nvPr/>
        </p:nvSpPr>
        <p:spPr>
          <a:xfrm>
            <a:off x="10526400" y="3470285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Duck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204B801-FF22-4B3B-B87B-37773A5CF060}"/>
              </a:ext>
            </a:extLst>
          </p:cNvPr>
          <p:cNvSpPr txBox="1"/>
          <p:nvPr/>
        </p:nvSpPr>
        <p:spPr>
          <a:xfrm>
            <a:off x="10213916" y="4312096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Hedgehog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15C9E7F-BFA0-4BF1-9A28-AEEF9F134967}"/>
              </a:ext>
            </a:extLst>
          </p:cNvPr>
          <p:cNvSpPr txBox="1"/>
          <p:nvPr/>
        </p:nvSpPr>
        <p:spPr>
          <a:xfrm>
            <a:off x="10649932" y="2673958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Dog</a:t>
            </a:r>
          </a:p>
        </p:txBody>
      </p:sp>
    </p:spTree>
    <p:extLst>
      <p:ext uri="{BB962C8B-B14F-4D97-AF65-F5344CB8AC3E}">
        <p14:creationId xmlns:p14="http://schemas.microsoft.com/office/powerpoint/2010/main" val="36015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3.125E-6 0.00023 C 0.00091 0.00069 0.00195 0.00208 0.00273 0.00347 C 0.00299 0.00394 0.00325 0.00486 0.00351 0.00532 C 0.00403 0.00625 0.00455 0.00718 0.00494 0.00857 C 0.00534 0.00903 0.00547 0.00995 0.00573 0.01019 C 0.00651 0.01157 0.00716 0.01296 0.00794 0.01435 C 0.00833 0.01482 0.00872 0.01528 0.00911 0.0162 C 0.01002 0.01852 0.0108 0.02153 0.01198 0.02292 C 0.01237 0.02338 0.01276 0.02338 0.01315 0.02384 C 0.01445 0.02755 0.01406 0.02662 0.01575 0.02986 C 0.01601 0.03056 0.0164 0.03102 0.01679 0.03194 C 0.01718 0.03194 0.01758 0.03241 0.01784 0.03287 C 0.0181 0.0338 0.01836 0.03472 0.01862 0.03565 C 0.01901 0.03657 0.01966 0.03704 0.02005 0.0375 C 0.02044 0.03843 0.02083 0.03889 0.02122 0.03982 C 0.02174 0.04097 0.02226 0.04329 0.02304 0.04421 C 0.02343 0.04514 0.02383 0.0456 0.02422 0.04653 C 0.02448 0.04699 0.02474 0.04884 0.02526 0.04931 C 0.02565 0.05023 0.02617 0.05023 0.02669 0.05023 C 0.02942 0.05509 0.02604 0.04884 0.0289 0.05509 C 0.02929 0.05602 0.02968 0.05648 0.03008 0.05694 C 0.03073 0.0588 0.03073 0.06019 0.0319 0.06111 C 0.03242 0.06134 0.03307 0.06134 0.03372 0.06181 C 0.03411 0.06227 0.03437 0.06319 0.03476 0.06412 C 0.03672 0.06644 0.03502 0.06273 0.03737 0.0669 C 0.03841 0.06875 0.03932 0.07107 0.04023 0.07269 C 0.04062 0.07315 0.04101 0.07361 0.0414 0.07454 C 0.04166 0.075 0.04179 0.07639 0.04218 0.07685 C 0.04284 0.07778 0.04362 0.07778 0.0444 0.0787 C 0.04557 0.07963 0.0457 0.07963 0.04687 0.08148 C 0.04948 0.08495 0.04687 0.08148 0.04869 0.08542 C 0.04948 0.08681 0.05013 0.08819 0.05091 0.08912 C 0.0513 0.09005 0.05156 0.09097 0.05208 0.09144 C 0.0526 0.0919 0.05299 0.09259 0.05351 0.09306 C 0.05599 0.09676 0.05338 0.09306 0.05534 0.09722 C 0.05599 0.09861 0.0569 0.09954 0.05755 0.10093 C 0.05781 0.10185 0.05807 0.10232 0.05833 0.10301 C 0.05872 0.10347 0.05911 0.10394 0.05937 0.10486 C 0.06133 0.10903 0.05963 0.10718 0.06198 0.10903 C 0.06276 0.10995 0.06328 0.11181 0.06419 0.11273 L 0.0664 0.11482 C 0.06758 0.11944 0.06653 0.11667 0.06888 0.11852 C 0.06966 0.11898 0.07109 0.12037 0.07109 0.12083 C 0.07148 0.1213 0.07161 0.12222 0.07187 0.12269 C 0.07239 0.12292 0.07291 0.12292 0.0733 0.12338 C 0.07409 0.12384 0.07487 0.12477 0.07552 0.12523 L 0.07669 0.12616 C 0.07708 0.12662 0.07747 0.12708 0.07773 0.12708 C 0.07825 0.12801 0.07877 0.12894 0.07929 0.1294 C 0.07994 0.12986 0.08073 0.13079 0.08151 0.13125 C 0.08177 0.13171 0.08216 0.13171 0.08255 0.13218 C 0.08437 0.13519 0.08307 0.13333 0.08515 0.13519 C 0.08593 0.13565 0.08659 0.13657 0.08737 0.13704 C 0.08763 0.1375 0.08802 0.1375 0.08841 0.13796 C 0.09023 0.1412 0.08893 0.13935 0.09101 0.1412 C 0.09179 0.14167 0.09336 0.14306 0.09336 0.14352 " pathEditMode="relative" rAng="0" ptsTypes="AAAAAAAAAAAAAAAAAAAAAAAAAAAAAAAAAAAAAAAAAAAAAAAAAAAAAAAAA">
                                      <p:cBhvr>
                                        <p:cTn id="12" dur="11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717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3.95833E-6 -0.00023 L 0.00963 -0.00116 C 0.01041 -0.00116 0.01119 -0.00139 0.01185 -0.00162 C 0.01302 -0.00186 0.01432 -0.00186 0.01536 -0.00209 C 0.01614 -0.00209 0.01679 -0.00232 0.0177 -0.00255 C 0.01914 -0.00278 0.0207 -0.00278 0.02226 -0.00301 C 0.02317 -0.00324 0.02408 -0.00348 0.02513 -0.00348 C 0.02591 -0.00371 0.02656 -0.00394 0.02734 -0.00417 C 0.02955 -0.0044 0.03164 -0.0044 0.03372 -0.00463 C 0.03463 -0.00463 0.03567 -0.00486 0.03658 -0.0051 C 0.03711 -0.0051 0.03763 -0.00533 0.03828 -0.00556 C 0.03945 -0.00579 0.04049 -0.00579 0.04179 -0.00602 C 0.04257 -0.00602 0.04323 -0.00648 0.04401 -0.00648 C 0.04856 -0.00672 0.05312 -0.00695 0.05781 -0.00695 C 0.06419 -0.00695 0.07044 -0.00672 0.07669 -0.00648 C 0.07734 -0.00648 0.08216 -0.00579 0.08307 -0.00556 C 0.08359 -0.00533 0.08411 -0.0051 0.08476 -0.0051 C 0.0858 -0.00486 0.08698 -0.00463 0.08815 -0.00463 C 0.08906 -0.0044 0.08997 -0.00417 0.09101 -0.00417 C 0.10195 -0.00371 0.12382 -0.00348 0.12382 -0.00371 " pathEditMode="relative" rAng="0" ptsTypes="AAAAAAAAAAAAAAAAAAAAA">
                                      <p:cBhvr>
                                        <p:cTn id="2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-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-3.125E-6 0.00046 C 0.00196 -0.00324 0.00391 -0.00625 0.00586 -0.00996 C 0.00664 -0.01111 0.00716 -0.0132 0.00795 -0.01435 C 0.00899 -0.01644 0.01016 -0.0176 0.0112 -0.01922 C 0.01185 -0.02014 0.01263 -0.0206 0.01328 -0.0213 C 0.01394 -0.02269 0.01459 -0.025 0.01524 -0.02639 C 0.01589 -0.02755 0.01667 -0.02755 0.01719 -0.02871 C 0.01836 -0.02986 0.01953 -0.03172 0.02058 -0.03334 C 0.02331 -0.03773 0.02591 -0.0426 0.02865 -0.04769 C 0.02956 -0.04931 0.03034 -0.05139 0.03125 -0.05209 L 0.03542 -0.05695 C 0.04141 -0.07292 0.03386 -0.05463 0.04479 -0.07338 C 0.04558 -0.075 0.04649 -0.07639 0.04753 -0.07824 C 0.04857 -0.08033 0.04961 -0.08334 0.05078 -0.08519 C 0.05196 -0.08727 0.05352 -0.0882 0.05482 -0.08982 C 0.05716 -0.09352 0.05938 -0.09676 0.06159 -0.10162 C 0.06368 -0.10695 0.06368 -0.10741 0.06615 -0.11111 C 0.06719 -0.11273 0.06836 -0.11435 0.06953 -0.11598 C 0.07019 -0.1169 0.07084 -0.11736 0.07149 -0.11852 C 0.0724 -0.11968 0.07344 -0.1213 0.07422 -0.12292 C 0.07487 -0.12454 0.07552 -0.12662 0.07618 -0.12801 C 0.07748 -0.12986 0.07904 -0.12963 0.08021 -0.13241 C 0.08099 -0.13403 0.08151 -0.13611 0.08216 -0.13727 C 0.08308 -0.13866 0.08412 -0.13866 0.0849 -0.13935 C 0.08633 -0.14098 0.0875 -0.1426 0.08894 -0.14422 C 0.09076 -0.1463 0.0918 -0.14792 0.09362 -0.14885 C 0.09506 -0.15 0.09675 -0.15047 0.09831 -0.15116 C 0.10052 -0.15672 0.09987 -0.15625 0.10235 -0.15834 C 0.10391 -0.16019 0.10782 -0.16273 0.10912 -0.16551 C 0.10964 -0.16736 0.11029 -0.16898 0.11107 -0.17014 C 0.11159 -0.1713 0.11237 -0.17176 0.11302 -0.17269 C 0.11394 -0.17385 0.11472 -0.17593 0.11563 -0.17755 C 0.11641 -0.17824 0.11706 -0.17871 0.11784 -0.17963 C 0.11862 -0.18125 0.11953 -0.18287 0.12045 -0.18449 C 0.1211 -0.18519 0.12175 -0.18565 0.1224 -0.18704 C 0.12318 -0.1882 0.1237 -0.19028 0.12435 -0.19144 C 0.12513 -0.1926 0.12578 -0.1926 0.12644 -0.19398 C 0.12722 -0.19514 0.12761 -0.19769 0.12852 -0.19838 C 0.12969 -0.20047 0.13125 -0.20047 0.13243 -0.20324 C 0.13555 -0.21065 0.13477 -0.20996 0.13985 -0.21273 C 0.14115 -0.21366 0.14258 -0.21389 0.14375 -0.21528 C 0.14453 -0.21551 0.14597 -0.21713 0.14597 -0.2169 " pathEditMode="relative" rAng="0" ptsTypes="AAAAAAAAAAAAAAAAAAAAAAAAAAAAAAAAAAAAAAAAAAA">
                                      <p:cBhvr>
                                        <p:cTn id="36" dur="11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083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1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00"/>
                            </p:stCondLst>
                            <p:childTnLst>
                              <p:par>
                                <p:cTn id="4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38 0.00024 0.0069 0.00047 0.01041 0.00116 C 0.01146 0.00139 0.01237 0.00232 0.01341 0.00255 C 0.01536 0.00324 0.01745 0.00348 0.0194 0.00394 C 0.02096 0.00417 0.02239 0.00487 0.02396 0.00533 L 0.05625 0.00394 C 0.05716 0.00371 0.0582 0.00255 0.05924 0.00255 C 0.06875 0.00186 0.08776 0.00116 0.08776 0.00116 " pathEditMode="relative" ptsTypes="AAAAAAAAA">
                                      <p:cBhvr>
                                        <p:cTn id="4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38 0.00024 0.0069 0.00047 0.01041 0.00116 C 0.01146 0.00139 0.01237 0.00232 0.01341 0.00255 C 0.01536 0.00324 0.01745 0.00348 0.0194 0.00394 C 0.02096 0.00417 0.02239 0.00487 0.02396 0.00533 L 0.05625 0.00394 C 0.05716 0.00371 0.0582 0.00255 0.05924 0.00255 C 0.06875 0.00186 0.08776 0.00116 0.08776 0.00116 " pathEditMode="relative" ptsTypes="AAAAAAAAA">
                                      <p:cBhvr>
                                        <p:cTn id="4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38 0.00024 0.0069 0.00047 0.01041 0.00116 C 0.01146 0.00139 0.01237 0.00232 0.01341 0.00255 C 0.01536 0.00324 0.01745 0.00348 0.0194 0.00394 C 0.02096 0.00417 0.02239 0.00487 0.02396 0.00533 L 0.05625 0.00394 C 0.05716 0.00371 0.0582 0.00255 0.05924 0.00255 C 0.06875 0.00186 0.08776 0.00116 0.08776 0.00116 " pathEditMode="relative" ptsTypes="AAAAAAAAA">
                                      <p:cBhvr>
                                        <p:cTn id="5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38 0.00024 0.0069 0.00047 0.01041 0.00116 C 0.01146 0.00139 0.01237 0.00232 0.01341 0.00255 C 0.01536 0.00324 0.01745 0.00348 0.0194 0.00394 C 0.02096 0.00417 0.02239 0.00487 0.02396 0.00533 L 0.05625 0.00394 C 0.05716 0.00371 0.0582 0.00255 0.05924 0.00255 C 0.06875 0.00186 0.08776 0.00116 0.08776 0.00116 " pathEditMode="relative" ptsTypes="AAAAAAAAA">
                                      <p:cBhvr>
                                        <p:cTn id="52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1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2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9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400"/>
                            </p:stCondLst>
                            <p:childTnLst>
                              <p:par>
                                <p:cTn id="7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81481E-6 L -6.25E-7 0.00024 C -0.00469 -0.028 -0.00026 -0.00277 -0.00378 -0.02013 C -0.0043 -0.02268 -0.00469 -0.02546 -0.00534 -0.028 C -0.0056 -0.02962 -0.00638 -0.03055 -0.00677 -0.03217 C -0.00742 -0.03472 -0.00768 -0.0375 -0.00833 -0.04004 C -0.01003 -0.04814 -0.00937 -0.04444 -0.01055 -0.05069 C -0.01081 -0.05439 -0.01094 -0.05787 -0.01133 -0.06134 C -0.01172 -0.06689 -0.01237 -0.07199 -0.01276 -0.07754 L -0.01419 -0.09606 C -0.01406 -0.11736 -0.01393 -0.13888 -0.01354 -0.16018 C -0.01354 -0.16157 -0.01289 -0.16273 -0.01276 -0.16412 C -0.01237 -0.17129 -0.01237 -0.17824 -0.01198 -0.18541 C -0.01146 -0.19675 -0.01133 -0.19189 -0.01055 -0.20138 C -0.01016 -0.20509 -0.01003 -0.20856 -0.00976 -0.21203 C -0.0095 -0.22013 -0.00937 -0.228 -0.00898 -0.23611 C -0.00885 -0.23912 -0.00833 -0.24236 -0.00833 -0.24537 C -0.00807 -0.26712 -0.00833 -0.28888 -0.00833 -0.31064 " pathEditMode="relative" rAng="0" ptsTypes="AAAAAAAAAAAAAAAAAA">
                                      <p:cBhvr>
                                        <p:cTn id="80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553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4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90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4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0.08866 L 0.01159 0.08889 C 0.0069 0.06065 0.01132 0.08588 0.00781 0.06852 C 0.00729 0.06597 0.0069 0.0632 0.00625 0.06065 C 0.00599 0.05903 0.0052 0.0581 0.00481 0.05648 C 0.00416 0.05394 0.0039 0.05116 0.00325 0.04861 C 0.00156 0.04051 0.00221 0.04421 0.00104 0.03796 C 0.00078 0.03426 0.00065 0.03079 0.00026 0.02732 C -0.00013 0.02176 -0.00078 0.01667 -0.00118 0.01111 L -0.00261 -0.00741 C -0.00248 -0.0287 -0.00235 -0.05023 -0.00196 -0.07153 C -0.00196 -0.07292 -0.00131 -0.07407 -0.00118 -0.07546 C -0.00078 -0.08264 -0.00078 -0.08958 -0.00039 -0.09676 C 0.00013 -0.1081 0.00026 -0.10324 0.00104 -0.11273 C 0.00143 -0.11643 0.00156 -0.11991 0.00182 -0.12338 C 0.00208 -0.13148 0.00221 -0.13935 0.0026 -0.14745 C 0.00273 -0.15046 0.00325 -0.1537 0.00325 -0.15671 C 0.00351 -0.17847 0.00325 -0.20023 0.00325 -0.22199 " pathEditMode="relative" rAng="0" ptsTypes="AAAAAAAAAAAAAAAAAA">
                                      <p:cBhvr>
                                        <p:cTn id="16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5532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14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1900"/>
                            </p:stCondLst>
                            <p:childTnLst>
                              <p:par>
                                <p:cTn id="1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2400"/>
                            </p:stCondLst>
                            <p:childTnLst>
                              <p:par>
                                <p:cTn id="2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2900"/>
                            </p:stCondLst>
                            <p:childTnLst>
                              <p:par>
                                <p:cTn id="2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400"/>
                            </p:stCondLst>
                            <p:childTnLst>
                              <p:par>
                                <p:cTn id="2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-2.70833E-6 0.00023 C 0.00248 -0.00185 0.00508 -0.00347 0.00742 -0.00555 C 0.00847 -0.00648 0.00873 -0.00833 0.00964 -0.00926 C 0.01055 -0.01018 0.01172 -0.01041 0.01263 -0.01111 C 0.01524 -0.01319 0.01771 -0.01528 0.02019 -0.01759 C 0.02123 -0.01852 0.02227 -0.01921 0.02318 -0.02037 C 0.02539 -0.02291 0.02735 -0.02615 0.02995 -0.02847 C 0.03099 -0.02963 0.03203 -0.03032 0.03295 -0.03125 C 0.03998 -0.03981 0.03021 -0.03055 0.03815 -0.03773 C 0.03867 -0.03889 0.03894 -0.04028 0.03972 -0.04143 C 0.0405 -0.04259 0.0418 -0.04305 0.04271 -0.04421 C 0.04545 -0.04699 0.04818 -0.05 0.05026 -0.05347 C 0.05638 -0.06319 0.04857 -0.05115 0.0556 -0.05972 C 0.05651 -0.06088 0.0569 -0.06227 0.05782 -0.06342 C 0.05873 -0.06458 0.0599 -0.06528 0.06081 -0.0662 C 0.06185 -0.06736 0.06289 -0.06852 0.0638 -0.0699 C 0.06459 -0.07106 0.06511 -0.07245 0.06602 -0.07361 C 0.0681 -0.07569 0.0711 -0.07685 0.07357 -0.07824 C 0.07591 -0.08102 0.07591 -0.08125 0.07878 -0.08379 C 0.08073 -0.08518 0.08295 -0.08657 0.08477 -0.08819 C 0.0888 -0.09166 0.08659 -0.09051 0.09089 -0.0919 C 0.09519 -0.09699 0.09089 -0.09236 0.09623 -0.09653 C 0.09727 -0.09722 0.09818 -0.09838 0.09922 -0.0993 C 0.10039 -0.10023 0.1017 -0.10115 0.103 -0.10208 C 0.10404 -0.10278 0.10495 -0.10393 0.10599 -0.10463 C 0.1086 -0.10671 0.1086 -0.10625 0.1112 -0.1074 C 0.1125 -0.1081 0.11367 -0.10879 0.11498 -0.10926 C 0.11693 -0.11018 0.11901 -0.11041 0.12097 -0.11111 C 0.12175 -0.11134 0.12253 -0.11157 0.12318 -0.11203 C 0.12474 -0.11319 0.12774 -0.11574 0.12774 -0.11551 C 0.13086 -0.12153 0.12943 -0.11967 0.13164 -0.12199 " pathEditMode="relative" rAng="0" ptsTypes="AAAAAAAAAAAAAAAAAAAAAAAAAAAAAAAA">
                                      <p:cBhvr>
                                        <p:cTn id="257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6088"/>
                                    </p:animMotion>
                                  </p:childTnLst>
                                </p:cTn>
                              </p:par>
                              <p:par>
                                <p:cTn id="2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0278 L -2.91667E-6 0.00324 C 0.00248 0.00278 0.00521 0.00278 0.00769 0.00255 C 0.00873 0.00255 0.00912 0.00209 0.01003 0.00209 C 0.01094 0.00209 0.01224 0.00209 0.01315 0.00209 C 0.01589 0.00185 0.01849 0.00185 0.0211 0.00139 C 0.02214 0.00139 0.02318 0.00139 0.02422 0.00139 C 0.02644 0.00116 0.02852 0.0007 0.03125 0.0007 C 0.03229 0.00047 0.03347 0.00047 0.03438 0.00047 C 0.0418 -0.00023 0.03151 0.00047 0.03985 -2.59259E-6 C 0.04037 -0.00023 0.04063 -0.00023 0.04141 -0.00023 C 0.04232 -0.00046 0.04362 -0.00046 0.04453 -0.00046 C 0.04727 -0.00092 0.05013 -0.00092 0.05235 -0.00115 C 0.05873 -0.00231 0.05052 -0.00115 0.05795 -0.00185 C 0.05886 -0.00185 0.05925 -0.00185 0.06029 -0.00231 C 0.0612 -0.00231 0.06237 -0.00231 0.06341 -0.00231 C 0.06446 -0.00231 0.0655 -0.00254 0.06654 -0.00254 C 0.06732 -0.00254 0.06784 -0.00301 0.06888 -0.00301 C 0.07097 -0.00301 0.07409 -0.00324 0.0767 -0.00324 C 0.07917 -0.00347 0.07917 -0.00324 0.08216 -0.00347 C 0.08425 -0.00393 0.08659 -0.00393 0.08841 -0.00393 C 0.09258 -0.00416 0.09037 -0.00416 0.09466 -0.00416 C 0.09922 -0.00486 0.09466 -0.00416 0.10026 -0.00463 C 0.10131 -0.00486 0.10235 -0.00486 0.10339 -0.00486 C 0.10469 -0.00486 0.10599 -0.00532 0.10742 -0.00532 C 0.10847 -0.00532 0.10938 -0.00532 0.11055 -0.00532 C 0.11315 -0.00555 0.11315 -0.00532 0.11589 -0.00555 C 0.11732 -0.00555 0.11849 -0.00555 0.11992 -0.00555 C 0.12188 -0.00602 0.12409 -0.00602 0.12617 -0.00602 C 0.12696 -0.00602 0.12774 -0.00602 0.12852 -0.00602 C 0.13008 -0.00602 0.13321 -0.00625 0.13321 -0.00602 C 0.13646 -0.00648 0.13503 -0.00648 0.13737 -0.00648 " pathEditMode="relative" rAng="0" ptsTypes="AAAAAAAAAAAAAAAAAAAAAAAAAAAAAAAA">
                                      <p:cBhvr>
                                        <p:cTn id="259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2" y="-440"/>
                                    </p:animMotion>
                                  </p:childTnLst>
                                </p:cTn>
                              </p:par>
                              <p:par>
                                <p:cTn id="26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1.25E-6 0.00023 C 0.00182 0.00185 0.00377 0.00347 0.00547 0.00555 C 0.00625 0.00671 0.00651 0.00856 0.00716 0.00949 C 0.00781 0.01041 0.00872 0.01064 0.00937 0.01134 C 0.01133 0.01342 0.01315 0.01574 0.01497 0.01805 C 0.01575 0.01921 0.01667 0.01967 0.01732 0.02083 C 0.01901 0.02361 0.02044 0.02685 0.02239 0.02939 C 0.02318 0.03032 0.02396 0.03125 0.02461 0.03217 C 0.02995 0.04097 0.02266 0.03125 0.02851 0.03888 C 0.02891 0.04004 0.02917 0.04166 0.02969 0.04282 C 0.03034 0.04375 0.03125 0.04421 0.03203 0.04537 C 0.03398 0.04837 0.03607 0.05138 0.03763 0.05509 C 0.04219 0.06504 0.03633 0.05277 0.04167 0.06157 C 0.04232 0.06296 0.04258 0.06412 0.04323 0.0655 C 0.04401 0.06666 0.04479 0.06736 0.04557 0.06805 C 0.04635 0.06921 0.04713 0.0706 0.04779 0.07199 C 0.04831 0.07314 0.0487 0.07476 0.04948 0.07569 C 0.05104 0.078 0.05338 0.07916 0.05521 0.08055 C 0.0569 0.08333 0.0569 0.08379 0.05911 0.08634 C 0.06055 0.08796 0.06224 0.08912 0.06354 0.09097 C 0.06654 0.09444 0.06497 0.09328 0.0681 0.09467 C 0.07135 0.10023 0.0681 0.09537 0.07213 0.09953 C 0.07292 0.10023 0.07357 0.10162 0.07435 0.10231 C 0.07526 0.10347 0.07617 0.10416 0.07721 0.10532 C 0.07799 0.10601 0.07864 0.10717 0.07943 0.10787 C 0.08138 0.11018 0.08138 0.10972 0.08346 0.11087 C 0.08437 0.11157 0.08529 0.11226 0.08633 0.11273 C 0.08776 0.11365 0.08932 0.11365 0.09075 0.11458 C 0.09127 0.11504 0.09193 0.11504 0.09245 0.11574 C 0.09362 0.11666 0.09583 0.11944 0.09583 0.11921 C 0.09818 0.12546 0.09713 0.12337 0.09883 0.12615 " pathEditMode="relative" rAng="0" ptsTypes="AAAAAAAAAAAAAAAAAAAAAAAAAAAAAAAA">
                                      <p:cBhvr>
                                        <p:cTn id="26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6296"/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/>
      <p:bldP spid="101" grpId="1"/>
      <p:bldP spid="104" grpId="0"/>
      <p:bldP spid="104" grpId="1"/>
      <p:bldP spid="105" grpId="0"/>
      <p:bldP spid="105" grpId="1"/>
      <p:bldP spid="106" grpId="0"/>
      <p:bldP spid="47" grpId="0"/>
      <p:bldP spid="47" grpId="1"/>
      <p:bldP spid="47" grpId="2"/>
      <p:bldP spid="48" grpId="0" animBg="1"/>
      <p:bldP spid="48" grpId="1" animBg="1"/>
      <p:bldP spid="48" grpId="2" animBg="1"/>
      <p:bldP spid="109" grpId="0"/>
      <p:bldP spid="109" grpId="1"/>
      <p:bldP spid="109" grpId="2"/>
      <p:bldP spid="111" grpId="0"/>
      <p:bldP spid="111" grpId="1"/>
      <p:bldP spid="111" grpId="2"/>
      <p:bldP spid="112" grpId="0"/>
      <p:bldP spid="112" grpId="1"/>
      <p:bldP spid="113" grpId="0"/>
      <p:bldP spid="113" grpId="1"/>
      <p:bldP spid="114" grpId="0"/>
      <p:bldP spid="115" grpId="0"/>
      <p:bldP spid="116" grpId="0"/>
      <p:bldP spid="1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Training a Network – What is a Good Learning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6B4BF-EE12-4985-809E-B09EFFA55524}"/>
              </a:ext>
            </a:extLst>
          </p:cNvPr>
          <p:cNvSpPr/>
          <p:nvPr/>
        </p:nvSpPr>
        <p:spPr>
          <a:xfrm>
            <a:off x="10327173" y="784274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Bag of tunable</a:t>
            </a:r>
          </a:p>
        </p:txBody>
      </p:sp>
      <p:pic>
        <p:nvPicPr>
          <p:cNvPr id="54" name="Picture 2" descr="Image result for large bag">
            <a:extLst>
              <a:ext uri="{FF2B5EF4-FFF2-40B4-BE49-F238E27FC236}">
                <a16:creationId xmlns:a16="http://schemas.microsoft.com/office/drawing/2014/main" id="{F23542C8-7A53-4B57-A4F6-D4F4FE27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572" y="1170677"/>
            <a:ext cx="1652280" cy="165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FEBE454-458A-4256-B389-861F2521C279}"/>
              </a:ext>
            </a:extLst>
          </p:cNvPr>
          <p:cNvCxnSpPr>
            <a:cxnSpLocks/>
          </p:cNvCxnSpPr>
          <p:nvPr/>
        </p:nvCxnSpPr>
        <p:spPr>
          <a:xfrm flipV="1">
            <a:off x="1045280" y="2335169"/>
            <a:ext cx="0" cy="28828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ED006EB-FC3E-4695-8ABE-D3A4DBB381C5}"/>
              </a:ext>
            </a:extLst>
          </p:cNvPr>
          <p:cNvCxnSpPr>
            <a:cxnSpLocks/>
          </p:cNvCxnSpPr>
          <p:nvPr/>
        </p:nvCxnSpPr>
        <p:spPr>
          <a:xfrm>
            <a:off x="1045280" y="5218030"/>
            <a:ext cx="389671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C1FF9E-59E1-479B-841D-CAA2E60DF807}"/>
              </a:ext>
            </a:extLst>
          </p:cNvPr>
          <p:cNvSpPr/>
          <p:nvPr/>
        </p:nvSpPr>
        <p:spPr>
          <a:xfrm>
            <a:off x="1232567" y="2849403"/>
            <a:ext cx="3723701" cy="1938968"/>
          </a:xfrm>
          <a:custGeom>
            <a:avLst/>
            <a:gdLst>
              <a:gd name="connsiteX0" fmla="*/ 0 w 3723701"/>
              <a:gd name="connsiteY0" fmla="*/ 440674 h 1938968"/>
              <a:gd name="connsiteX1" fmla="*/ 44068 w 3723701"/>
              <a:gd name="connsiteY1" fmla="*/ 319489 h 1938968"/>
              <a:gd name="connsiteX2" fmla="*/ 110169 w 3723701"/>
              <a:gd name="connsiteY2" fmla="*/ 286438 h 1938968"/>
              <a:gd name="connsiteX3" fmla="*/ 187287 w 3723701"/>
              <a:gd name="connsiteY3" fmla="*/ 341522 h 1938968"/>
              <a:gd name="connsiteX4" fmla="*/ 209321 w 3723701"/>
              <a:gd name="connsiteY4" fmla="*/ 374573 h 1938968"/>
              <a:gd name="connsiteX5" fmla="*/ 231354 w 3723701"/>
              <a:gd name="connsiteY5" fmla="*/ 440674 h 1938968"/>
              <a:gd name="connsiteX6" fmla="*/ 242371 w 3723701"/>
              <a:gd name="connsiteY6" fmla="*/ 473725 h 1938968"/>
              <a:gd name="connsiteX7" fmla="*/ 264405 w 3723701"/>
              <a:gd name="connsiteY7" fmla="*/ 561860 h 1938968"/>
              <a:gd name="connsiteX8" fmla="*/ 286439 w 3723701"/>
              <a:gd name="connsiteY8" fmla="*/ 605927 h 1938968"/>
              <a:gd name="connsiteX9" fmla="*/ 308472 w 3723701"/>
              <a:gd name="connsiteY9" fmla="*/ 672029 h 1938968"/>
              <a:gd name="connsiteX10" fmla="*/ 319489 w 3723701"/>
              <a:gd name="connsiteY10" fmla="*/ 727113 h 1938968"/>
              <a:gd name="connsiteX11" fmla="*/ 341523 w 3723701"/>
              <a:gd name="connsiteY11" fmla="*/ 760163 h 1938968"/>
              <a:gd name="connsiteX12" fmla="*/ 352540 w 3723701"/>
              <a:gd name="connsiteY12" fmla="*/ 804231 h 1938968"/>
              <a:gd name="connsiteX13" fmla="*/ 396607 w 3723701"/>
              <a:gd name="connsiteY13" fmla="*/ 881349 h 1938968"/>
              <a:gd name="connsiteX14" fmla="*/ 429658 w 3723701"/>
              <a:gd name="connsiteY14" fmla="*/ 958467 h 1938968"/>
              <a:gd name="connsiteX15" fmla="*/ 462709 w 3723701"/>
              <a:gd name="connsiteY15" fmla="*/ 1002535 h 1938968"/>
              <a:gd name="connsiteX16" fmla="*/ 583894 w 3723701"/>
              <a:gd name="connsiteY16" fmla="*/ 1057619 h 1938968"/>
              <a:gd name="connsiteX17" fmla="*/ 649995 w 3723701"/>
              <a:gd name="connsiteY17" fmla="*/ 1046602 h 1938968"/>
              <a:gd name="connsiteX18" fmla="*/ 716097 w 3723701"/>
              <a:gd name="connsiteY18" fmla="*/ 991518 h 1938968"/>
              <a:gd name="connsiteX19" fmla="*/ 760164 w 3723701"/>
              <a:gd name="connsiteY19" fmla="*/ 925416 h 1938968"/>
              <a:gd name="connsiteX20" fmla="*/ 815248 w 3723701"/>
              <a:gd name="connsiteY20" fmla="*/ 837282 h 1938968"/>
              <a:gd name="connsiteX21" fmla="*/ 837282 w 3723701"/>
              <a:gd name="connsiteY21" fmla="*/ 771180 h 1938968"/>
              <a:gd name="connsiteX22" fmla="*/ 881350 w 3723701"/>
              <a:gd name="connsiteY22" fmla="*/ 661012 h 1938968"/>
              <a:gd name="connsiteX23" fmla="*/ 903383 w 3723701"/>
              <a:gd name="connsiteY23" fmla="*/ 594910 h 1938968"/>
              <a:gd name="connsiteX24" fmla="*/ 914400 w 3723701"/>
              <a:gd name="connsiteY24" fmla="*/ 561860 h 1938968"/>
              <a:gd name="connsiteX25" fmla="*/ 936434 w 3723701"/>
              <a:gd name="connsiteY25" fmla="*/ 385590 h 1938968"/>
              <a:gd name="connsiteX26" fmla="*/ 947451 w 3723701"/>
              <a:gd name="connsiteY26" fmla="*/ 352539 h 1938968"/>
              <a:gd name="connsiteX27" fmla="*/ 1002535 w 3723701"/>
              <a:gd name="connsiteY27" fmla="*/ 220337 h 1938968"/>
              <a:gd name="connsiteX28" fmla="*/ 1046603 w 3723701"/>
              <a:gd name="connsiteY28" fmla="*/ 154236 h 1938968"/>
              <a:gd name="connsiteX29" fmla="*/ 1068636 w 3723701"/>
              <a:gd name="connsiteY29" fmla="*/ 121185 h 1938968"/>
              <a:gd name="connsiteX30" fmla="*/ 1101687 w 3723701"/>
              <a:gd name="connsiteY30" fmla="*/ 66101 h 1938968"/>
              <a:gd name="connsiteX31" fmla="*/ 1167788 w 3723701"/>
              <a:gd name="connsiteY31" fmla="*/ 0 h 1938968"/>
              <a:gd name="connsiteX32" fmla="*/ 1233889 w 3723701"/>
              <a:gd name="connsiteY32" fmla="*/ 55084 h 1938968"/>
              <a:gd name="connsiteX33" fmla="*/ 1255923 w 3723701"/>
              <a:gd name="connsiteY33" fmla="*/ 132202 h 1938968"/>
              <a:gd name="connsiteX34" fmla="*/ 1277957 w 3723701"/>
              <a:gd name="connsiteY34" fmla="*/ 176269 h 1938968"/>
              <a:gd name="connsiteX35" fmla="*/ 1311007 w 3723701"/>
              <a:gd name="connsiteY35" fmla="*/ 264404 h 1938968"/>
              <a:gd name="connsiteX36" fmla="*/ 1322024 w 3723701"/>
              <a:gd name="connsiteY36" fmla="*/ 330506 h 1938968"/>
              <a:gd name="connsiteX37" fmla="*/ 1377109 w 3723701"/>
              <a:gd name="connsiteY37" fmla="*/ 440674 h 1938968"/>
              <a:gd name="connsiteX38" fmla="*/ 1388125 w 3723701"/>
              <a:gd name="connsiteY38" fmla="*/ 517792 h 1938968"/>
              <a:gd name="connsiteX39" fmla="*/ 1432193 w 3723701"/>
              <a:gd name="connsiteY39" fmla="*/ 649995 h 1938968"/>
              <a:gd name="connsiteX40" fmla="*/ 1454227 w 3723701"/>
              <a:gd name="connsiteY40" fmla="*/ 815248 h 1938968"/>
              <a:gd name="connsiteX41" fmla="*/ 1465244 w 3723701"/>
              <a:gd name="connsiteY41" fmla="*/ 881349 h 1938968"/>
              <a:gd name="connsiteX42" fmla="*/ 1487277 w 3723701"/>
              <a:gd name="connsiteY42" fmla="*/ 1189821 h 1938968"/>
              <a:gd name="connsiteX43" fmla="*/ 1498294 w 3723701"/>
              <a:gd name="connsiteY43" fmla="*/ 1233889 h 1938968"/>
              <a:gd name="connsiteX44" fmla="*/ 1520328 w 3723701"/>
              <a:gd name="connsiteY44" fmla="*/ 1586429 h 1938968"/>
              <a:gd name="connsiteX45" fmla="*/ 1542362 w 3723701"/>
              <a:gd name="connsiteY45" fmla="*/ 1641513 h 1938968"/>
              <a:gd name="connsiteX46" fmla="*/ 1575412 w 3723701"/>
              <a:gd name="connsiteY46" fmla="*/ 1685580 h 1938968"/>
              <a:gd name="connsiteX47" fmla="*/ 1597446 w 3723701"/>
              <a:gd name="connsiteY47" fmla="*/ 1751682 h 1938968"/>
              <a:gd name="connsiteX48" fmla="*/ 1608463 w 3723701"/>
              <a:gd name="connsiteY48" fmla="*/ 1784732 h 1938968"/>
              <a:gd name="connsiteX49" fmla="*/ 1652530 w 3723701"/>
              <a:gd name="connsiteY49" fmla="*/ 1850833 h 1938968"/>
              <a:gd name="connsiteX50" fmla="*/ 1674564 w 3723701"/>
              <a:gd name="connsiteY50" fmla="*/ 1883884 h 1938968"/>
              <a:gd name="connsiteX51" fmla="*/ 1696598 w 3723701"/>
              <a:gd name="connsiteY51" fmla="*/ 1916935 h 1938968"/>
              <a:gd name="connsiteX52" fmla="*/ 1784733 w 3723701"/>
              <a:gd name="connsiteY52" fmla="*/ 1938968 h 1938968"/>
              <a:gd name="connsiteX53" fmla="*/ 2170323 w 3723701"/>
              <a:gd name="connsiteY53" fmla="*/ 1927951 h 1938968"/>
              <a:gd name="connsiteX54" fmla="*/ 2269475 w 3723701"/>
              <a:gd name="connsiteY54" fmla="*/ 1905918 h 1938968"/>
              <a:gd name="connsiteX55" fmla="*/ 2434728 w 3723701"/>
              <a:gd name="connsiteY55" fmla="*/ 1883884 h 1938968"/>
              <a:gd name="connsiteX56" fmla="*/ 2467778 w 3723701"/>
              <a:gd name="connsiteY56" fmla="*/ 1872867 h 1938968"/>
              <a:gd name="connsiteX57" fmla="*/ 2599981 w 3723701"/>
              <a:gd name="connsiteY57" fmla="*/ 1806766 h 1938968"/>
              <a:gd name="connsiteX58" fmla="*/ 2688116 w 3723701"/>
              <a:gd name="connsiteY58" fmla="*/ 1773715 h 1938968"/>
              <a:gd name="connsiteX59" fmla="*/ 2721166 w 3723701"/>
              <a:gd name="connsiteY59" fmla="*/ 1762698 h 1938968"/>
              <a:gd name="connsiteX60" fmla="*/ 2864386 w 3723701"/>
              <a:gd name="connsiteY60" fmla="*/ 1674563 h 1938968"/>
              <a:gd name="connsiteX61" fmla="*/ 2908453 w 3723701"/>
              <a:gd name="connsiteY61" fmla="*/ 1619479 h 1938968"/>
              <a:gd name="connsiteX62" fmla="*/ 2930487 w 3723701"/>
              <a:gd name="connsiteY62" fmla="*/ 1586429 h 1938968"/>
              <a:gd name="connsiteX63" fmla="*/ 2974554 w 3723701"/>
              <a:gd name="connsiteY63" fmla="*/ 1498294 h 1938968"/>
              <a:gd name="connsiteX64" fmla="*/ 3040656 w 3723701"/>
              <a:gd name="connsiteY64" fmla="*/ 1399142 h 1938968"/>
              <a:gd name="connsiteX65" fmla="*/ 3051672 w 3723701"/>
              <a:gd name="connsiteY65" fmla="*/ 1366091 h 1938968"/>
              <a:gd name="connsiteX66" fmla="*/ 3073706 w 3723701"/>
              <a:gd name="connsiteY66" fmla="*/ 1322024 h 1938968"/>
              <a:gd name="connsiteX67" fmla="*/ 3084723 w 3723701"/>
              <a:gd name="connsiteY67" fmla="*/ 1288973 h 1938968"/>
              <a:gd name="connsiteX68" fmla="*/ 3117774 w 3723701"/>
              <a:gd name="connsiteY68" fmla="*/ 1211855 h 1938968"/>
              <a:gd name="connsiteX69" fmla="*/ 3128790 w 3723701"/>
              <a:gd name="connsiteY69" fmla="*/ 1167788 h 1938968"/>
              <a:gd name="connsiteX70" fmla="*/ 3205909 w 3723701"/>
              <a:gd name="connsiteY70" fmla="*/ 1035585 h 1938968"/>
              <a:gd name="connsiteX71" fmla="*/ 3238959 w 3723701"/>
              <a:gd name="connsiteY71" fmla="*/ 991518 h 1938968"/>
              <a:gd name="connsiteX72" fmla="*/ 3272010 w 3723701"/>
              <a:gd name="connsiteY72" fmla="*/ 969484 h 1938968"/>
              <a:gd name="connsiteX73" fmla="*/ 3371162 w 3723701"/>
              <a:gd name="connsiteY73" fmla="*/ 1002535 h 1938968"/>
              <a:gd name="connsiteX74" fmla="*/ 3393195 w 3723701"/>
              <a:gd name="connsiteY74" fmla="*/ 1035585 h 1938968"/>
              <a:gd name="connsiteX75" fmla="*/ 3437263 w 3723701"/>
              <a:gd name="connsiteY75" fmla="*/ 1046602 h 1938968"/>
              <a:gd name="connsiteX76" fmla="*/ 3503364 w 3723701"/>
              <a:gd name="connsiteY76" fmla="*/ 1068636 h 1938968"/>
              <a:gd name="connsiteX77" fmla="*/ 3547431 w 3723701"/>
              <a:gd name="connsiteY77" fmla="*/ 1057619 h 1938968"/>
              <a:gd name="connsiteX78" fmla="*/ 3646583 w 3723701"/>
              <a:gd name="connsiteY78" fmla="*/ 980501 h 1938968"/>
              <a:gd name="connsiteX79" fmla="*/ 3679634 w 3723701"/>
              <a:gd name="connsiteY79" fmla="*/ 958467 h 1938968"/>
              <a:gd name="connsiteX80" fmla="*/ 3723701 w 3723701"/>
              <a:gd name="connsiteY80" fmla="*/ 936433 h 193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723701" h="1938968">
                <a:moveTo>
                  <a:pt x="0" y="440674"/>
                </a:moveTo>
                <a:cubicBezTo>
                  <a:pt x="8085" y="400249"/>
                  <a:pt x="12777" y="350780"/>
                  <a:pt x="44068" y="319489"/>
                </a:cubicBezTo>
                <a:cubicBezTo>
                  <a:pt x="65426" y="298131"/>
                  <a:pt x="83287" y="295399"/>
                  <a:pt x="110169" y="286438"/>
                </a:cubicBezTo>
                <a:cubicBezTo>
                  <a:pt x="209320" y="319489"/>
                  <a:pt x="157909" y="282766"/>
                  <a:pt x="187287" y="341522"/>
                </a:cubicBezTo>
                <a:cubicBezTo>
                  <a:pt x="193209" y="353365"/>
                  <a:pt x="201976" y="363556"/>
                  <a:pt x="209321" y="374573"/>
                </a:cubicBezTo>
                <a:lnTo>
                  <a:pt x="231354" y="440674"/>
                </a:lnTo>
                <a:cubicBezTo>
                  <a:pt x="235026" y="451691"/>
                  <a:pt x="240093" y="462338"/>
                  <a:pt x="242371" y="473725"/>
                </a:cubicBezTo>
                <a:cubicBezTo>
                  <a:pt x="248837" y="506055"/>
                  <a:pt x="251702" y="532219"/>
                  <a:pt x="264405" y="561860"/>
                </a:cubicBezTo>
                <a:cubicBezTo>
                  <a:pt x="270874" y="576955"/>
                  <a:pt x="280340" y="590679"/>
                  <a:pt x="286439" y="605927"/>
                </a:cubicBezTo>
                <a:cubicBezTo>
                  <a:pt x="295065" y="627492"/>
                  <a:pt x="303917" y="649254"/>
                  <a:pt x="308472" y="672029"/>
                </a:cubicBezTo>
                <a:cubicBezTo>
                  <a:pt x="312144" y="690390"/>
                  <a:pt x="312914" y="709580"/>
                  <a:pt x="319489" y="727113"/>
                </a:cubicBezTo>
                <a:cubicBezTo>
                  <a:pt x="324138" y="739510"/>
                  <a:pt x="334178" y="749146"/>
                  <a:pt x="341523" y="760163"/>
                </a:cubicBezTo>
                <a:cubicBezTo>
                  <a:pt x="345195" y="774852"/>
                  <a:pt x="347223" y="790054"/>
                  <a:pt x="352540" y="804231"/>
                </a:cubicBezTo>
                <a:cubicBezTo>
                  <a:pt x="364519" y="836175"/>
                  <a:pt x="378345" y="853955"/>
                  <a:pt x="396607" y="881349"/>
                </a:cubicBezTo>
                <a:cubicBezTo>
                  <a:pt x="409497" y="932907"/>
                  <a:pt x="400396" y="917500"/>
                  <a:pt x="429658" y="958467"/>
                </a:cubicBezTo>
                <a:cubicBezTo>
                  <a:pt x="440331" y="973409"/>
                  <a:pt x="447859" y="991735"/>
                  <a:pt x="462709" y="1002535"/>
                </a:cubicBezTo>
                <a:cubicBezTo>
                  <a:pt x="504389" y="1032847"/>
                  <a:pt x="539780" y="1042914"/>
                  <a:pt x="583894" y="1057619"/>
                </a:cubicBezTo>
                <a:cubicBezTo>
                  <a:pt x="605928" y="1053947"/>
                  <a:pt x="628804" y="1053666"/>
                  <a:pt x="649995" y="1046602"/>
                </a:cubicBezTo>
                <a:cubicBezTo>
                  <a:pt x="669090" y="1040237"/>
                  <a:pt x="705359" y="1005324"/>
                  <a:pt x="716097" y="991518"/>
                </a:cubicBezTo>
                <a:cubicBezTo>
                  <a:pt x="732355" y="970615"/>
                  <a:pt x="744275" y="946601"/>
                  <a:pt x="760164" y="925416"/>
                </a:cubicBezTo>
                <a:cubicBezTo>
                  <a:pt x="788578" y="887532"/>
                  <a:pt x="797965" y="880491"/>
                  <a:pt x="815248" y="837282"/>
                </a:cubicBezTo>
                <a:cubicBezTo>
                  <a:pt x="823874" y="815717"/>
                  <a:pt x="828656" y="792745"/>
                  <a:pt x="837282" y="771180"/>
                </a:cubicBezTo>
                <a:cubicBezTo>
                  <a:pt x="851971" y="734457"/>
                  <a:pt x="868843" y="698534"/>
                  <a:pt x="881350" y="661012"/>
                </a:cubicBezTo>
                <a:lnTo>
                  <a:pt x="903383" y="594910"/>
                </a:lnTo>
                <a:lnTo>
                  <a:pt x="914400" y="561860"/>
                </a:lnTo>
                <a:cubicBezTo>
                  <a:pt x="921242" y="486604"/>
                  <a:pt x="920172" y="450636"/>
                  <a:pt x="936434" y="385590"/>
                </a:cubicBezTo>
                <a:cubicBezTo>
                  <a:pt x="939251" y="374324"/>
                  <a:pt x="943482" y="363453"/>
                  <a:pt x="947451" y="352539"/>
                </a:cubicBezTo>
                <a:cubicBezTo>
                  <a:pt x="962083" y="312300"/>
                  <a:pt x="979128" y="259349"/>
                  <a:pt x="1002535" y="220337"/>
                </a:cubicBezTo>
                <a:cubicBezTo>
                  <a:pt x="1016160" y="197630"/>
                  <a:pt x="1031914" y="176270"/>
                  <a:pt x="1046603" y="154236"/>
                </a:cubicBezTo>
                <a:cubicBezTo>
                  <a:pt x="1053948" y="143219"/>
                  <a:pt x="1061824" y="132539"/>
                  <a:pt x="1068636" y="121185"/>
                </a:cubicBezTo>
                <a:cubicBezTo>
                  <a:pt x="1079653" y="102824"/>
                  <a:pt x="1088127" y="82674"/>
                  <a:pt x="1101687" y="66101"/>
                </a:cubicBezTo>
                <a:cubicBezTo>
                  <a:pt x="1121419" y="41984"/>
                  <a:pt x="1167788" y="0"/>
                  <a:pt x="1167788" y="0"/>
                </a:cubicBezTo>
                <a:cubicBezTo>
                  <a:pt x="1186771" y="12655"/>
                  <a:pt x="1223284" y="33875"/>
                  <a:pt x="1233889" y="55084"/>
                </a:cubicBezTo>
                <a:cubicBezTo>
                  <a:pt x="1245845" y="78996"/>
                  <a:pt x="1246786" y="107077"/>
                  <a:pt x="1255923" y="132202"/>
                </a:cubicBezTo>
                <a:cubicBezTo>
                  <a:pt x="1261535" y="147636"/>
                  <a:pt x="1271287" y="161262"/>
                  <a:pt x="1277957" y="176269"/>
                </a:cubicBezTo>
                <a:cubicBezTo>
                  <a:pt x="1295516" y="215778"/>
                  <a:pt x="1298895" y="228071"/>
                  <a:pt x="1311007" y="264404"/>
                </a:cubicBezTo>
                <a:cubicBezTo>
                  <a:pt x="1314679" y="286438"/>
                  <a:pt x="1314181" y="309590"/>
                  <a:pt x="1322024" y="330506"/>
                </a:cubicBezTo>
                <a:cubicBezTo>
                  <a:pt x="1336440" y="368949"/>
                  <a:pt x="1377109" y="440674"/>
                  <a:pt x="1377109" y="440674"/>
                </a:cubicBezTo>
                <a:cubicBezTo>
                  <a:pt x="1380781" y="466380"/>
                  <a:pt x="1381517" y="492680"/>
                  <a:pt x="1388125" y="517792"/>
                </a:cubicBezTo>
                <a:cubicBezTo>
                  <a:pt x="1399946" y="562714"/>
                  <a:pt x="1432193" y="649995"/>
                  <a:pt x="1432193" y="649995"/>
                </a:cubicBezTo>
                <a:cubicBezTo>
                  <a:pt x="1440652" y="717669"/>
                  <a:pt x="1444091" y="749364"/>
                  <a:pt x="1454227" y="815248"/>
                </a:cubicBezTo>
                <a:cubicBezTo>
                  <a:pt x="1457624" y="837326"/>
                  <a:pt x="1461572" y="859315"/>
                  <a:pt x="1465244" y="881349"/>
                </a:cubicBezTo>
                <a:cubicBezTo>
                  <a:pt x="1472588" y="984173"/>
                  <a:pt x="1477655" y="1087185"/>
                  <a:pt x="1487277" y="1189821"/>
                </a:cubicBezTo>
                <a:cubicBezTo>
                  <a:pt x="1488690" y="1204896"/>
                  <a:pt x="1497319" y="1218779"/>
                  <a:pt x="1498294" y="1233889"/>
                </a:cubicBezTo>
                <a:cubicBezTo>
                  <a:pt x="1498951" y="1244074"/>
                  <a:pt x="1491938" y="1491798"/>
                  <a:pt x="1520328" y="1586429"/>
                </a:cubicBezTo>
                <a:cubicBezTo>
                  <a:pt x="1526011" y="1605371"/>
                  <a:pt x="1532758" y="1624226"/>
                  <a:pt x="1542362" y="1641513"/>
                </a:cubicBezTo>
                <a:cubicBezTo>
                  <a:pt x="1551279" y="1657564"/>
                  <a:pt x="1564395" y="1670891"/>
                  <a:pt x="1575412" y="1685580"/>
                </a:cubicBezTo>
                <a:lnTo>
                  <a:pt x="1597446" y="1751682"/>
                </a:lnTo>
                <a:cubicBezTo>
                  <a:pt x="1601118" y="1762699"/>
                  <a:pt x="1602022" y="1775070"/>
                  <a:pt x="1608463" y="1784732"/>
                </a:cubicBezTo>
                <a:lnTo>
                  <a:pt x="1652530" y="1850833"/>
                </a:lnTo>
                <a:lnTo>
                  <a:pt x="1674564" y="1883884"/>
                </a:lnTo>
                <a:cubicBezTo>
                  <a:pt x="1681909" y="1894901"/>
                  <a:pt x="1684037" y="1912748"/>
                  <a:pt x="1696598" y="1916935"/>
                </a:cubicBezTo>
                <a:cubicBezTo>
                  <a:pt x="1747412" y="1933872"/>
                  <a:pt x="1718261" y="1925674"/>
                  <a:pt x="1784733" y="1938968"/>
                </a:cubicBezTo>
                <a:cubicBezTo>
                  <a:pt x="1913263" y="1935296"/>
                  <a:pt x="2041901" y="1934372"/>
                  <a:pt x="2170323" y="1927951"/>
                </a:cubicBezTo>
                <a:cubicBezTo>
                  <a:pt x="2200492" y="1926443"/>
                  <a:pt x="2239394" y="1911387"/>
                  <a:pt x="2269475" y="1905918"/>
                </a:cubicBezTo>
                <a:cubicBezTo>
                  <a:pt x="2302924" y="1899836"/>
                  <a:pt x="2404034" y="1887721"/>
                  <a:pt x="2434728" y="1883884"/>
                </a:cubicBezTo>
                <a:cubicBezTo>
                  <a:pt x="2445745" y="1880212"/>
                  <a:pt x="2457255" y="1877778"/>
                  <a:pt x="2467778" y="1872867"/>
                </a:cubicBezTo>
                <a:cubicBezTo>
                  <a:pt x="2512425" y="1852032"/>
                  <a:pt x="2553849" y="1824066"/>
                  <a:pt x="2599981" y="1806766"/>
                </a:cubicBezTo>
                <a:lnTo>
                  <a:pt x="2688116" y="1773715"/>
                </a:lnTo>
                <a:cubicBezTo>
                  <a:pt x="2699029" y="1769746"/>
                  <a:pt x="2710594" y="1767503"/>
                  <a:pt x="2721166" y="1762698"/>
                </a:cubicBezTo>
                <a:cubicBezTo>
                  <a:pt x="2779887" y="1736007"/>
                  <a:pt x="2819767" y="1719182"/>
                  <a:pt x="2864386" y="1674563"/>
                </a:cubicBezTo>
                <a:cubicBezTo>
                  <a:pt x="2881013" y="1657936"/>
                  <a:pt x="2894345" y="1638290"/>
                  <a:pt x="2908453" y="1619479"/>
                </a:cubicBezTo>
                <a:cubicBezTo>
                  <a:pt x="2916397" y="1608887"/>
                  <a:pt x="2924147" y="1598053"/>
                  <a:pt x="2930487" y="1586429"/>
                </a:cubicBezTo>
                <a:cubicBezTo>
                  <a:pt x="2946215" y="1557594"/>
                  <a:pt x="2954846" y="1524571"/>
                  <a:pt x="2974554" y="1498294"/>
                </a:cubicBezTo>
                <a:cubicBezTo>
                  <a:pt x="3002229" y="1461394"/>
                  <a:pt x="3019410" y="1441635"/>
                  <a:pt x="3040656" y="1399142"/>
                </a:cubicBezTo>
                <a:cubicBezTo>
                  <a:pt x="3045849" y="1388755"/>
                  <a:pt x="3047098" y="1376765"/>
                  <a:pt x="3051672" y="1366091"/>
                </a:cubicBezTo>
                <a:cubicBezTo>
                  <a:pt x="3058141" y="1350996"/>
                  <a:pt x="3067237" y="1337119"/>
                  <a:pt x="3073706" y="1322024"/>
                </a:cubicBezTo>
                <a:cubicBezTo>
                  <a:pt x="3078281" y="1311350"/>
                  <a:pt x="3080410" y="1299755"/>
                  <a:pt x="3084723" y="1288973"/>
                </a:cubicBezTo>
                <a:cubicBezTo>
                  <a:pt x="3095110" y="1263006"/>
                  <a:pt x="3108216" y="1238139"/>
                  <a:pt x="3117774" y="1211855"/>
                </a:cubicBezTo>
                <a:cubicBezTo>
                  <a:pt x="3122948" y="1197626"/>
                  <a:pt x="3123167" y="1181846"/>
                  <a:pt x="3128790" y="1167788"/>
                </a:cubicBezTo>
                <a:cubicBezTo>
                  <a:pt x="3146772" y="1122833"/>
                  <a:pt x="3177105" y="1073990"/>
                  <a:pt x="3205909" y="1035585"/>
                </a:cubicBezTo>
                <a:cubicBezTo>
                  <a:pt x="3216926" y="1020896"/>
                  <a:pt x="3225976" y="1004501"/>
                  <a:pt x="3238959" y="991518"/>
                </a:cubicBezTo>
                <a:cubicBezTo>
                  <a:pt x="3248322" y="982155"/>
                  <a:pt x="3260993" y="976829"/>
                  <a:pt x="3272010" y="969484"/>
                </a:cubicBezTo>
                <a:cubicBezTo>
                  <a:pt x="3316326" y="976870"/>
                  <a:pt x="3340180" y="971553"/>
                  <a:pt x="3371162" y="1002535"/>
                </a:cubicBezTo>
                <a:cubicBezTo>
                  <a:pt x="3380524" y="1011897"/>
                  <a:pt x="3382178" y="1028241"/>
                  <a:pt x="3393195" y="1035585"/>
                </a:cubicBezTo>
                <a:cubicBezTo>
                  <a:pt x="3405793" y="1043984"/>
                  <a:pt x="3422760" y="1042251"/>
                  <a:pt x="3437263" y="1046602"/>
                </a:cubicBezTo>
                <a:cubicBezTo>
                  <a:pt x="3459509" y="1053276"/>
                  <a:pt x="3503364" y="1068636"/>
                  <a:pt x="3503364" y="1068636"/>
                </a:cubicBezTo>
                <a:cubicBezTo>
                  <a:pt x="3518053" y="1064964"/>
                  <a:pt x="3533888" y="1064390"/>
                  <a:pt x="3547431" y="1057619"/>
                </a:cubicBezTo>
                <a:cubicBezTo>
                  <a:pt x="3630967" y="1015850"/>
                  <a:pt x="3592177" y="1025839"/>
                  <a:pt x="3646583" y="980501"/>
                </a:cubicBezTo>
                <a:cubicBezTo>
                  <a:pt x="3656755" y="972024"/>
                  <a:pt x="3667791" y="964389"/>
                  <a:pt x="3679634" y="958467"/>
                </a:cubicBezTo>
                <a:cubicBezTo>
                  <a:pt x="3730270" y="933149"/>
                  <a:pt x="3698811" y="961323"/>
                  <a:pt x="3723701" y="936433"/>
                </a:cubicBezTo>
              </a:path>
            </a:pathLst>
          </a:cu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68B599C-E9F6-4EE2-917A-67597AD7D482}"/>
                  </a:ext>
                </a:extLst>
              </p:cNvPr>
              <p:cNvSpPr txBox="1"/>
              <p:nvPr/>
            </p:nvSpPr>
            <p:spPr>
              <a:xfrm>
                <a:off x="215692" y="2083550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68B599C-E9F6-4EE2-917A-67597AD7D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92" y="2083550"/>
                <a:ext cx="903514" cy="369332"/>
              </a:xfrm>
              <a:prstGeom prst="rect">
                <a:avLst/>
              </a:prstGeom>
              <a:blipFill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B553731-DB90-42C9-8896-8ACDB7B50297}"/>
                  </a:ext>
                </a:extLst>
              </p:cNvPr>
              <p:cNvSpPr txBox="1"/>
              <p:nvPr/>
            </p:nvSpPr>
            <p:spPr>
              <a:xfrm>
                <a:off x="4466698" y="5220737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B553731-DB90-42C9-8896-8ACDB7B50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698" y="5220737"/>
                <a:ext cx="90351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8FC0DEF-97EB-40BF-9659-8EEDA7F98A3E}"/>
              </a:ext>
            </a:extLst>
          </p:cNvPr>
          <p:cNvCxnSpPr>
            <a:cxnSpLocks/>
          </p:cNvCxnSpPr>
          <p:nvPr/>
        </p:nvCxnSpPr>
        <p:spPr>
          <a:xfrm>
            <a:off x="2633144" y="3384033"/>
            <a:ext cx="36049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75D1DF0-58C5-4247-B9C6-8E082C156388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2622127" y="3384033"/>
            <a:ext cx="11017" cy="1836704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5393F4D-BA17-46FB-9E4D-D4FE4AE639EB}"/>
                  </a:ext>
                </a:extLst>
              </p:cNvPr>
              <p:cNvSpPr txBox="1"/>
              <p:nvPr/>
            </p:nvSpPr>
            <p:spPr>
              <a:xfrm>
                <a:off x="2181387" y="5220737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5393F4D-BA17-46FB-9E4D-D4FE4AE63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1387" y="5220737"/>
                <a:ext cx="903514" cy="369332"/>
              </a:xfrm>
              <a:prstGeom prst="rect">
                <a:avLst/>
              </a:prstGeom>
              <a:blipFill>
                <a:blip r:embed="rId6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5E1DABC-023D-47F6-9F0E-398938A8BD1D}"/>
                  </a:ext>
                </a:extLst>
              </p:cNvPr>
              <p:cNvSpPr txBox="1"/>
              <p:nvPr/>
            </p:nvSpPr>
            <p:spPr>
              <a:xfrm>
                <a:off x="2740303" y="3014701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5E1DABC-023D-47F6-9F0E-398938A8B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0303" y="3014701"/>
                <a:ext cx="903514" cy="369332"/>
              </a:xfrm>
              <a:prstGeom prst="rect">
                <a:avLst/>
              </a:prstGeom>
              <a:blipFill>
                <a:blip r:embed="rId7"/>
                <a:stretch>
                  <a:fillRect r="-16216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E9DB6D9-448D-4DE2-AC17-45F648CC78D9}"/>
                  </a:ext>
                </a:extLst>
              </p:cNvPr>
              <p:cNvSpPr txBox="1"/>
              <p:nvPr/>
            </p:nvSpPr>
            <p:spPr>
              <a:xfrm>
                <a:off x="2668230" y="2424393"/>
                <a:ext cx="19511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Direction of change</a:t>
                </a:r>
              </a:p>
              <a:p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to decay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E9DB6D9-448D-4DE2-AC17-45F648CC7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30" y="2424393"/>
                <a:ext cx="1951175" cy="584775"/>
              </a:xfrm>
              <a:prstGeom prst="rect">
                <a:avLst/>
              </a:prstGeom>
              <a:blipFill>
                <a:blip r:embed="rId8"/>
                <a:stretch>
                  <a:fillRect l="-1875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3F39B3B-83FA-4568-AC58-2850942E9678}"/>
                  </a:ext>
                </a:extLst>
              </p:cNvPr>
              <p:cNvSpPr txBox="1"/>
              <p:nvPr/>
            </p:nvSpPr>
            <p:spPr>
              <a:xfrm>
                <a:off x="4037846" y="1293631"/>
                <a:ext cx="23341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3F39B3B-83FA-4568-AC58-2850942E9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846" y="1293631"/>
                <a:ext cx="2334127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6D3A22F9-4BFF-4521-803E-92E72E1DFAC1}"/>
              </a:ext>
            </a:extLst>
          </p:cNvPr>
          <p:cNvSpPr/>
          <p:nvPr/>
        </p:nvSpPr>
        <p:spPr>
          <a:xfrm>
            <a:off x="6242354" y="2795518"/>
            <a:ext cx="35317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Learning rate controls how much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We are adjusting the weights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0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Training a Network – What is a Good Learning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6B4BF-EE12-4985-809E-B09EFFA55524}"/>
              </a:ext>
            </a:extLst>
          </p:cNvPr>
          <p:cNvSpPr/>
          <p:nvPr/>
        </p:nvSpPr>
        <p:spPr>
          <a:xfrm>
            <a:off x="10327173" y="784274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Bag of tunable</a:t>
            </a:r>
          </a:p>
        </p:txBody>
      </p:sp>
      <p:pic>
        <p:nvPicPr>
          <p:cNvPr id="54" name="Picture 2" descr="Image result for large bag">
            <a:extLst>
              <a:ext uri="{FF2B5EF4-FFF2-40B4-BE49-F238E27FC236}">
                <a16:creationId xmlns:a16="http://schemas.microsoft.com/office/drawing/2014/main" id="{F23542C8-7A53-4B57-A4F6-D4F4FE27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572" y="1170677"/>
            <a:ext cx="1652280" cy="165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FEBE454-458A-4256-B389-861F2521C279}"/>
              </a:ext>
            </a:extLst>
          </p:cNvPr>
          <p:cNvCxnSpPr>
            <a:cxnSpLocks/>
          </p:cNvCxnSpPr>
          <p:nvPr/>
        </p:nvCxnSpPr>
        <p:spPr>
          <a:xfrm flipV="1">
            <a:off x="1045280" y="2335169"/>
            <a:ext cx="0" cy="28828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ED006EB-FC3E-4695-8ABE-D3A4DBB381C5}"/>
              </a:ext>
            </a:extLst>
          </p:cNvPr>
          <p:cNvCxnSpPr>
            <a:cxnSpLocks/>
          </p:cNvCxnSpPr>
          <p:nvPr/>
        </p:nvCxnSpPr>
        <p:spPr>
          <a:xfrm>
            <a:off x="1045280" y="5218030"/>
            <a:ext cx="389671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C1FF9E-59E1-479B-841D-CAA2E60DF807}"/>
              </a:ext>
            </a:extLst>
          </p:cNvPr>
          <p:cNvSpPr/>
          <p:nvPr/>
        </p:nvSpPr>
        <p:spPr>
          <a:xfrm>
            <a:off x="1232567" y="2849403"/>
            <a:ext cx="3723701" cy="1938968"/>
          </a:xfrm>
          <a:custGeom>
            <a:avLst/>
            <a:gdLst>
              <a:gd name="connsiteX0" fmla="*/ 0 w 3723701"/>
              <a:gd name="connsiteY0" fmla="*/ 440674 h 1938968"/>
              <a:gd name="connsiteX1" fmla="*/ 44068 w 3723701"/>
              <a:gd name="connsiteY1" fmla="*/ 319489 h 1938968"/>
              <a:gd name="connsiteX2" fmla="*/ 110169 w 3723701"/>
              <a:gd name="connsiteY2" fmla="*/ 286438 h 1938968"/>
              <a:gd name="connsiteX3" fmla="*/ 187287 w 3723701"/>
              <a:gd name="connsiteY3" fmla="*/ 341522 h 1938968"/>
              <a:gd name="connsiteX4" fmla="*/ 209321 w 3723701"/>
              <a:gd name="connsiteY4" fmla="*/ 374573 h 1938968"/>
              <a:gd name="connsiteX5" fmla="*/ 231354 w 3723701"/>
              <a:gd name="connsiteY5" fmla="*/ 440674 h 1938968"/>
              <a:gd name="connsiteX6" fmla="*/ 242371 w 3723701"/>
              <a:gd name="connsiteY6" fmla="*/ 473725 h 1938968"/>
              <a:gd name="connsiteX7" fmla="*/ 264405 w 3723701"/>
              <a:gd name="connsiteY7" fmla="*/ 561860 h 1938968"/>
              <a:gd name="connsiteX8" fmla="*/ 286439 w 3723701"/>
              <a:gd name="connsiteY8" fmla="*/ 605927 h 1938968"/>
              <a:gd name="connsiteX9" fmla="*/ 308472 w 3723701"/>
              <a:gd name="connsiteY9" fmla="*/ 672029 h 1938968"/>
              <a:gd name="connsiteX10" fmla="*/ 319489 w 3723701"/>
              <a:gd name="connsiteY10" fmla="*/ 727113 h 1938968"/>
              <a:gd name="connsiteX11" fmla="*/ 341523 w 3723701"/>
              <a:gd name="connsiteY11" fmla="*/ 760163 h 1938968"/>
              <a:gd name="connsiteX12" fmla="*/ 352540 w 3723701"/>
              <a:gd name="connsiteY12" fmla="*/ 804231 h 1938968"/>
              <a:gd name="connsiteX13" fmla="*/ 396607 w 3723701"/>
              <a:gd name="connsiteY13" fmla="*/ 881349 h 1938968"/>
              <a:gd name="connsiteX14" fmla="*/ 429658 w 3723701"/>
              <a:gd name="connsiteY14" fmla="*/ 958467 h 1938968"/>
              <a:gd name="connsiteX15" fmla="*/ 462709 w 3723701"/>
              <a:gd name="connsiteY15" fmla="*/ 1002535 h 1938968"/>
              <a:gd name="connsiteX16" fmla="*/ 583894 w 3723701"/>
              <a:gd name="connsiteY16" fmla="*/ 1057619 h 1938968"/>
              <a:gd name="connsiteX17" fmla="*/ 649995 w 3723701"/>
              <a:gd name="connsiteY17" fmla="*/ 1046602 h 1938968"/>
              <a:gd name="connsiteX18" fmla="*/ 716097 w 3723701"/>
              <a:gd name="connsiteY18" fmla="*/ 991518 h 1938968"/>
              <a:gd name="connsiteX19" fmla="*/ 760164 w 3723701"/>
              <a:gd name="connsiteY19" fmla="*/ 925416 h 1938968"/>
              <a:gd name="connsiteX20" fmla="*/ 815248 w 3723701"/>
              <a:gd name="connsiteY20" fmla="*/ 837282 h 1938968"/>
              <a:gd name="connsiteX21" fmla="*/ 837282 w 3723701"/>
              <a:gd name="connsiteY21" fmla="*/ 771180 h 1938968"/>
              <a:gd name="connsiteX22" fmla="*/ 881350 w 3723701"/>
              <a:gd name="connsiteY22" fmla="*/ 661012 h 1938968"/>
              <a:gd name="connsiteX23" fmla="*/ 903383 w 3723701"/>
              <a:gd name="connsiteY23" fmla="*/ 594910 h 1938968"/>
              <a:gd name="connsiteX24" fmla="*/ 914400 w 3723701"/>
              <a:gd name="connsiteY24" fmla="*/ 561860 h 1938968"/>
              <a:gd name="connsiteX25" fmla="*/ 936434 w 3723701"/>
              <a:gd name="connsiteY25" fmla="*/ 385590 h 1938968"/>
              <a:gd name="connsiteX26" fmla="*/ 947451 w 3723701"/>
              <a:gd name="connsiteY26" fmla="*/ 352539 h 1938968"/>
              <a:gd name="connsiteX27" fmla="*/ 1002535 w 3723701"/>
              <a:gd name="connsiteY27" fmla="*/ 220337 h 1938968"/>
              <a:gd name="connsiteX28" fmla="*/ 1046603 w 3723701"/>
              <a:gd name="connsiteY28" fmla="*/ 154236 h 1938968"/>
              <a:gd name="connsiteX29" fmla="*/ 1068636 w 3723701"/>
              <a:gd name="connsiteY29" fmla="*/ 121185 h 1938968"/>
              <a:gd name="connsiteX30" fmla="*/ 1101687 w 3723701"/>
              <a:gd name="connsiteY30" fmla="*/ 66101 h 1938968"/>
              <a:gd name="connsiteX31" fmla="*/ 1167788 w 3723701"/>
              <a:gd name="connsiteY31" fmla="*/ 0 h 1938968"/>
              <a:gd name="connsiteX32" fmla="*/ 1233889 w 3723701"/>
              <a:gd name="connsiteY32" fmla="*/ 55084 h 1938968"/>
              <a:gd name="connsiteX33" fmla="*/ 1255923 w 3723701"/>
              <a:gd name="connsiteY33" fmla="*/ 132202 h 1938968"/>
              <a:gd name="connsiteX34" fmla="*/ 1277957 w 3723701"/>
              <a:gd name="connsiteY34" fmla="*/ 176269 h 1938968"/>
              <a:gd name="connsiteX35" fmla="*/ 1311007 w 3723701"/>
              <a:gd name="connsiteY35" fmla="*/ 264404 h 1938968"/>
              <a:gd name="connsiteX36" fmla="*/ 1322024 w 3723701"/>
              <a:gd name="connsiteY36" fmla="*/ 330506 h 1938968"/>
              <a:gd name="connsiteX37" fmla="*/ 1377109 w 3723701"/>
              <a:gd name="connsiteY37" fmla="*/ 440674 h 1938968"/>
              <a:gd name="connsiteX38" fmla="*/ 1388125 w 3723701"/>
              <a:gd name="connsiteY38" fmla="*/ 517792 h 1938968"/>
              <a:gd name="connsiteX39" fmla="*/ 1432193 w 3723701"/>
              <a:gd name="connsiteY39" fmla="*/ 649995 h 1938968"/>
              <a:gd name="connsiteX40" fmla="*/ 1454227 w 3723701"/>
              <a:gd name="connsiteY40" fmla="*/ 815248 h 1938968"/>
              <a:gd name="connsiteX41" fmla="*/ 1465244 w 3723701"/>
              <a:gd name="connsiteY41" fmla="*/ 881349 h 1938968"/>
              <a:gd name="connsiteX42" fmla="*/ 1487277 w 3723701"/>
              <a:gd name="connsiteY42" fmla="*/ 1189821 h 1938968"/>
              <a:gd name="connsiteX43" fmla="*/ 1498294 w 3723701"/>
              <a:gd name="connsiteY43" fmla="*/ 1233889 h 1938968"/>
              <a:gd name="connsiteX44" fmla="*/ 1520328 w 3723701"/>
              <a:gd name="connsiteY44" fmla="*/ 1586429 h 1938968"/>
              <a:gd name="connsiteX45" fmla="*/ 1542362 w 3723701"/>
              <a:gd name="connsiteY45" fmla="*/ 1641513 h 1938968"/>
              <a:gd name="connsiteX46" fmla="*/ 1575412 w 3723701"/>
              <a:gd name="connsiteY46" fmla="*/ 1685580 h 1938968"/>
              <a:gd name="connsiteX47" fmla="*/ 1597446 w 3723701"/>
              <a:gd name="connsiteY47" fmla="*/ 1751682 h 1938968"/>
              <a:gd name="connsiteX48" fmla="*/ 1608463 w 3723701"/>
              <a:gd name="connsiteY48" fmla="*/ 1784732 h 1938968"/>
              <a:gd name="connsiteX49" fmla="*/ 1652530 w 3723701"/>
              <a:gd name="connsiteY49" fmla="*/ 1850833 h 1938968"/>
              <a:gd name="connsiteX50" fmla="*/ 1674564 w 3723701"/>
              <a:gd name="connsiteY50" fmla="*/ 1883884 h 1938968"/>
              <a:gd name="connsiteX51" fmla="*/ 1696598 w 3723701"/>
              <a:gd name="connsiteY51" fmla="*/ 1916935 h 1938968"/>
              <a:gd name="connsiteX52" fmla="*/ 1784733 w 3723701"/>
              <a:gd name="connsiteY52" fmla="*/ 1938968 h 1938968"/>
              <a:gd name="connsiteX53" fmla="*/ 2170323 w 3723701"/>
              <a:gd name="connsiteY53" fmla="*/ 1927951 h 1938968"/>
              <a:gd name="connsiteX54" fmla="*/ 2269475 w 3723701"/>
              <a:gd name="connsiteY54" fmla="*/ 1905918 h 1938968"/>
              <a:gd name="connsiteX55" fmla="*/ 2434728 w 3723701"/>
              <a:gd name="connsiteY55" fmla="*/ 1883884 h 1938968"/>
              <a:gd name="connsiteX56" fmla="*/ 2467778 w 3723701"/>
              <a:gd name="connsiteY56" fmla="*/ 1872867 h 1938968"/>
              <a:gd name="connsiteX57" fmla="*/ 2599981 w 3723701"/>
              <a:gd name="connsiteY57" fmla="*/ 1806766 h 1938968"/>
              <a:gd name="connsiteX58" fmla="*/ 2688116 w 3723701"/>
              <a:gd name="connsiteY58" fmla="*/ 1773715 h 1938968"/>
              <a:gd name="connsiteX59" fmla="*/ 2721166 w 3723701"/>
              <a:gd name="connsiteY59" fmla="*/ 1762698 h 1938968"/>
              <a:gd name="connsiteX60" fmla="*/ 2864386 w 3723701"/>
              <a:gd name="connsiteY60" fmla="*/ 1674563 h 1938968"/>
              <a:gd name="connsiteX61" fmla="*/ 2908453 w 3723701"/>
              <a:gd name="connsiteY61" fmla="*/ 1619479 h 1938968"/>
              <a:gd name="connsiteX62" fmla="*/ 2930487 w 3723701"/>
              <a:gd name="connsiteY62" fmla="*/ 1586429 h 1938968"/>
              <a:gd name="connsiteX63" fmla="*/ 2974554 w 3723701"/>
              <a:gd name="connsiteY63" fmla="*/ 1498294 h 1938968"/>
              <a:gd name="connsiteX64" fmla="*/ 3040656 w 3723701"/>
              <a:gd name="connsiteY64" fmla="*/ 1399142 h 1938968"/>
              <a:gd name="connsiteX65" fmla="*/ 3051672 w 3723701"/>
              <a:gd name="connsiteY65" fmla="*/ 1366091 h 1938968"/>
              <a:gd name="connsiteX66" fmla="*/ 3073706 w 3723701"/>
              <a:gd name="connsiteY66" fmla="*/ 1322024 h 1938968"/>
              <a:gd name="connsiteX67" fmla="*/ 3084723 w 3723701"/>
              <a:gd name="connsiteY67" fmla="*/ 1288973 h 1938968"/>
              <a:gd name="connsiteX68" fmla="*/ 3117774 w 3723701"/>
              <a:gd name="connsiteY68" fmla="*/ 1211855 h 1938968"/>
              <a:gd name="connsiteX69" fmla="*/ 3128790 w 3723701"/>
              <a:gd name="connsiteY69" fmla="*/ 1167788 h 1938968"/>
              <a:gd name="connsiteX70" fmla="*/ 3205909 w 3723701"/>
              <a:gd name="connsiteY70" fmla="*/ 1035585 h 1938968"/>
              <a:gd name="connsiteX71" fmla="*/ 3238959 w 3723701"/>
              <a:gd name="connsiteY71" fmla="*/ 991518 h 1938968"/>
              <a:gd name="connsiteX72" fmla="*/ 3272010 w 3723701"/>
              <a:gd name="connsiteY72" fmla="*/ 969484 h 1938968"/>
              <a:gd name="connsiteX73" fmla="*/ 3371162 w 3723701"/>
              <a:gd name="connsiteY73" fmla="*/ 1002535 h 1938968"/>
              <a:gd name="connsiteX74" fmla="*/ 3393195 w 3723701"/>
              <a:gd name="connsiteY74" fmla="*/ 1035585 h 1938968"/>
              <a:gd name="connsiteX75" fmla="*/ 3437263 w 3723701"/>
              <a:gd name="connsiteY75" fmla="*/ 1046602 h 1938968"/>
              <a:gd name="connsiteX76" fmla="*/ 3503364 w 3723701"/>
              <a:gd name="connsiteY76" fmla="*/ 1068636 h 1938968"/>
              <a:gd name="connsiteX77" fmla="*/ 3547431 w 3723701"/>
              <a:gd name="connsiteY77" fmla="*/ 1057619 h 1938968"/>
              <a:gd name="connsiteX78" fmla="*/ 3646583 w 3723701"/>
              <a:gd name="connsiteY78" fmla="*/ 980501 h 1938968"/>
              <a:gd name="connsiteX79" fmla="*/ 3679634 w 3723701"/>
              <a:gd name="connsiteY79" fmla="*/ 958467 h 1938968"/>
              <a:gd name="connsiteX80" fmla="*/ 3723701 w 3723701"/>
              <a:gd name="connsiteY80" fmla="*/ 936433 h 193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723701" h="1938968">
                <a:moveTo>
                  <a:pt x="0" y="440674"/>
                </a:moveTo>
                <a:cubicBezTo>
                  <a:pt x="8085" y="400249"/>
                  <a:pt x="12777" y="350780"/>
                  <a:pt x="44068" y="319489"/>
                </a:cubicBezTo>
                <a:cubicBezTo>
                  <a:pt x="65426" y="298131"/>
                  <a:pt x="83287" y="295399"/>
                  <a:pt x="110169" y="286438"/>
                </a:cubicBezTo>
                <a:cubicBezTo>
                  <a:pt x="209320" y="319489"/>
                  <a:pt x="157909" y="282766"/>
                  <a:pt x="187287" y="341522"/>
                </a:cubicBezTo>
                <a:cubicBezTo>
                  <a:pt x="193209" y="353365"/>
                  <a:pt x="201976" y="363556"/>
                  <a:pt x="209321" y="374573"/>
                </a:cubicBezTo>
                <a:lnTo>
                  <a:pt x="231354" y="440674"/>
                </a:lnTo>
                <a:cubicBezTo>
                  <a:pt x="235026" y="451691"/>
                  <a:pt x="240093" y="462338"/>
                  <a:pt x="242371" y="473725"/>
                </a:cubicBezTo>
                <a:cubicBezTo>
                  <a:pt x="248837" y="506055"/>
                  <a:pt x="251702" y="532219"/>
                  <a:pt x="264405" y="561860"/>
                </a:cubicBezTo>
                <a:cubicBezTo>
                  <a:pt x="270874" y="576955"/>
                  <a:pt x="280340" y="590679"/>
                  <a:pt x="286439" y="605927"/>
                </a:cubicBezTo>
                <a:cubicBezTo>
                  <a:pt x="295065" y="627492"/>
                  <a:pt x="303917" y="649254"/>
                  <a:pt x="308472" y="672029"/>
                </a:cubicBezTo>
                <a:cubicBezTo>
                  <a:pt x="312144" y="690390"/>
                  <a:pt x="312914" y="709580"/>
                  <a:pt x="319489" y="727113"/>
                </a:cubicBezTo>
                <a:cubicBezTo>
                  <a:pt x="324138" y="739510"/>
                  <a:pt x="334178" y="749146"/>
                  <a:pt x="341523" y="760163"/>
                </a:cubicBezTo>
                <a:cubicBezTo>
                  <a:pt x="345195" y="774852"/>
                  <a:pt x="347223" y="790054"/>
                  <a:pt x="352540" y="804231"/>
                </a:cubicBezTo>
                <a:cubicBezTo>
                  <a:pt x="364519" y="836175"/>
                  <a:pt x="378345" y="853955"/>
                  <a:pt x="396607" y="881349"/>
                </a:cubicBezTo>
                <a:cubicBezTo>
                  <a:pt x="409497" y="932907"/>
                  <a:pt x="400396" y="917500"/>
                  <a:pt x="429658" y="958467"/>
                </a:cubicBezTo>
                <a:cubicBezTo>
                  <a:pt x="440331" y="973409"/>
                  <a:pt x="447859" y="991735"/>
                  <a:pt x="462709" y="1002535"/>
                </a:cubicBezTo>
                <a:cubicBezTo>
                  <a:pt x="504389" y="1032847"/>
                  <a:pt x="539780" y="1042914"/>
                  <a:pt x="583894" y="1057619"/>
                </a:cubicBezTo>
                <a:cubicBezTo>
                  <a:pt x="605928" y="1053947"/>
                  <a:pt x="628804" y="1053666"/>
                  <a:pt x="649995" y="1046602"/>
                </a:cubicBezTo>
                <a:cubicBezTo>
                  <a:pt x="669090" y="1040237"/>
                  <a:pt x="705359" y="1005324"/>
                  <a:pt x="716097" y="991518"/>
                </a:cubicBezTo>
                <a:cubicBezTo>
                  <a:pt x="732355" y="970615"/>
                  <a:pt x="744275" y="946601"/>
                  <a:pt x="760164" y="925416"/>
                </a:cubicBezTo>
                <a:cubicBezTo>
                  <a:pt x="788578" y="887532"/>
                  <a:pt x="797965" y="880491"/>
                  <a:pt x="815248" y="837282"/>
                </a:cubicBezTo>
                <a:cubicBezTo>
                  <a:pt x="823874" y="815717"/>
                  <a:pt x="828656" y="792745"/>
                  <a:pt x="837282" y="771180"/>
                </a:cubicBezTo>
                <a:cubicBezTo>
                  <a:pt x="851971" y="734457"/>
                  <a:pt x="868843" y="698534"/>
                  <a:pt x="881350" y="661012"/>
                </a:cubicBezTo>
                <a:lnTo>
                  <a:pt x="903383" y="594910"/>
                </a:lnTo>
                <a:lnTo>
                  <a:pt x="914400" y="561860"/>
                </a:lnTo>
                <a:cubicBezTo>
                  <a:pt x="921242" y="486604"/>
                  <a:pt x="920172" y="450636"/>
                  <a:pt x="936434" y="385590"/>
                </a:cubicBezTo>
                <a:cubicBezTo>
                  <a:pt x="939251" y="374324"/>
                  <a:pt x="943482" y="363453"/>
                  <a:pt x="947451" y="352539"/>
                </a:cubicBezTo>
                <a:cubicBezTo>
                  <a:pt x="962083" y="312300"/>
                  <a:pt x="979128" y="259349"/>
                  <a:pt x="1002535" y="220337"/>
                </a:cubicBezTo>
                <a:cubicBezTo>
                  <a:pt x="1016160" y="197630"/>
                  <a:pt x="1031914" y="176270"/>
                  <a:pt x="1046603" y="154236"/>
                </a:cubicBezTo>
                <a:cubicBezTo>
                  <a:pt x="1053948" y="143219"/>
                  <a:pt x="1061824" y="132539"/>
                  <a:pt x="1068636" y="121185"/>
                </a:cubicBezTo>
                <a:cubicBezTo>
                  <a:pt x="1079653" y="102824"/>
                  <a:pt x="1088127" y="82674"/>
                  <a:pt x="1101687" y="66101"/>
                </a:cubicBezTo>
                <a:cubicBezTo>
                  <a:pt x="1121419" y="41984"/>
                  <a:pt x="1167788" y="0"/>
                  <a:pt x="1167788" y="0"/>
                </a:cubicBezTo>
                <a:cubicBezTo>
                  <a:pt x="1186771" y="12655"/>
                  <a:pt x="1223284" y="33875"/>
                  <a:pt x="1233889" y="55084"/>
                </a:cubicBezTo>
                <a:cubicBezTo>
                  <a:pt x="1245845" y="78996"/>
                  <a:pt x="1246786" y="107077"/>
                  <a:pt x="1255923" y="132202"/>
                </a:cubicBezTo>
                <a:cubicBezTo>
                  <a:pt x="1261535" y="147636"/>
                  <a:pt x="1271287" y="161262"/>
                  <a:pt x="1277957" y="176269"/>
                </a:cubicBezTo>
                <a:cubicBezTo>
                  <a:pt x="1295516" y="215778"/>
                  <a:pt x="1298895" y="228071"/>
                  <a:pt x="1311007" y="264404"/>
                </a:cubicBezTo>
                <a:cubicBezTo>
                  <a:pt x="1314679" y="286438"/>
                  <a:pt x="1314181" y="309590"/>
                  <a:pt x="1322024" y="330506"/>
                </a:cubicBezTo>
                <a:cubicBezTo>
                  <a:pt x="1336440" y="368949"/>
                  <a:pt x="1377109" y="440674"/>
                  <a:pt x="1377109" y="440674"/>
                </a:cubicBezTo>
                <a:cubicBezTo>
                  <a:pt x="1380781" y="466380"/>
                  <a:pt x="1381517" y="492680"/>
                  <a:pt x="1388125" y="517792"/>
                </a:cubicBezTo>
                <a:cubicBezTo>
                  <a:pt x="1399946" y="562714"/>
                  <a:pt x="1432193" y="649995"/>
                  <a:pt x="1432193" y="649995"/>
                </a:cubicBezTo>
                <a:cubicBezTo>
                  <a:pt x="1440652" y="717669"/>
                  <a:pt x="1444091" y="749364"/>
                  <a:pt x="1454227" y="815248"/>
                </a:cubicBezTo>
                <a:cubicBezTo>
                  <a:pt x="1457624" y="837326"/>
                  <a:pt x="1461572" y="859315"/>
                  <a:pt x="1465244" y="881349"/>
                </a:cubicBezTo>
                <a:cubicBezTo>
                  <a:pt x="1472588" y="984173"/>
                  <a:pt x="1477655" y="1087185"/>
                  <a:pt x="1487277" y="1189821"/>
                </a:cubicBezTo>
                <a:cubicBezTo>
                  <a:pt x="1488690" y="1204896"/>
                  <a:pt x="1497319" y="1218779"/>
                  <a:pt x="1498294" y="1233889"/>
                </a:cubicBezTo>
                <a:cubicBezTo>
                  <a:pt x="1498951" y="1244074"/>
                  <a:pt x="1491938" y="1491798"/>
                  <a:pt x="1520328" y="1586429"/>
                </a:cubicBezTo>
                <a:cubicBezTo>
                  <a:pt x="1526011" y="1605371"/>
                  <a:pt x="1532758" y="1624226"/>
                  <a:pt x="1542362" y="1641513"/>
                </a:cubicBezTo>
                <a:cubicBezTo>
                  <a:pt x="1551279" y="1657564"/>
                  <a:pt x="1564395" y="1670891"/>
                  <a:pt x="1575412" y="1685580"/>
                </a:cubicBezTo>
                <a:lnTo>
                  <a:pt x="1597446" y="1751682"/>
                </a:lnTo>
                <a:cubicBezTo>
                  <a:pt x="1601118" y="1762699"/>
                  <a:pt x="1602022" y="1775070"/>
                  <a:pt x="1608463" y="1784732"/>
                </a:cubicBezTo>
                <a:lnTo>
                  <a:pt x="1652530" y="1850833"/>
                </a:lnTo>
                <a:lnTo>
                  <a:pt x="1674564" y="1883884"/>
                </a:lnTo>
                <a:cubicBezTo>
                  <a:pt x="1681909" y="1894901"/>
                  <a:pt x="1684037" y="1912748"/>
                  <a:pt x="1696598" y="1916935"/>
                </a:cubicBezTo>
                <a:cubicBezTo>
                  <a:pt x="1747412" y="1933872"/>
                  <a:pt x="1718261" y="1925674"/>
                  <a:pt x="1784733" y="1938968"/>
                </a:cubicBezTo>
                <a:cubicBezTo>
                  <a:pt x="1913263" y="1935296"/>
                  <a:pt x="2041901" y="1934372"/>
                  <a:pt x="2170323" y="1927951"/>
                </a:cubicBezTo>
                <a:cubicBezTo>
                  <a:pt x="2200492" y="1926443"/>
                  <a:pt x="2239394" y="1911387"/>
                  <a:pt x="2269475" y="1905918"/>
                </a:cubicBezTo>
                <a:cubicBezTo>
                  <a:pt x="2302924" y="1899836"/>
                  <a:pt x="2404034" y="1887721"/>
                  <a:pt x="2434728" y="1883884"/>
                </a:cubicBezTo>
                <a:cubicBezTo>
                  <a:pt x="2445745" y="1880212"/>
                  <a:pt x="2457255" y="1877778"/>
                  <a:pt x="2467778" y="1872867"/>
                </a:cubicBezTo>
                <a:cubicBezTo>
                  <a:pt x="2512425" y="1852032"/>
                  <a:pt x="2553849" y="1824066"/>
                  <a:pt x="2599981" y="1806766"/>
                </a:cubicBezTo>
                <a:lnTo>
                  <a:pt x="2688116" y="1773715"/>
                </a:lnTo>
                <a:cubicBezTo>
                  <a:pt x="2699029" y="1769746"/>
                  <a:pt x="2710594" y="1767503"/>
                  <a:pt x="2721166" y="1762698"/>
                </a:cubicBezTo>
                <a:cubicBezTo>
                  <a:pt x="2779887" y="1736007"/>
                  <a:pt x="2819767" y="1719182"/>
                  <a:pt x="2864386" y="1674563"/>
                </a:cubicBezTo>
                <a:cubicBezTo>
                  <a:pt x="2881013" y="1657936"/>
                  <a:pt x="2894345" y="1638290"/>
                  <a:pt x="2908453" y="1619479"/>
                </a:cubicBezTo>
                <a:cubicBezTo>
                  <a:pt x="2916397" y="1608887"/>
                  <a:pt x="2924147" y="1598053"/>
                  <a:pt x="2930487" y="1586429"/>
                </a:cubicBezTo>
                <a:cubicBezTo>
                  <a:pt x="2946215" y="1557594"/>
                  <a:pt x="2954846" y="1524571"/>
                  <a:pt x="2974554" y="1498294"/>
                </a:cubicBezTo>
                <a:cubicBezTo>
                  <a:pt x="3002229" y="1461394"/>
                  <a:pt x="3019410" y="1441635"/>
                  <a:pt x="3040656" y="1399142"/>
                </a:cubicBezTo>
                <a:cubicBezTo>
                  <a:pt x="3045849" y="1388755"/>
                  <a:pt x="3047098" y="1376765"/>
                  <a:pt x="3051672" y="1366091"/>
                </a:cubicBezTo>
                <a:cubicBezTo>
                  <a:pt x="3058141" y="1350996"/>
                  <a:pt x="3067237" y="1337119"/>
                  <a:pt x="3073706" y="1322024"/>
                </a:cubicBezTo>
                <a:cubicBezTo>
                  <a:pt x="3078281" y="1311350"/>
                  <a:pt x="3080410" y="1299755"/>
                  <a:pt x="3084723" y="1288973"/>
                </a:cubicBezTo>
                <a:cubicBezTo>
                  <a:pt x="3095110" y="1263006"/>
                  <a:pt x="3108216" y="1238139"/>
                  <a:pt x="3117774" y="1211855"/>
                </a:cubicBezTo>
                <a:cubicBezTo>
                  <a:pt x="3122948" y="1197626"/>
                  <a:pt x="3123167" y="1181846"/>
                  <a:pt x="3128790" y="1167788"/>
                </a:cubicBezTo>
                <a:cubicBezTo>
                  <a:pt x="3146772" y="1122833"/>
                  <a:pt x="3177105" y="1073990"/>
                  <a:pt x="3205909" y="1035585"/>
                </a:cubicBezTo>
                <a:cubicBezTo>
                  <a:pt x="3216926" y="1020896"/>
                  <a:pt x="3225976" y="1004501"/>
                  <a:pt x="3238959" y="991518"/>
                </a:cubicBezTo>
                <a:cubicBezTo>
                  <a:pt x="3248322" y="982155"/>
                  <a:pt x="3260993" y="976829"/>
                  <a:pt x="3272010" y="969484"/>
                </a:cubicBezTo>
                <a:cubicBezTo>
                  <a:pt x="3316326" y="976870"/>
                  <a:pt x="3340180" y="971553"/>
                  <a:pt x="3371162" y="1002535"/>
                </a:cubicBezTo>
                <a:cubicBezTo>
                  <a:pt x="3380524" y="1011897"/>
                  <a:pt x="3382178" y="1028241"/>
                  <a:pt x="3393195" y="1035585"/>
                </a:cubicBezTo>
                <a:cubicBezTo>
                  <a:pt x="3405793" y="1043984"/>
                  <a:pt x="3422760" y="1042251"/>
                  <a:pt x="3437263" y="1046602"/>
                </a:cubicBezTo>
                <a:cubicBezTo>
                  <a:pt x="3459509" y="1053276"/>
                  <a:pt x="3503364" y="1068636"/>
                  <a:pt x="3503364" y="1068636"/>
                </a:cubicBezTo>
                <a:cubicBezTo>
                  <a:pt x="3518053" y="1064964"/>
                  <a:pt x="3533888" y="1064390"/>
                  <a:pt x="3547431" y="1057619"/>
                </a:cubicBezTo>
                <a:cubicBezTo>
                  <a:pt x="3630967" y="1015850"/>
                  <a:pt x="3592177" y="1025839"/>
                  <a:pt x="3646583" y="980501"/>
                </a:cubicBezTo>
                <a:cubicBezTo>
                  <a:pt x="3656755" y="972024"/>
                  <a:pt x="3667791" y="964389"/>
                  <a:pt x="3679634" y="958467"/>
                </a:cubicBezTo>
                <a:cubicBezTo>
                  <a:pt x="3730270" y="933149"/>
                  <a:pt x="3698811" y="961323"/>
                  <a:pt x="3723701" y="936433"/>
                </a:cubicBezTo>
              </a:path>
            </a:pathLst>
          </a:cu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68B599C-E9F6-4EE2-917A-67597AD7D482}"/>
                  </a:ext>
                </a:extLst>
              </p:cNvPr>
              <p:cNvSpPr txBox="1"/>
              <p:nvPr/>
            </p:nvSpPr>
            <p:spPr>
              <a:xfrm>
                <a:off x="215692" y="2083550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68B599C-E9F6-4EE2-917A-67597AD7D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92" y="2083550"/>
                <a:ext cx="903514" cy="369332"/>
              </a:xfrm>
              <a:prstGeom prst="rect">
                <a:avLst/>
              </a:prstGeom>
              <a:blipFill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B553731-DB90-42C9-8896-8ACDB7B50297}"/>
                  </a:ext>
                </a:extLst>
              </p:cNvPr>
              <p:cNvSpPr txBox="1"/>
              <p:nvPr/>
            </p:nvSpPr>
            <p:spPr>
              <a:xfrm>
                <a:off x="4466698" y="5220737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B553731-DB90-42C9-8896-8ACDB7B50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698" y="5220737"/>
                <a:ext cx="90351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8FC0DEF-97EB-40BF-9659-8EEDA7F98A3E}"/>
              </a:ext>
            </a:extLst>
          </p:cNvPr>
          <p:cNvCxnSpPr>
            <a:cxnSpLocks/>
          </p:cNvCxnSpPr>
          <p:nvPr/>
        </p:nvCxnSpPr>
        <p:spPr>
          <a:xfrm>
            <a:off x="2633144" y="3384033"/>
            <a:ext cx="148921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75D1DF0-58C5-4247-B9C6-8E082C156388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2622127" y="3384033"/>
            <a:ext cx="11017" cy="1836704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5393F4D-BA17-46FB-9E4D-D4FE4AE639EB}"/>
                  </a:ext>
                </a:extLst>
              </p:cNvPr>
              <p:cNvSpPr txBox="1"/>
              <p:nvPr/>
            </p:nvSpPr>
            <p:spPr>
              <a:xfrm>
                <a:off x="2181387" y="5220737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5393F4D-BA17-46FB-9E4D-D4FE4AE63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1387" y="5220737"/>
                <a:ext cx="903514" cy="369332"/>
              </a:xfrm>
              <a:prstGeom prst="rect">
                <a:avLst/>
              </a:prstGeom>
              <a:blipFill>
                <a:blip r:embed="rId6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5E1DABC-023D-47F6-9F0E-398938A8BD1D}"/>
                  </a:ext>
                </a:extLst>
              </p:cNvPr>
              <p:cNvSpPr txBox="1"/>
              <p:nvPr/>
            </p:nvSpPr>
            <p:spPr>
              <a:xfrm>
                <a:off x="2740303" y="3014701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5E1DABC-023D-47F6-9F0E-398938A8B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0303" y="3014701"/>
                <a:ext cx="903514" cy="369332"/>
              </a:xfrm>
              <a:prstGeom prst="rect">
                <a:avLst/>
              </a:prstGeom>
              <a:blipFill>
                <a:blip r:embed="rId7"/>
                <a:stretch>
                  <a:fillRect r="-16216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E9DB6D9-448D-4DE2-AC17-45F648CC78D9}"/>
                  </a:ext>
                </a:extLst>
              </p:cNvPr>
              <p:cNvSpPr txBox="1"/>
              <p:nvPr/>
            </p:nvSpPr>
            <p:spPr>
              <a:xfrm>
                <a:off x="2668230" y="2424393"/>
                <a:ext cx="19511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Direction of change</a:t>
                </a:r>
              </a:p>
              <a:p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to decay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E9DB6D9-448D-4DE2-AC17-45F648CC7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30" y="2424393"/>
                <a:ext cx="1951175" cy="584775"/>
              </a:xfrm>
              <a:prstGeom prst="rect">
                <a:avLst/>
              </a:prstGeom>
              <a:blipFill>
                <a:blip r:embed="rId8"/>
                <a:stretch>
                  <a:fillRect l="-1875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3F39B3B-83FA-4568-AC58-2850942E9678}"/>
                  </a:ext>
                </a:extLst>
              </p:cNvPr>
              <p:cNvSpPr txBox="1"/>
              <p:nvPr/>
            </p:nvSpPr>
            <p:spPr>
              <a:xfrm>
                <a:off x="4037846" y="1293631"/>
                <a:ext cx="23341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3F39B3B-83FA-4568-AC58-2850942E9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846" y="1293631"/>
                <a:ext cx="2334127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C8A558A0-7B33-4B27-B8ED-252CA28AD380}"/>
              </a:ext>
            </a:extLst>
          </p:cNvPr>
          <p:cNvSpPr/>
          <p:nvPr/>
        </p:nvSpPr>
        <p:spPr>
          <a:xfrm>
            <a:off x="6242354" y="2795518"/>
            <a:ext cx="35317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Learning rate controls how much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We are adjusting the weights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08D4EB-31D1-4E42-9E45-A1108BF9F8C2}"/>
              </a:ext>
            </a:extLst>
          </p:cNvPr>
          <p:cNvCxnSpPr>
            <a:cxnSpLocks/>
          </p:cNvCxnSpPr>
          <p:nvPr/>
        </p:nvCxnSpPr>
        <p:spPr>
          <a:xfrm>
            <a:off x="4122359" y="4537343"/>
            <a:ext cx="0" cy="683394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C4CE5F-A37E-4F53-9751-998B5ECF8F75}"/>
                  </a:ext>
                </a:extLst>
              </p:cNvPr>
              <p:cNvSpPr txBox="1"/>
              <p:nvPr/>
            </p:nvSpPr>
            <p:spPr>
              <a:xfrm>
                <a:off x="3525641" y="5213381"/>
                <a:ext cx="12784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C4CE5F-A37E-4F53-9751-998B5ECF8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641" y="5213381"/>
                <a:ext cx="1278425" cy="369332"/>
              </a:xfrm>
              <a:prstGeom prst="rect">
                <a:avLst/>
              </a:prstGeom>
              <a:blipFill>
                <a:blip r:embed="rId10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AC711F63-9858-4395-9CF3-FFE6C6E22496}"/>
              </a:ext>
            </a:extLst>
          </p:cNvPr>
          <p:cNvSpPr/>
          <p:nvPr/>
        </p:nvSpPr>
        <p:spPr>
          <a:xfrm>
            <a:off x="2967025" y="3634221"/>
            <a:ext cx="1197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Too large!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38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Training a Network – What is a Good Learning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6B4BF-EE12-4985-809E-B09EFFA55524}"/>
              </a:ext>
            </a:extLst>
          </p:cNvPr>
          <p:cNvSpPr/>
          <p:nvPr/>
        </p:nvSpPr>
        <p:spPr>
          <a:xfrm>
            <a:off x="10327173" y="784274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Bag of tunable</a:t>
            </a:r>
          </a:p>
        </p:txBody>
      </p:sp>
      <p:pic>
        <p:nvPicPr>
          <p:cNvPr id="54" name="Picture 2" descr="Image result for large bag">
            <a:extLst>
              <a:ext uri="{FF2B5EF4-FFF2-40B4-BE49-F238E27FC236}">
                <a16:creationId xmlns:a16="http://schemas.microsoft.com/office/drawing/2014/main" id="{F23542C8-7A53-4B57-A4F6-D4F4FE27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572" y="1170677"/>
            <a:ext cx="1652280" cy="165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FEBE454-458A-4256-B389-861F2521C279}"/>
              </a:ext>
            </a:extLst>
          </p:cNvPr>
          <p:cNvCxnSpPr>
            <a:cxnSpLocks/>
          </p:cNvCxnSpPr>
          <p:nvPr/>
        </p:nvCxnSpPr>
        <p:spPr>
          <a:xfrm flipV="1">
            <a:off x="1045280" y="2335169"/>
            <a:ext cx="0" cy="28828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ED006EB-FC3E-4695-8ABE-D3A4DBB381C5}"/>
              </a:ext>
            </a:extLst>
          </p:cNvPr>
          <p:cNvCxnSpPr>
            <a:cxnSpLocks/>
          </p:cNvCxnSpPr>
          <p:nvPr/>
        </p:nvCxnSpPr>
        <p:spPr>
          <a:xfrm>
            <a:off x="1045280" y="5218030"/>
            <a:ext cx="389671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C1FF9E-59E1-479B-841D-CAA2E60DF807}"/>
              </a:ext>
            </a:extLst>
          </p:cNvPr>
          <p:cNvSpPr/>
          <p:nvPr/>
        </p:nvSpPr>
        <p:spPr>
          <a:xfrm>
            <a:off x="1232567" y="2849403"/>
            <a:ext cx="3723701" cy="1938968"/>
          </a:xfrm>
          <a:custGeom>
            <a:avLst/>
            <a:gdLst>
              <a:gd name="connsiteX0" fmla="*/ 0 w 3723701"/>
              <a:gd name="connsiteY0" fmla="*/ 440674 h 1938968"/>
              <a:gd name="connsiteX1" fmla="*/ 44068 w 3723701"/>
              <a:gd name="connsiteY1" fmla="*/ 319489 h 1938968"/>
              <a:gd name="connsiteX2" fmla="*/ 110169 w 3723701"/>
              <a:gd name="connsiteY2" fmla="*/ 286438 h 1938968"/>
              <a:gd name="connsiteX3" fmla="*/ 187287 w 3723701"/>
              <a:gd name="connsiteY3" fmla="*/ 341522 h 1938968"/>
              <a:gd name="connsiteX4" fmla="*/ 209321 w 3723701"/>
              <a:gd name="connsiteY4" fmla="*/ 374573 h 1938968"/>
              <a:gd name="connsiteX5" fmla="*/ 231354 w 3723701"/>
              <a:gd name="connsiteY5" fmla="*/ 440674 h 1938968"/>
              <a:gd name="connsiteX6" fmla="*/ 242371 w 3723701"/>
              <a:gd name="connsiteY6" fmla="*/ 473725 h 1938968"/>
              <a:gd name="connsiteX7" fmla="*/ 264405 w 3723701"/>
              <a:gd name="connsiteY7" fmla="*/ 561860 h 1938968"/>
              <a:gd name="connsiteX8" fmla="*/ 286439 w 3723701"/>
              <a:gd name="connsiteY8" fmla="*/ 605927 h 1938968"/>
              <a:gd name="connsiteX9" fmla="*/ 308472 w 3723701"/>
              <a:gd name="connsiteY9" fmla="*/ 672029 h 1938968"/>
              <a:gd name="connsiteX10" fmla="*/ 319489 w 3723701"/>
              <a:gd name="connsiteY10" fmla="*/ 727113 h 1938968"/>
              <a:gd name="connsiteX11" fmla="*/ 341523 w 3723701"/>
              <a:gd name="connsiteY11" fmla="*/ 760163 h 1938968"/>
              <a:gd name="connsiteX12" fmla="*/ 352540 w 3723701"/>
              <a:gd name="connsiteY12" fmla="*/ 804231 h 1938968"/>
              <a:gd name="connsiteX13" fmla="*/ 396607 w 3723701"/>
              <a:gd name="connsiteY13" fmla="*/ 881349 h 1938968"/>
              <a:gd name="connsiteX14" fmla="*/ 429658 w 3723701"/>
              <a:gd name="connsiteY14" fmla="*/ 958467 h 1938968"/>
              <a:gd name="connsiteX15" fmla="*/ 462709 w 3723701"/>
              <a:gd name="connsiteY15" fmla="*/ 1002535 h 1938968"/>
              <a:gd name="connsiteX16" fmla="*/ 583894 w 3723701"/>
              <a:gd name="connsiteY16" fmla="*/ 1057619 h 1938968"/>
              <a:gd name="connsiteX17" fmla="*/ 649995 w 3723701"/>
              <a:gd name="connsiteY17" fmla="*/ 1046602 h 1938968"/>
              <a:gd name="connsiteX18" fmla="*/ 716097 w 3723701"/>
              <a:gd name="connsiteY18" fmla="*/ 991518 h 1938968"/>
              <a:gd name="connsiteX19" fmla="*/ 760164 w 3723701"/>
              <a:gd name="connsiteY19" fmla="*/ 925416 h 1938968"/>
              <a:gd name="connsiteX20" fmla="*/ 815248 w 3723701"/>
              <a:gd name="connsiteY20" fmla="*/ 837282 h 1938968"/>
              <a:gd name="connsiteX21" fmla="*/ 837282 w 3723701"/>
              <a:gd name="connsiteY21" fmla="*/ 771180 h 1938968"/>
              <a:gd name="connsiteX22" fmla="*/ 881350 w 3723701"/>
              <a:gd name="connsiteY22" fmla="*/ 661012 h 1938968"/>
              <a:gd name="connsiteX23" fmla="*/ 903383 w 3723701"/>
              <a:gd name="connsiteY23" fmla="*/ 594910 h 1938968"/>
              <a:gd name="connsiteX24" fmla="*/ 914400 w 3723701"/>
              <a:gd name="connsiteY24" fmla="*/ 561860 h 1938968"/>
              <a:gd name="connsiteX25" fmla="*/ 936434 w 3723701"/>
              <a:gd name="connsiteY25" fmla="*/ 385590 h 1938968"/>
              <a:gd name="connsiteX26" fmla="*/ 947451 w 3723701"/>
              <a:gd name="connsiteY26" fmla="*/ 352539 h 1938968"/>
              <a:gd name="connsiteX27" fmla="*/ 1002535 w 3723701"/>
              <a:gd name="connsiteY27" fmla="*/ 220337 h 1938968"/>
              <a:gd name="connsiteX28" fmla="*/ 1046603 w 3723701"/>
              <a:gd name="connsiteY28" fmla="*/ 154236 h 1938968"/>
              <a:gd name="connsiteX29" fmla="*/ 1068636 w 3723701"/>
              <a:gd name="connsiteY29" fmla="*/ 121185 h 1938968"/>
              <a:gd name="connsiteX30" fmla="*/ 1101687 w 3723701"/>
              <a:gd name="connsiteY30" fmla="*/ 66101 h 1938968"/>
              <a:gd name="connsiteX31" fmla="*/ 1167788 w 3723701"/>
              <a:gd name="connsiteY31" fmla="*/ 0 h 1938968"/>
              <a:gd name="connsiteX32" fmla="*/ 1233889 w 3723701"/>
              <a:gd name="connsiteY32" fmla="*/ 55084 h 1938968"/>
              <a:gd name="connsiteX33" fmla="*/ 1255923 w 3723701"/>
              <a:gd name="connsiteY33" fmla="*/ 132202 h 1938968"/>
              <a:gd name="connsiteX34" fmla="*/ 1277957 w 3723701"/>
              <a:gd name="connsiteY34" fmla="*/ 176269 h 1938968"/>
              <a:gd name="connsiteX35" fmla="*/ 1311007 w 3723701"/>
              <a:gd name="connsiteY35" fmla="*/ 264404 h 1938968"/>
              <a:gd name="connsiteX36" fmla="*/ 1322024 w 3723701"/>
              <a:gd name="connsiteY36" fmla="*/ 330506 h 1938968"/>
              <a:gd name="connsiteX37" fmla="*/ 1377109 w 3723701"/>
              <a:gd name="connsiteY37" fmla="*/ 440674 h 1938968"/>
              <a:gd name="connsiteX38" fmla="*/ 1388125 w 3723701"/>
              <a:gd name="connsiteY38" fmla="*/ 517792 h 1938968"/>
              <a:gd name="connsiteX39" fmla="*/ 1432193 w 3723701"/>
              <a:gd name="connsiteY39" fmla="*/ 649995 h 1938968"/>
              <a:gd name="connsiteX40" fmla="*/ 1454227 w 3723701"/>
              <a:gd name="connsiteY40" fmla="*/ 815248 h 1938968"/>
              <a:gd name="connsiteX41" fmla="*/ 1465244 w 3723701"/>
              <a:gd name="connsiteY41" fmla="*/ 881349 h 1938968"/>
              <a:gd name="connsiteX42" fmla="*/ 1487277 w 3723701"/>
              <a:gd name="connsiteY42" fmla="*/ 1189821 h 1938968"/>
              <a:gd name="connsiteX43" fmla="*/ 1498294 w 3723701"/>
              <a:gd name="connsiteY43" fmla="*/ 1233889 h 1938968"/>
              <a:gd name="connsiteX44" fmla="*/ 1520328 w 3723701"/>
              <a:gd name="connsiteY44" fmla="*/ 1586429 h 1938968"/>
              <a:gd name="connsiteX45" fmla="*/ 1542362 w 3723701"/>
              <a:gd name="connsiteY45" fmla="*/ 1641513 h 1938968"/>
              <a:gd name="connsiteX46" fmla="*/ 1575412 w 3723701"/>
              <a:gd name="connsiteY46" fmla="*/ 1685580 h 1938968"/>
              <a:gd name="connsiteX47" fmla="*/ 1597446 w 3723701"/>
              <a:gd name="connsiteY47" fmla="*/ 1751682 h 1938968"/>
              <a:gd name="connsiteX48" fmla="*/ 1608463 w 3723701"/>
              <a:gd name="connsiteY48" fmla="*/ 1784732 h 1938968"/>
              <a:gd name="connsiteX49" fmla="*/ 1652530 w 3723701"/>
              <a:gd name="connsiteY49" fmla="*/ 1850833 h 1938968"/>
              <a:gd name="connsiteX50" fmla="*/ 1674564 w 3723701"/>
              <a:gd name="connsiteY50" fmla="*/ 1883884 h 1938968"/>
              <a:gd name="connsiteX51" fmla="*/ 1696598 w 3723701"/>
              <a:gd name="connsiteY51" fmla="*/ 1916935 h 1938968"/>
              <a:gd name="connsiteX52" fmla="*/ 1784733 w 3723701"/>
              <a:gd name="connsiteY52" fmla="*/ 1938968 h 1938968"/>
              <a:gd name="connsiteX53" fmla="*/ 2170323 w 3723701"/>
              <a:gd name="connsiteY53" fmla="*/ 1927951 h 1938968"/>
              <a:gd name="connsiteX54" fmla="*/ 2269475 w 3723701"/>
              <a:gd name="connsiteY54" fmla="*/ 1905918 h 1938968"/>
              <a:gd name="connsiteX55" fmla="*/ 2434728 w 3723701"/>
              <a:gd name="connsiteY55" fmla="*/ 1883884 h 1938968"/>
              <a:gd name="connsiteX56" fmla="*/ 2467778 w 3723701"/>
              <a:gd name="connsiteY56" fmla="*/ 1872867 h 1938968"/>
              <a:gd name="connsiteX57" fmla="*/ 2599981 w 3723701"/>
              <a:gd name="connsiteY57" fmla="*/ 1806766 h 1938968"/>
              <a:gd name="connsiteX58" fmla="*/ 2688116 w 3723701"/>
              <a:gd name="connsiteY58" fmla="*/ 1773715 h 1938968"/>
              <a:gd name="connsiteX59" fmla="*/ 2721166 w 3723701"/>
              <a:gd name="connsiteY59" fmla="*/ 1762698 h 1938968"/>
              <a:gd name="connsiteX60" fmla="*/ 2864386 w 3723701"/>
              <a:gd name="connsiteY60" fmla="*/ 1674563 h 1938968"/>
              <a:gd name="connsiteX61" fmla="*/ 2908453 w 3723701"/>
              <a:gd name="connsiteY61" fmla="*/ 1619479 h 1938968"/>
              <a:gd name="connsiteX62" fmla="*/ 2930487 w 3723701"/>
              <a:gd name="connsiteY62" fmla="*/ 1586429 h 1938968"/>
              <a:gd name="connsiteX63" fmla="*/ 2974554 w 3723701"/>
              <a:gd name="connsiteY63" fmla="*/ 1498294 h 1938968"/>
              <a:gd name="connsiteX64" fmla="*/ 3040656 w 3723701"/>
              <a:gd name="connsiteY64" fmla="*/ 1399142 h 1938968"/>
              <a:gd name="connsiteX65" fmla="*/ 3051672 w 3723701"/>
              <a:gd name="connsiteY65" fmla="*/ 1366091 h 1938968"/>
              <a:gd name="connsiteX66" fmla="*/ 3073706 w 3723701"/>
              <a:gd name="connsiteY66" fmla="*/ 1322024 h 1938968"/>
              <a:gd name="connsiteX67" fmla="*/ 3084723 w 3723701"/>
              <a:gd name="connsiteY67" fmla="*/ 1288973 h 1938968"/>
              <a:gd name="connsiteX68" fmla="*/ 3117774 w 3723701"/>
              <a:gd name="connsiteY68" fmla="*/ 1211855 h 1938968"/>
              <a:gd name="connsiteX69" fmla="*/ 3128790 w 3723701"/>
              <a:gd name="connsiteY69" fmla="*/ 1167788 h 1938968"/>
              <a:gd name="connsiteX70" fmla="*/ 3205909 w 3723701"/>
              <a:gd name="connsiteY70" fmla="*/ 1035585 h 1938968"/>
              <a:gd name="connsiteX71" fmla="*/ 3238959 w 3723701"/>
              <a:gd name="connsiteY71" fmla="*/ 991518 h 1938968"/>
              <a:gd name="connsiteX72" fmla="*/ 3272010 w 3723701"/>
              <a:gd name="connsiteY72" fmla="*/ 969484 h 1938968"/>
              <a:gd name="connsiteX73" fmla="*/ 3371162 w 3723701"/>
              <a:gd name="connsiteY73" fmla="*/ 1002535 h 1938968"/>
              <a:gd name="connsiteX74" fmla="*/ 3393195 w 3723701"/>
              <a:gd name="connsiteY74" fmla="*/ 1035585 h 1938968"/>
              <a:gd name="connsiteX75" fmla="*/ 3437263 w 3723701"/>
              <a:gd name="connsiteY75" fmla="*/ 1046602 h 1938968"/>
              <a:gd name="connsiteX76" fmla="*/ 3503364 w 3723701"/>
              <a:gd name="connsiteY76" fmla="*/ 1068636 h 1938968"/>
              <a:gd name="connsiteX77" fmla="*/ 3547431 w 3723701"/>
              <a:gd name="connsiteY77" fmla="*/ 1057619 h 1938968"/>
              <a:gd name="connsiteX78" fmla="*/ 3646583 w 3723701"/>
              <a:gd name="connsiteY78" fmla="*/ 980501 h 1938968"/>
              <a:gd name="connsiteX79" fmla="*/ 3679634 w 3723701"/>
              <a:gd name="connsiteY79" fmla="*/ 958467 h 1938968"/>
              <a:gd name="connsiteX80" fmla="*/ 3723701 w 3723701"/>
              <a:gd name="connsiteY80" fmla="*/ 936433 h 193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723701" h="1938968">
                <a:moveTo>
                  <a:pt x="0" y="440674"/>
                </a:moveTo>
                <a:cubicBezTo>
                  <a:pt x="8085" y="400249"/>
                  <a:pt x="12777" y="350780"/>
                  <a:pt x="44068" y="319489"/>
                </a:cubicBezTo>
                <a:cubicBezTo>
                  <a:pt x="65426" y="298131"/>
                  <a:pt x="83287" y="295399"/>
                  <a:pt x="110169" y="286438"/>
                </a:cubicBezTo>
                <a:cubicBezTo>
                  <a:pt x="209320" y="319489"/>
                  <a:pt x="157909" y="282766"/>
                  <a:pt x="187287" y="341522"/>
                </a:cubicBezTo>
                <a:cubicBezTo>
                  <a:pt x="193209" y="353365"/>
                  <a:pt x="201976" y="363556"/>
                  <a:pt x="209321" y="374573"/>
                </a:cubicBezTo>
                <a:lnTo>
                  <a:pt x="231354" y="440674"/>
                </a:lnTo>
                <a:cubicBezTo>
                  <a:pt x="235026" y="451691"/>
                  <a:pt x="240093" y="462338"/>
                  <a:pt x="242371" y="473725"/>
                </a:cubicBezTo>
                <a:cubicBezTo>
                  <a:pt x="248837" y="506055"/>
                  <a:pt x="251702" y="532219"/>
                  <a:pt x="264405" y="561860"/>
                </a:cubicBezTo>
                <a:cubicBezTo>
                  <a:pt x="270874" y="576955"/>
                  <a:pt x="280340" y="590679"/>
                  <a:pt x="286439" y="605927"/>
                </a:cubicBezTo>
                <a:cubicBezTo>
                  <a:pt x="295065" y="627492"/>
                  <a:pt x="303917" y="649254"/>
                  <a:pt x="308472" y="672029"/>
                </a:cubicBezTo>
                <a:cubicBezTo>
                  <a:pt x="312144" y="690390"/>
                  <a:pt x="312914" y="709580"/>
                  <a:pt x="319489" y="727113"/>
                </a:cubicBezTo>
                <a:cubicBezTo>
                  <a:pt x="324138" y="739510"/>
                  <a:pt x="334178" y="749146"/>
                  <a:pt x="341523" y="760163"/>
                </a:cubicBezTo>
                <a:cubicBezTo>
                  <a:pt x="345195" y="774852"/>
                  <a:pt x="347223" y="790054"/>
                  <a:pt x="352540" y="804231"/>
                </a:cubicBezTo>
                <a:cubicBezTo>
                  <a:pt x="364519" y="836175"/>
                  <a:pt x="378345" y="853955"/>
                  <a:pt x="396607" y="881349"/>
                </a:cubicBezTo>
                <a:cubicBezTo>
                  <a:pt x="409497" y="932907"/>
                  <a:pt x="400396" y="917500"/>
                  <a:pt x="429658" y="958467"/>
                </a:cubicBezTo>
                <a:cubicBezTo>
                  <a:pt x="440331" y="973409"/>
                  <a:pt x="447859" y="991735"/>
                  <a:pt x="462709" y="1002535"/>
                </a:cubicBezTo>
                <a:cubicBezTo>
                  <a:pt x="504389" y="1032847"/>
                  <a:pt x="539780" y="1042914"/>
                  <a:pt x="583894" y="1057619"/>
                </a:cubicBezTo>
                <a:cubicBezTo>
                  <a:pt x="605928" y="1053947"/>
                  <a:pt x="628804" y="1053666"/>
                  <a:pt x="649995" y="1046602"/>
                </a:cubicBezTo>
                <a:cubicBezTo>
                  <a:pt x="669090" y="1040237"/>
                  <a:pt x="705359" y="1005324"/>
                  <a:pt x="716097" y="991518"/>
                </a:cubicBezTo>
                <a:cubicBezTo>
                  <a:pt x="732355" y="970615"/>
                  <a:pt x="744275" y="946601"/>
                  <a:pt x="760164" y="925416"/>
                </a:cubicBezTo>
                <a:cubicBezTo>
                  <a:pt x="788578" y="887532"/>
                  <a:pt x="797965" y="880491"/>
                  <a:pt x="815248" y="837282"/>
                </a:cubicBezTo>
                <a:cubicBezTo>
                  <a:pt x="823874" y="815717"/>
                  <a:pt x="828656" y="792745"/>
                  <a:pt x="837282" y="771180"/>
                </a:cubicBezTo>
                <a:cubicBezTo>
                  <a:pt x="851971" y="734457"/>
                  <a:pt x="868843" y="698534"/>
                  <a:pt x="881350" y="661012"/>
                </a:cubicBezTo>
                <a:lnTo>
                  <a:pt x="903383" y="594910"/>
                </a:lnTo>
                <a:lnTo>
                  <a:pt x="914400" y="561860"/>
                </a:lnTo>
                <a:cubicBezTo>
                  <a:pt x="921242" y="486604"/>
                  <a:pt x="920172" y="450636"/>
                  <a:pt x="936434" y="385590"/>
                </a:cubicBezTo>
                <a:cubicBezTo>
                  <a:pt x="939251" y="374324"/>
                  <a:pt x="943482" y="363453"/>
                  <a:pt x="947451" y="352539"/>
                </a:cubicBezTo>
                <a:cubicBezTo>
                  <a:pt x="962083" y="312300"/>
                  <a:pt x="979128" y="259349"/>
                  <a:pt x="1002535" y="220337"/>
                </a:cubicBezTo>
                <a:cubicBezTo>
                  <a:pt x="1016160" y="197630"/>
                  <a:pt x="1031914" y="176270"/>
                  <a:pt x="1046603" y="154236"/>
                </a:cubicBezTo>
                <a:cubicBezTo>
                  <a:pt x="1053948" y="143219"/>
                  <a:pt x="1061824" y="132539"/>
                  <a:pt x="1068636" y="121185"/>
                </a:cubicBezTo>
                <a:cubicBezTo>
                  <a:pt x="1079653" y="102824"/>
                  <a:pt x="1088127" y="82674"/>
                  <a:pt x="1101687" y="66101"/>
                </a:cubicBezTo>
                <a:cubicBezTo>
                  <a:pt x="1121419" y="41984"/>
                  <a:pt x="1167788" y="0"/>
                  <a:pt x="1167788" y="0"/>
                </a:cubicBezTo>
                <a:cubicBezTo>
                  <a:pt x="1186771" y="12655"/>
                  <a:pt x="1223284" y="33875"/>
                  <a:pt x="1233889" y="55084"/>
                </a:cubicBezTo>
                <a:cubicBezTo>
                  <a:pt x="1245845" y="78996"/>
                  <a:pt x="1246786" y="107077"/>
                  <a:pt x="1255923" y="132202"/>
                </a:cubicBezTo>
                <a:cubicBezTo>
                  <a:pt x="1261535" y="147636"/>
                  <a:pt x="1271287" y="161262"/>
                  <a:pt x="1277957" y="176269"/>
                </a:cubicBezTo>
                <a:cubicBezTo>
                  <a:pt x="1295516" y="215778"/>
                  <a:pt x="1298895" y="228071"/>
                  <a:pt x="1311007" y="264404"/>
                </a:cubicBezTo>
                <a:cubicBezTo>
                  <a:pt x="1314679" y="286438"/>
                  <a:pt x="1314181" y="309590"/>
                  <a:pt x="1322024" y="330506"/>
                </a:cubicBezTo>
                <a:cubicBezTo>
                  <a:pt x="1336440" y="368949"/>
                  <a:pt x="1377109" y="440674"/>
                  <a:pt x="1377109" y="440674"/>
                </a:cubicBezTo>
                <a:cubicBezTo>
                  <a:pt x="1380781" y="466380"/>
                  <a:pt x="1381517" y="492680"/>
                  <a:pt x="1388125" y="517792"/>
                </a:cubicBezTo>
                <a:cubicBezTo>
                  <a:pt x="1399946" y="562714"/>
                  <a:pt x="1432193" y="649995"/>
                  <a:pt x="1432193" y="649995"/>
                </a:cubicBezTo>
                <a:cubicBezTo>
                  <a:pt x="1440652" y="717669"/>
                  <a:pt x="1444091" y="749364"/>
                  <a:pt x="1454227" y="815248"/>
                </a:cubicBezTo>
                <a:cubicBezTo>
                  <a:pt x="1457624" y="837326"/>
                  <a:pt x="1461572" y="859315"/>
                  <a:pt x="1465244" y="881349"/>
                </a:cubicBezTo>
                <a:cubicBezTo>
                  <a:pt x="1472588" y="984173"/>
                  <a:pt x="1477655" y="1087185"/>
                  <a:pt x="1487277" y="1189821"/>
                </a:cubicBezTo>
                <a:cubicBezTo>
                  <a:pt x="1488690" y="1204896"/>
                  <a:pt x="1497319" y="1218779"/>
                  <a:pt x="1498294" y="1233889"/>
                </a:cubicBezTo>
                <a:cubicBezTo>
                  <a:pt x="1498951" y="1244074"/>
                  <a:pt x="1491938" y="1491798"/>
                  <a:pt x="1520328" y="1586429"/>
                </a:cubicBezTo>
                <a:cubicBezTo>
                  <a:pt x="1526011" y="1605371"/>
                  <a:pt x="1532758" y="1624226"/>
                  <a:pt x="1542362" y="1641513"/>
                </a:cubicBezTo>
                <a:cubicBezTo>
                  <a:pt x="1551279" y="1657564"/>
                  <a:pt x="1564395" y="1670891"/>
                  <a:pt x="1575412" y="1685580"/>
                </a:cubicBezTo>
                <a:lnTo>
                  <a:pt x="1597446" y="1751682"/>
                </a:lnTo>
                <a:cubicBezTo>
                  <a:pt x="1601118" y="1762699"/>
                  <a:pt x="1602022" y="1775070"/>
                  <a:pt x="1608463" y="1784732"/>
                </a:cubicBezTo>
                <a:lnTo>
                  <a:pt x="1652530" y="1850833"/>
                </a:lnTo>
                <a:lnTo>
                  <a:pt x="1674564" y="1883884"/>
                </a:lnTo>
                <a:cubicBezTo>
                  <a:pt x="1681909" y="1894901"/>
                  <a:pt x="1684037" y="1912748"/>
                  <a:pt x="1696598" y="1916935"/>
                </a:cubicBezTo>
                <a:cubicBezTo>
                  <a:pt x="1747412" y="1933872"/>
                  <a:pt x="1718261" y="1925674"/>
                  <a:pt x="1784733" y="1938968"/>
                </a:cubicBezTo>
                <a:cubicBezTo>
                  <a:pt x="1913263" y="1935296"/>
                  <a:pt x="2041901" y="1934372"/>
                  <a:pt x="2170323" y="1927951"/>
                </a:cubicBezTo>
                <a:cubicBezTo>
                  <a:pt x="2200492" y="1926443"/>
                  <a:pt x="2239394" y="1911387"/>
                  <a:pt x="2269475" y="1905918"/>
                </a:cubicBezTo>
                <a:cubicBezTo>
                  <a:pt x="2302924" y="1899836"/>
                  <a:pt x="2404034" y="1887721"/>
                  <a:pt x="2434728" y="1883884"/>
                </a:cubicBezTo>
                <a:cubicBezTo>
                  <a:pt x="2445745" y="1880212"/>
                  <a:pt x="2457255" y="1877778"/>
                  <a:pt x="2467778" y="1872867"/>
                </a:cubicBezTo>
                <a:cubicBezTo>
                  <a:pt x="2512425" y="1852032"/>
                  <a:pt x="2553849" y="1824066"/>
                  <a:pt x="2599981" y="1806766"/>
                </a:cubicBezTo>
                <a:lnTo>
                  <a:pt x="2688116" y="1773715"/>
                </a:lnTo>
                <a:cubicBezTo>
                  <a:pt x="2699029" y="1769746"/>
                  <a:pt x="2710594" y="1767503"/>
                  <a:pt x="2721166" y="1762698"/>
                </a:cubicBezTo>
                <a:cubicBezTo>
                  <a:pt x="2779887" y="1736007"/>
                  <a:pt x="2819767" y="1719182"/>
                  <a:pt x="2864386" y="1674563"/>
                </a:cubicBezTo>
                <a:cubicBezTo>
                  <a:pt x="2881013" y="1657936"/>
                  <a:pt x="2894345" y="1638290"/>
                  <a:pt x="2908453" y="1619479"/>
                </a:cubicBezTo>
                <a:cubicBezTo>
                  <a:pt x="2916397" y="1608887"/>
                  <a:pt x="2924147" y="1598053"/>
                  <a:pt x="2930487" y="1586429"/>
                </a:cubicBezTo>
                <a:cubicBezTo>
                  <a:pt x="2946215" y="1557594"/>
                  <a:pt x="2954846" y="1524571"/>
                  <a:pt x="2974554" y="1498294"/>
                </a:cubicBezTo>
                <a:cubicBezTo>
                  <a:pt x="3002229" y="1461394"/>
                  <a:pt x="3019410" y="1441635"/>
                  <a:pt x="3040656" y="1399142"/>
                </a:cubicBezTo>
                <a:cubicBezTo>
                  <a:pt x="3045849" y="1388755"/>
                  <a:pt x="3047098" y="1376765"/>
                  <a:pt x="3051672" y="1366091"/>
                </a:cubicBezTo>
                <a:cubicBezTo>
                  <a:pt x="3058141" y="1350996"/>
                  <a:pt x="3067237" y="1337119"/>
                  <a:pt x="3073706" y="1322024"/>
                </a:cubicBezTo>
                <a:cubicBezTo>
                  <a:pt x="3078281" y="1311350"/>
                  <a:pt x="3080410" y="1299755"/>
                  <a:pt x="3084723" y="1288973"/>
                </a:cubicBezTo>
                <a:cubicBezTo>
                  <a:pt x="3095110" y="1263006"/>
                  <a:pt x="3108216" y="1238139"/>
                  <a:pt x="3117774" y="1211855"/>
                </a:cubicBezTo>
                <a:cubicBezTo>
                  <a:pt x="3122948" y="1197626"/>
                  <a:pt x="3123167" y="1181846"/>
                  <a:pt x="3128790" y="1167788"/>
                </a:cubicBezTo>
                <a:cubicBezTo>
                  <a:pt x="3146772" y="1122833"/>
                  <a:pt x="3177105" y="1073990"/>
                  <a:pt x="3205909" y="1035585"/>
                </a:cubicBezTo>
                <a:cubicBezTo>
                  <a:pt x="3216926" y="1020896"/>
                  <a:pt x="3225976" y="1004501"/>
                  <a:pt x="3238959" y="991518"/>
                </a:cubicBezTo>
                <a:cubicBezTo>
                  <a:pt x="3248322" y="982155"/>
                  <a:pt x="3260993" y="976829"/>
                  <a:pt x="3272010" y="969484"/>
                </a:cubicBezTo>
                <a:cubicBezTo>
                  <a:pt x="3316326" y="976870"/>
                  <a:pt x="3340180" y="971553"/>
                  <a:pt x="3371162" y="1002535"/>
                </a:cubicBezTo>
                <a:cubicBezTo>
                  <a:pt x="3380524" y="1011897"/>
                  <a:pt x="3382178" y="1028241"/>
                  <a:pt x="3393195" y="1035585"/>
                </a:cubicBezTo>
                <a:cubicBezTo>
                  <a:pt x="3405793" y="1043984"/>
                  <a:pt x="3422760" y="1042251"/>
                  <a:pt x="3437263" y="1046602"/>
                </a:cubicBezTo>
                <a:cubicBezTo>
                  <a:pt x="3459509" y="1053276"/>
                  <a:pt x="3503364" y="1068636"/>
                  <a:pt x="3503364" y="1068636"/>
                </a:cubicBezTo>
                <a:cubicBezTo>
                  <a:pt x="3518053" y="1064964"/>
                  <a:pt x="3533888" y="1064390"/>
                  <a:pt x="3547431" y="1057619"/>
                </a:cubicBezTo>
                <a:cubicBezTo>
                  <a:pt x="3630967" y="1015850"/>
                  <a:pt x="3592177" y="1025839"/>
                  <a:pt x="3646583" y="980501"/>
                </a:cubicBezTo>
                <a:cubicBezTo>
                  <a:pt x="3656755" y="972024"/>
                  <a:pt x="3667791" y="964389"/>
                  <a:pt x="3679634" y="958467"/>
                </a:cubicBezTo>
                <a:cubicBezTo>
                  <a:pt x="3730270" y="933149"/>
                  <a:pt x="3698811" y="961323"/>
                  <a:pt x="3723701" y="936433"/>
                </a:cubicBezTo>
              </a:path>
            </a:pathLst>
          </a:cu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68B599C-E9F6-4EE2-917A-67597AD7D482}"/>
                  </a:ext>
                </a:extLst>
              </p:cNvPr>
              <p:cNvSpPr txBox="1"/>
              <p:nvPr/>
            </p:nvSpPr>
            <p:spPr>
              <a:xfrm>
                <a:off x="215692" y="2083550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68B599C-E9F6-4EE2-917A-67597AD7D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92" y="2083550"/>
                <a:ext cx="903514" cy="369332"/>
              </a:xfrm>
              <a:prstGeom prst="rect">
                <a:avLst/>
              </a:prstGeom>
              <a:blipFill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B553731-DB90-42C9-8896-8ACDB7B50297}"/>
                  </a:ext>
                </a:extLst>
              </p:cNvPr>
              <p:cNvSpPr txBox="1"/>
              <p:nvPr/>
            </p:nvSpPr>
            <p:spPr>
              <a:xfrm>
                <a:off x="4466698" y="5220737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B553731-DB90-42C9-8896-8ACDB7B50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698" y="5220737"/>
                <a:ext cx="90351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8FC0DEF-97EB-40BF-9659-8EEDA7F98A3E}"/>
              </a:ext>
            </a:extLst>
          </p:cNvPr>
          <p:cNvCxnSpPr>
            <a:cxnSpLocks/>
          </p:cNvCxnSpPr>
          <p:nvPr/>
        </p:nvCxnSpPr>
        <p:spPr>
          <a:xfrm>
            <a:off x="2633144" y="3384033"/>
            <a:ext cx="10715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75D1DF0-58C5-4247-B9C6-8E082C156388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2622127" y="3384033"/>
            <a:ext cx="11017" cy="1836704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5393F4D-BA17-46FB-9E4D-D4FE4AE639EB}"/>
                  </a:ext>
                </a:extLst>
              </p:cNvPr>
              <p:cNvSpPr txBox="1"/>
              <p:nvPr/>
            </p:nvSpPr>
            <p:spPr>
              <a:xfrm>
                <a:off x="2181387" y="5220737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5393F4D-BA17-46FB-9E4D-D4FE4AE63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1387" y="5220737"/>
                <a:ext cx="903514" cy="369332"/>
              </a:xfrm>
              <a:prstGeom prst="rect">
                <a:avLst/>
              </a:prstGeom>
              <a:blipFill>
                <a:blip r:embed="rId6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5E1DABC-023D-47F6-9F0E-398938A8BD1D}"/>
                  </a:ext>
                </a:extLst>
              </p:cNvPr>
              <p:cNvSpPr txBox="1"/>
              <p:nvPr/>
            </p:nvSpPr>
            <p:spPr>
              <a:xfrm>
                <a:off x="2740303" y="3014701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5E1DABC-023D-47F6-9F0E-398938A8B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0303" y="3014701"/>
                <a:ext cx="903514" cy="369332"/>
              </a:xfrm>
              <a:prstGeom prst="rect">
                <a:avLst/>
              </a:prstGeom>
              <a:blipFill>
                <a:blip r:embed="rId7"/>
                <a:stretch>
                  <a:fillRect r="-16216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E9DB6D9-448D-4DE2-AC17-45F648CC78D9}"/>
                  </a:ext>
                </a:extLst>
              </p:cNvPr>
              <p:cNvSpPr txBox="1"/>
              <p:nvPr/>
            </p:nvSpPr>
            <p:spPr>
              <a:xfrm>
                <a:off x="2668230" y="2424393"/>
                <a:ext cx="19511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Direction of change</a:t>
                </a:r>
              </a:p>
              <a:p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to decay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E9DB6D9-448D-4DE2-AC17-45F648CC7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30" y="2424393"/>
                <a:ext cx="1951175" cy="584775"/>
              </a:xfrm>
              <a:prstGeom prst="rect">
                <a:avLst/>
              </a:prstGeom>
              <a:blipFill>
                <a:blip r:embed="rId8"/>
                <a:stretch>
                  <a:fillRect l="-1875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3F39B3B-83FA-4568-AC58-2850942E9678}"/>
                  </a:ext>
                </a:extLst>
              </p:cNvPr>
              <p:cNvSpPr txBox="1"/>
              <p:nvPr/>
            </p:nvSpPr>
            <p:spPr>
              <a:xfrm>
                <a:off x="4037846" y="1293631"/>
                <a:ext cx="23341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3F39B3B-83FA-4568-AC58-2850942E9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846" y="1293631"/>
                <a:ext cx="2334127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C8A558A0-7B33-4B27-B8ED-252CA28AD380}"/>
              </a:ext>
            </a:extLst>
          </p:cNvPr>
          <p:cNvSpPr/>
          <p:nvPr/>
        </p:nvSpPr>
        <p:spPr>
          <a:xfrm>
            <a:off x="6242354" y="2795518"/>
            <a:ext cx="35317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Learning rate controls how much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We are adjusting the weights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08D4EB-31D1-4E42-9E45-A1108BF9F8C2}"/>
              </a:ext>
            </a:extLst>
          </p:cNvPr>
          <p:cNvCxnSpPr>
            <a:cxnSpLocks/>
          </p:cNvCxnSpPr>
          <p:nvPr/>
        </p:nvCxnSpPr>
        <p:spPr>
          <a:xfrm>
            <a:off x="2705039" y="3915551"/>
            <a:ext cx="0" cy="1305673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C4CE5F-A37E-4F53-9751-998B5ECF8F75}"/>
                  </a:ext>
                </a:extLst>
              </p:cNvPr>
              <p:cNvSpPr txBox="1"/>
              <p:nvPr/>
            </p:nvSpPr>
            <p:spPr>
              <a:xfrm>
                <a:off x="2108321" y="5588285"/>
                <a:ext cx="12784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C4CE5F-A37E-4F53-9751-998B5ECF8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321" y="5588285"/>
                <a:ext cx="1278425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AC711F63-9858-4395-9CF3-FFE6C6E22496}"/>
              </a:ext>
            </a:extLst>
          </p:cNvPr>
          <p:cNvSpPr/>
          <p:nvPr/>
        </p:nvSpPr>
        <p:spPr>
          <a:xfrm>
            <a:off x="2967025" y="3634221"/>
            <a:ext cx="1223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Too small!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77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Common Trends – Calculating Second Derivative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6B4BF-EE12-4985-809E-B09EFFA55524}"/>
              </a:ext>
            </a:extLst>
          </p:cNvPr>
          <p:cNvSpPr/>
          <p:nvPr/>
        </p:nvSpPr>
        <p:spPr>
          <a:xfrm>
            <a:off x="10327173" y="784274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Bag of tunable</a:t>
            </a:r>
          </a:p>
        </p:txBody>
      </p:sp>
      <p:pic>
        <p:nvPicPr>
          <p:cNvPr id="54" name="Picture 2" descr="Image result for large bag">
            <a:extLst>
              <a:ext uri="{FF2B5EF4-FFF2-40B4-BE49-F238E27FC236}">
                <a16:creationId xmlns:a16="http://schemas.microsoft.com/office/drawing/2014/main" id="{F23542C8-7A53-4B57-A4F6-D4F4FE27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572" y="1170677"/>
            <a:ext cx="1652280" cy="165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46D16A8-0234-4554-B55C-A3EEA3E8E822}"/>
              </a:ext>
            </a:extLst>
          </p:cNvPr>
          <p:cNvCxnSpPr>
            <a:cxnSpLocks/>
          </p:cNvCxnSpPr>
          <p:nvPr/>
        </p:nvCxnSpPr>
        <p:spPr>
          <a:xfrm>
            <a:off x="2965741" y="4766338"/>
            <a:ext cx="0" cy="451692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F2B914C-71A2-49E1-943F-5027918A5BE7}"/>
                  </a:ext>
                </a:extLst>
              </p:cNvPr>
              <p:cNvSpPr txBox="1"/>
              <p:nvPr/>
            </p:nvSpPr>
            <p:spPr>
              <a:xfrm>
                <a:off x="2744935" y="5240933"/>
                <a:ext cx="1278425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𝑜𝑝𝑡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F2B914C-71A2-49E1-943F-5027918A5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935" y="5240933"/>
                <a:ext cx="1278425" cy="390748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68176D7-85D9-4052-8929-92736C3ACFCA}"/>
              </a:ext>
            </a:extLst>
          </p:cNvPr>
          <p:cNvCxnSpPr>
            <a:cxnSpLocks/>
          </p:cNvCxnSpPr>
          <p:nvPr/>
        </p:nvCxnSpPr>
        <p:spPr>
          <a:xfrm flipH="1" flipV="1">
            <a:off x="3867912" y="5631681"/>
            <a:ext cx="751493" cy="394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D12AEFE-C52C-452E-9836-5B5D78D77EA8}"/>
              </a:ext>
            </a:extLst>
          </p:cNvPr>
          <p:cNvSpPr/>
          <p:nvPr/>
        </p:nvSpPr>
        <p:spPr>
          <a:xfrm>
            <a:off x="9245071" y="1713325"/>
            <a:ext cx="2912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10 times more expensive than SGD</a:t>
            </a:r>
          </a:p>
          <a:p>
            <a:r>
              <a:rPr lang="en-US" sz="1200" dirty="0"/>
              <a:t>Hessian-Free Optimization</a:t>
            </a:r>
            <a:br>
              <a:rPr lang="en-US" sz="1200" dirty="0"/>
            </a:br>
            <a:r>
              <a:rPr lang="en-US" sz="1200" i="1" dirty="0"/>
              <a:t>James Martens, University of Toronto </a:t>
            </a:r>
            <a:endParaRPr lang="en-US" sz="12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DE5AA2-5F99-4098-9F09-884C047A46AB}"/>
              </a:ext>
            </a:extLst>
          </p:cNvPr>
          <p:cNvSpPr/>
          <p:nvPr/>
        </p:nvSpPr>
        <p:spPr>
          <a:xfrm>
            <a:off x="6118001" y="2723879"/>
            <a:ext cx="23615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Expensive to implement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39952A-1B8E-4B81-BE21-B657A8750355}"/>
              </a:ext>
            </a:extLst>
          </p:cNvPr>
          <p:cNvSpPr/>
          <p:nvPr/>
        </p:nvSpPr>
        <p:spPr>
          <a:xfrm>
            <a:off x="9158196" y="1590731"/>
            <a:ext cx="3907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13 input parameters</a:t>
            </a:r>
          </a:p>
          <a:p>
            <a:r>
              <a:rPr lang="en-US" sz="1200" dirty="0"/>
              <a:t>Large Batch Size Training of NN with Adversarial </a:t>
            </a:r>
            <a:br>
              <a:rPr lang="en-US" sz="1200" dirty="0"/>
            </a:br>
            <a:r>
              <a:rPr lang="en-US" sz="1200" dirty="0"/>
              <a:t>Training and Second Order Information</a:t>
            </a:r>
            <a:br>
              <a:rPr lang="en-US" sz="1200" i="1" dirty="0"/>
            </a:br>
            <a:r>
              <a:rPr lang="en-US" sz="1200" i="1" dirty="0"/>
              <a:t>Yao, </a:t>
            </a:r>
            <a:r>
              <a:rPr lang="en-US" sz="1200" i="1" dirty="0" err="1"/>
              <a:t>Gholami</a:t>
            </a:r>
            <a:r>
              <a:rPr lang="en-US" sz="1200" i="1" dirty="0"/>
              <a:t>, </a:t>
            </a:r>
            <a:r>
              <a:rPr lang="en-US" sz="1200" i="1" dirty="0" err="1"/>
              <a:t>Keutzer</a:t>
            </a:r>
            <a:r>
              <a:rPr lang="en-US" sz="1200" i="1" dirty="0"/>
              <a:t>, and Mahoney, UC Berkeley</a:t>
            </a:r>
            <a:endParaRPr lang="en-US" sz="12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9C8C9B2-3EB2-49AB-9E57-437932EF5334}"/>
              </a:ext>
            </a:extLst>
          </p:cNvPr>
          <p:cNvSpPr/>
          <p:nvPr/>
        </p:nvSpPr>
        <p:spPr>
          <a:xfrm>
            <a:off x="6124097" y="3050015"/>
            <a:ext cx="42931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Can add more parameters to our tunable bag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E10BE6B-2A40-4EDE-B3ED-1B44A4FE8A70}"/>
              </a:ext>
            </a:extLst>
          </p:cNvPr>
          <p:cNvCxnSpPr>
            <a:cxnSpLocks/>
          </p:cNvCxnSpPr>
          <p:nvPr/>
        </p:nvCxnSpPr>
        <p:spPr>
          <a:xfrm flipV="1">
            <a:off x="1045280" y="2335169"/>
            <a:ext cx="0" cy="28828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81A5C17-5759-4B0F-B281-EE3683E4CED3}"/>
              </a:ext>
            </a:extLst>
          </p:cNvPr>
          <p:cNvCxnSpPr>
            <a:cxnSpLocks/>
          </p:cNvCxnSpPr>
          <p:nvPr/>
        </p:nvCxnSpPr>
        <p:spPr>
          <a:xfrm>
            <a:off x="1045280" y="5218030"/>
            <a:ext cx="389671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B3D5438-0183-49CC-970F-F2835F9E97DF}"/>
              </a:ext>
            </a:extLst>
          </p:cNvPr>
          <p:cNvSpPr/>
          <p:nvPr/>
        </p:nvSpPr>
        <p:spPr>
          <a:xfrm>
            <a:off x="1232567" y="2849403"/>
            <a:ext cx="3723701" cy="1938968"/>
          </a:xfrm>
          <a:custGeom>
            <a:avLst/>
            <a:gdLst>
              <a:gd name="connsiteX0" fmla="*/ 0 w 3723701"/>
              <a:gd name="connsiteY0" fmla="*/ 440674 h 1938968"/>
              <a:gd name="connsiteX1" fmla="*/ 44068 w 3723701"/>
              <a:gd name="connsiteY1" fmla="*/ 319489 h 1938968"/>
              <a:gd name="connsiteX2" fmla="*/ 110169 w 3723701"/>
              <a:gd name="connsiteY2" fmla="*/ 286438 h 1938968"/>
              <a:gd name="connsiteX3" fmla="*/ 187287 w 3723701"/>
              <a:gd name="connsiteY3" fmla="*/ 341522 h 1938968"/>
              <a:gd name="connsiteX4" fmla="*/ 209321 w 3723701"/>
              <a:gd name="connsiteY4" fmla="*/ 374573 h 1938968"/>
              <a:gd name="connsiteX5" fmla="*/ 231354 w 3723701"/>
              <a:gd name="connsiteY5" fmla="*/ 440674 h 1938968"/>
              <a:gd name="connsiteX6" fmla="*/ 242371 w 3723701"/>
              <a:gd name="connsiteY6" fmla="*/ 473725 h 1938968"/>
              <a:gd name="connsiteX7" fmla="*/ 264405 w 3723701"/>
              <a:gd name="connsiteY7" fmla="*/ 561860 h 1938968"/>
              <a:gd name="connsiteX8" fmla="*/ 286439 w 3723701"/>
              <a:gd name="connsiteY8" fmla="*/ 605927 h 1938968"/>
              <a:gd name="connsiteX9" fmla="*/ 308472 w 3723701"/>
              <a:gd name="connsiteY9" fmla="*/ 672029 h 1938968"/>
              <a:gd name="connsiteX10" fmla="*/ 319489 w 3723701"/>
              <a:gd name="connsiteY10" fmla="*/ 727113 h 1938968"/>
              <a:gd name="connsiteX11" fmla="*/ 341523 w 3723701"/>
              <a:gd name="connsiteY11" fmla="*/ 760163 h 1938968"/>
              <a:gd name="connsiteX12" fmla="*/ 352540 w 3723701"/>
              <a:gd name="connsiteY12" fmla="*/ 804231 h 1938968"/>
              <a:gd name="connsiteX13" fmla="*/ 396607 w 3723701"/>
              <a:gd name="connsiteY13" fmla="*/ 881349 h 1938968"/>
              <a:gd name="connsiteX14" fmla="*/ 429658 w 3723701"/>
              <a:gd name="connsiteY14" fmla="*/ 958467 h 1938968"/>
              <a:gd name="connsiteX15" fmla="*/ 462709 w 3723701"/>
              <a:gd name="connsiteY15" fmla="*/ 1002535 h 1938968"/>
              <a:gd name="connsiteX16" fmla="*/ 583894 w 3723701"/>
              <a:gd name="connsiteY16" fmla="*/ 1057619 h 1938968"/>
              <a:gd name="connsiteX17" fmla="*/ 649995 w 3723701"/>
              <a:gd name="connsiteY17" fmla="*/ 1046602 h 1938968"/>
              <a:gd name="connsiteX18" fmla="*/ 716097 w 3723701"/>
              <a:gd name="connsiteY18" fmla="*/ 991518 h 1938968"/>
              <a:gd name="connsiteX19" fmla="*/ 760164 w 3723701"/>
              <a:gd name="connsiteY19" fmla="*/ 925416 h 1938968"/>
              <a:gd name="connsiteX20" fmla="*/ 815248 w 3723701"/>
              <a:gd name="connsiteY20" fmla="*/ 837282 h 1938968"/>
              <a:gd name="connsiteX21" fmla="*/ 837282 w 3723701"/>
              <a:gd name="connsiteY21" fmla="*/ 771180 h 1938968"/>
              <a:gd name="connsiteX22" fmla="*/ 881350 w 3723701"/>
              <a:gd name="connsiteY22" fmla="*/ 661012 h 1938968"/>
              <a:gd name="connsiteX23" fmla="*/ 903383 w 3723701"/>
              <a:gd name="connsiteY23" fmla="*/ 594910 h 1938968"/>
              <a:gd name="connsiteX24" fmla="*/ 914400 w 3723701"/>
              <a:gd name="connsiteY24" fmla="*/ 561860 h 1938968"/>
              <a:gd name="connsiteX25" fmla="*/ 936434 w 3723701"/>
              <a:gd name="connsiteY25" fmla="*/ 385590 h 1938968"/>
              <a:gd name="connsiteX26" fmla="*/ 947451 w 3723701"/>
              <a:gd name="connsiteY26" fmla="*/ 352539 h 1938968"/>
              <a:gd name="connsiteX27" fmla="*/ 1002535 w 3723701"/>
              <a:gd name="connsiteY27" fmla="*/ 220337 h 1938968"/>
              <a:gd name="connsiteX28" fmla="*/ 1046603 w 3723701"/>
              <a:gd name="connsiteY28" fmla="*/ 154236 h 1938968"/>
              <a:gd name="connsiteX29" fmla="*/ 1068636 w 3723701"/>
              <a:gd name="connsiteY29" fmla="*/ 121185 h 1938968"/>
              <a:gd name="connsiteX30" fmla="*/ 1101687 w 3723701"/>
              <a:gd name="connsiteY30" fmla="*/ 66101 h 1938968"/>
              <a:gd name="connsiteX31" fmla="*/ 1167788 w 3723701"/>
              <a:gd name="connsiteY31" fmla="*/ 0 h 1938968"/>
              <a:gd name="connsiteX32" fmla="*/ 1233889 w 3723701"/>
              <a:gd name="connsiteY32" fmla="*/ 55084 h 1938968"/>
              <a:gd name="connsiteX33" fmla="*/ 1255923 w 3723701"/>
              <a:gd name="connsiteY33" fmla="*/ 132202 h 1938968"/>
              <a:gd name="connsiteX34" fmla="*/ 1277957 w 3723701"/>
              <a:gd name="connsiteY34" fmla="*/ 176269 h 1938968"/>
              <a:gd name="connsiteX35" fmla="*/ 1311007 w 3723701"/>
              <a:gd name="connsiteY35" fmla="*/ 264404 h 1938968"/>
              <a:gd name="connsiteX36" fmla="*/ 1322024 w 3723701"/>
              <a:gd name="connsiteY36" fmla="*/ 330506 h 1938968"/>
              <a:gd name="connsiteX37" fmla="*/ 1377109 w 3723701"/>
              <a:gd name="connsiteY37" fmla="*/ 440674 h 1938968"/>
              <a:gd name="connsiteX38" fmla="*/ 1388125 w 3723701"/>
              <a:gd name="connsiteY38" fmla="*/ 517792 h 1938968"/>
              <a:gd name="connsiteX39" fmla="*/ 1432193 w 3723701"/>
              <a:gd name="connsiteY39" fmla="*/ 649995 h 1938968"/>
              <a:gd name="connsiteX40" fmla="*/ 1454227 w 3723701"/>
              <a:gd name="connsiteY40" fmla="*/ 815248 h 1938968"/>
              <a:gd name="connsiteX41" fmla="*/ 1465244 w 3723701"/>
              <a:gd name="connsiteY41" fmla="*/ 881349 h 1938968"/>
              <a:gd name="connsiteX42" fmla="*/ 1487277 w 3723701"/>
              <a:gd name="connsiteY42" fmla="*/ 1189821 h 1938968"/>
              <a:gd name="connsiteX43" fmla="*/ 1498294 w 3723701"/>
              <a:gd name="connsiteY43" fmla="*/ 1233889 h 1938968"/>
              <a:gd name="connsiteX44" fmla="*/ 1520328 w 3723701"/>
              <a:gd name="connsiteY44" fmla="*/ 1586429 h 1938968"/>
              <a:gd name="connsiteX45" fmla="*/ 1542362 w 3723701"/>
              <a:gd name="connsiteY45" fmla="*/ 1641513 h 1938968"/>
              <a:gd name="connsiteX46" fmla="*/ 1575412 w 3723701"/>
              <a:gd name="connsiteY46" fmla="*/ 1685580 h 1938968"/>
              <a:gd name="connsiteX47" fmla="*/ 1597446 w 3723701"/>
              <a:gd name="connsiteY47" fmla="*/ 1751682 h 1938968"/>
              <a:gd name="connsiteX48" fmla="*/ 1608463 w 3723701"/>
              <a:gd name="connsiteY48" fmla="*/ 1784732 h 1938968"/>
              <a:gd name="connsiteX49" fmla="*/ 1652530 w 3723701"/>
              <a:gd name="connsiteY49" fmla="*/ 1850833 h 1938968"/>
              <a:gd name="connsiteX50" fmla="*/ 1674564 w 3723701"/>
              <a:gd name="connsiteY50" fmla="*/ 1883884 h 1938968"/>
              <a:gd name="connsiteX51" fmla="*/ 1696598 w 3723701"/>
              <a:gd name="connsiteY51" fmla="*/ 1916935 h 1938968"/>
              <a:gd name="connsiteX52" fmla="*/ 1784733 w 3723701"/>
              <a:gd name="connsiteY52" fmla="*/ 1938968 h 1938968"/>
              <a:gd name="connsiteX53" fmla="*/ 2170323 w 3723701"/>
              <a:gd name="connsiteY53" fmla="*/ 1927951 h 1938968"/>
              <a:gd name="connsiteX54" fmla="*/ 2269475 w 3723701"/>
              <a:gd name="connsiteY54" fmla="*/ 1905918 h 1938968"/>
              <a:gd name="connsiteX55" fmla="*/ 2434728 w 3723701"/>
              <a:gd name="connsiteY55" fmla="*/ 1883884 h 1938968"/>
              <a:gd name="connsiteX56" fmla="*/ 2467778 w 3723701"/>
              <a:gd name="connsiteY56" fmla="*/ 1872867 h 1938968"/>
              <a:gd name="connsiteX57" fmla="*/ 2599981 w 3723701"/>
              <a:gd name="connsiteY57" fmla="*/ 1806766 h 1938968"/>
              <a:gd name="connsiteX58" fmla="*/ 2688116 w 3723701"/>
              <a:gd name="connsiteY58" fmla="*/ 1773715 h 1938968"/>
              <a:gd name="connsiteX59" fmla="*/ 2721166 w 3723701"/>
              <a:gd name="connsiteY59" fmla="*/ 1762698 h 1938968"/>
              <a:gd name="connsiteX60" fmla="*/ 2864386 w 3723701"/>
              <a:gd name="connsiteY60" fmla="*/ 1674563 h 1938968"/>
              <a:gd name="connsiteX61" fmla="*/ 2908453 w 3723701"/>
              <a:gd name="connsiteY61" fmla="*/ 1619479 h 1938968"/>
              <a:gd name="connsiteX62" fmla="*/ 2930487 w 3723701"/>
              <a:gd name="connsiteY62" fmla="*/ 1586429 h 1938968"/>
              <a:gd name="connsiteX63" fmla="*/ 2974554 w 3723701"/>
              <a:gd name="connsiteY63" fmla="*/ 1498294 h 1938968"/>
              <a:gd name="connsiteX64" fmla="*/ 3040656 w 3723701"/>
              <a:gd name="connsiteY64" fmla="*/ 1399142 h 1938968"/>
              <a:gd name="connsiteX65" fmla="*/ 3051672 w 3723701"/>
              <a:gd name="connsiteY65" fmla="*/ 1366091 h 1938968"/>
              <a:gd name="connsiteX66" fmla="*/ 3073706 w 3723701"/>
              <a:gd name="connsiteY66" fmla="*/ 1322024 h 1938968"/>
              <a:gd name="connsiteX67" fmla="*/ 3084723 w 3723701"/>
              <a:gd name="connsiteY67" fmla="*/ 1288973 h 1938968"/>
              <a:gd name="connsiteX68" fmla="*/ 3117774 w 3723701"/>
              <a:gd name="connsiteY68" fmla="*/ 1211855 h 1938968"/>
              <a:gd name="connsiteX69" fmla="*/ 3128790 w 3723701"/>
              <a:gd name="connsiteY69" fmla="*/ 1167788 h 1938968"/>
              <a:gd name="connsiteX70" fmla="*/ 3205909 w 3723701"/>
              <a:gd name="connsiteY70" fmla="*/ 1035585 h 1938968"/>
              <a:gd name="connsiteX71" fmla="*/ 3238959 w 3723701"/>
              <a:gd name="connsiteY71" fmla="*/ 991518 h 1938968"/>
              <a:gd name="connsiteX72" fmla="*/ 3272010 w 3723701"/>
              <a:gd name="connsiteY72" fmla="*/ 969484 h 1938968"/>
              <a:gd name="connsiteX73" fmla="*/ 3371162 w 3723701"/>
              <a:gd name="connsiteY73" fmla="*/ 1002535 h 1938968"/>
              <a:gd name="connsiteX74" fmla="*/ 3393195 w 3723701"/>
              <a:gd name="connsiteY74" fmla="*/ 1035585 h 1938968"/>
              <a:gd name="connsiteX75" fmla="*/ 3437263 w 3723701"/>
              <a:gd name="connsiteY75" fmla="*/ 1046602 h 1938968"/>
              <a:gd name="connsiteX76" fmla="*/ 3503364 w 3723701"/>
              <a:gd name="connsiteY76" fmla="*/ 1068636 h 1938968"/>
              <a:gd name="connsiteX77" fmla="*/ 3547431 w 3723701"/>
              <a:gd name="connsiteY77" fmla="*/ 1057619 h 1938968"/>
              <a:gd name="connsiteX78" fmla="*/ 3646583 w 3723701"/>
              <a:gd name="connsiteY78" fmla="*/ 980501 h 1938968"/>
              <a:gd name="connsiteX79" fmla="*/ 3679634 w 3723701"/>
              <a:gd name="connsiteY79" fmla="*/ 958467 h 1938968"/>
              <a:gd name="connsiteX80" fmla="*/ 3723701 w 3723701"/>
              <a:gd name="connsiteY80" fmla="*/ 936433 h 193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723701" h="1938968">
                <a:moveTo>
                  <a:pt x="0" y="440674"/>
                </a:moveTo>
                <a:cubicBezTo>
                  <a:pt x="8085" y="400249"/>
                  <a:pt x="12777" y="350780"/>
                  <a:pt x="44068" y="319489"/>
                </a:cubicBezTo>
                <a:cubicBezTo>
                  <a:pt x="65426" y="298131"/>
                  <a:pt x="83287" y="295399"/>
                  <a:pt x="110169" y="286438"/>
                </a:cubicBezTo>
                <a:cubicBezTo>
                  <a:pt x="209320" y="319489"/>
                  <a:pt x="157909" y="282766"/>
                  <a:pt x="187287" y="341522"/>
                </a:cubicBezTo>
                <a:cubicBezTo>
                  <a:pt x="193209" y="353365"/>
                  <a:pt x="201976" y="363556"/>
                  <a:pt x="209321" y="374573"/>
                </a:cubicBezTo>
                <a:lnTo>
                  <a:pt x="231354" y="440674"/>
                </a:lnTo>
                <a:cubicBezTo>
                  <a:pt x="235026" y="451691"/>
                  <a:pt x="240093" y="462338"/>
                  <a:pt x="242371" y="473725"/>
                </a:cubicBezTo>
                <a:cubicBezTo>
                  <a:pt x="248837" y="506055"/>
                  <a:pt x="251702" y="532219"/>
                  <a:pt x="264405" y="561860"/>
                </a:cubicBezTo>
                <a:cubicBezTo>
                  <a:pt x="270874" y="576955"/>
                  <a:pt x="280340" y="590679"/>
                  <a:pt x="286439" y="605927"/>
                </a:cubicBezTo>
                <a:cubicBezTo>
                  <a:pt x="295065" y="627492"/>
                  <a:pt x="303917" y="649254"/>
                  <a:pt x="308472" y="672029"/>
                </a:cubicBezTo>
                <a:cubicBezTo>
                  <a:pt x="312144" y="690390"/>
                  <a:pt x="312914" y="709580"/>
                  <a:pt x="319489" y="727113"/>
                </a:cubicBezTo>
                <a:cubicBezTo>
                  <a:pt x="324138" y="739510"/>
                  <a:pt x="334178" y="749146"/>
                  <a:pt x="341523" y="760163"/>
                </a:cubicBezTo>
                <a:cubicBezTo>
                  <a:pt x="345195" y="774852"/>
                  <a:pt x="347223" y="790054"/>
                  <a:pt x="352540" y="804231"/>
                </a:cubicBezTo>
                <a:cubicBezTo>
                  <a:pt x="364519" y="836175"/>
                  <a:pt x="378345" y="853955"/>
                  <a:pt x="396607" y="881349"/>
                </a:cubicBezTo>
                <a:cubicBezTo>
                  <a:pt x="409497" y="932907"/>
                  <a:pt x="400396" y="917500"/>
                  <a:pt x="429658" y="958467"/>
                </a:cubicBezTo>
                <a:cubicBezTo>
                  <a:pt x="440331" y="973409"/>
                  <a:pt x="447859" y="991735"/>
                  <a:pt x="462709" y="1002535"/>
                </a:cubicBezTo>
                <a:cubicBezTo>
                  <a:pt x="504389" y="1032847"/>
                  <a:pt x="539780" y="1042914"/>
                  <a:pt x="583894" y="1057619"/>
                </a:cubicBezTo>
                <a:cubicBezTo>
                  <a:pt x="605928" y="1053947"/>
                  <a:pt x="628804" y="1053666"/>
                  <a:pt x="649995" y="1046602"/>
                </a:cubicBezTo>
                <a:cubicBezTo>
                  <a:pt x="669090" y="1040237"/>
                  <a:pt x="705359" y="1005324"/>
                  <a:pt x="716097" y="991518"/>
                </a:cubicBezTo>
                <a:cubicBezTo>
                  <a:pt x="732355" y="970615"/>
                  <a:pt x="744275" y="946601"/>
                  <a:pt x="760164" y="925416"/>
                </a:cubicBezTo>
                <a:cubicBezTo>
                  <a:pt x="788578" y="887532"/>
                  <a:pt x="797965" y="880491"/>
                  <a:pt x="815248" y="837282"/>
                </a:cubicBezTo>
                <a:cubicBezTo>
                  <a:pt x="823874" y="815717"/>
                  <a:pt x="828656" y="792745"/>
                  <a:pt x="837282" y="771180"/>
                </a:cubicBezTo>
                <a:cubicBezTo>
                  <a:pt x="851971" y="734457"/>
                  <a:pt x="868843" y="698534"/>
                  <a:pt x="881350" y="661012"/>
                </a:cubicBezTo>
                <a:lnTo>
                  <a:pt x="903383" y="594910"/>
                </a:lnTo>
                <a:lnTo>
                  <a:pt x="914400" y="561860"/>
                </a:lnTo>
                <a:cubicBezTo>
                  <a:pt x="921242" y="486604"/>
                  <a:pt x="920172" y="450636"/>
                  <a:pt x="936434" y="385590"/>
                </a:cubicBezTo>
                <a:cubicBezTo>
                  <a:pt x="939251" y="374324"/>
                  <a:pt x="943482" y="363453"/>
                  <a:pt x="947451" y="352539"/>
                </a:cubicBezTo>
                <a:cubicBezTo>
                  <a:pt x="962083" y="312300"/>
                  <a:pt x="979128" y="259349"/>
                  <a:pt x="1002535" y="220337"/>
                </a:cubicBezTo>
                <a:cubicBezTo>
                  <a:pt x="1016160" y="197630"/>
                  <a:pt x="1031914" y="176270"/>
                  <a:pt x="1046603" y="154236"/>
                </a:cubicBezTo>
                <a:cubicBezTo>
                  <a:pt x="1053948" y="143219"/>
                  <a:pt x="1061824" y="132539"/>
                  <a:pt x="1068636" y="121185"/>
                </a:cubicBezTo>
                <a:cubicBezTo>
                  <a:pt x="1079653" y="102824"/>
                  <a:pt x="1088127" y="82674"/>
                  <a:pt x="1101687" y="66101"/>
                </a:cubicBezTo>
                <a:cubicBezTo>
                  <a:pt x="1121419" y="41984"/>
                  <a:pt x="1167788" y="0"/>
                  <a:pt x="1167788" y="0"/>
                </a:cubicBezTo>
                <a:cubicBezTo>
                  <a:pt x="1186771" y="12655"/>
                  <a:pt x="1223284" y="33875"/>
                  <a:pt x="1233889" y="55084"/>
                </a:cubicBezTo>
                <a:cubicBezTo>
                  <a:pt x="1245845" y="78996"/>
                  <a:pt x="1246786" y="107077"/>
                  <a:pt x="1255923" y="132202"/>
                </a:cubicBezTo>
                <a:cubicBezTo>
                  <a:pt x="1261535" y="147636"/>
                  <a:pt x="1271287" y="161262"/>
                  <a:pt x="1277957" y="176269"/>
                </a:cubicBezTo>
                <a:cubicBezTo>
                  <a:pt x="1295516" y="215778"/>
                  <a:pt x="1298895" y="228071"/>
                  <a:pt x="1311007" y="264404"/>
                </a:cubicBezTo>
                <a:cubicBezTo>
                  <a:pt x="1314679" y="286438"/>
                  <a:pt x="1314181" y="309590"/>
                  <a:pt x="1322024" y="330506"/>
                </a:cubicBezTo>
                <a:cubicBezTo>
                  <a:pt x="1336440" y="368949"/>
                  <a:pt x="1377109" y="440674"/>
                  <a:pt x="1377109" y="440674"/>
                </a:cubicBezTo>
                <a:cubicBezTo>
                  <a:pt x="1380781" y="466380"/>
                  <a:pt x="1381517" y="492680"/>
                  <a:pt x="1388125" y="517792"/>
                </a:cubicBezTo>
                <a:cubicBezTo>
                  <a:pt x="1399946" y="562714"/>
                  <a:pt x="1432193" y="649995"/>
                  <a:pt x="1432193" y="649995"/>
                </a:cubicBezTo>
                <a:cubicBezTo>
                  <a:pt x="1440652" y="717669"/>
                  <a:pt x="1444091" y="749364"/>
                  <a:pt x="1454227" y="815248"/>
                </a:cubicBezTo>
                <a:cubicBezTo>
                  <a:pt x="1457624" y="837326"/>
                  <a:pt x="1461572" y="859315"/>
                  <a:pt x="1465244" y="881349"/>
                </a:cubicBezTo>
                <a:cubicBezTo>
                  <a:pt x="1472588" y="984173"/>
                  <a:pt x="1477655" y="1087185"/>
                  <a:pt x="1487277" y="1189821"/>
                </a:cubicBezTo>
                <a:cubicBezTo>
                  <a:pt x="1488690" y="1204896"/>
                  <a:pt x="1497319" y="1218779"/>
                  <a:pt x="1498294" y="1233889"/>
                </a:cubicBezTo>
                <a:cubicBezTo>
                  <a:pt x="1498951" y="1244074"/>
                  <a:pt x="1491938" y="1491798"/>
                  <a:pt x="1520328" y="1586429"/>
                </a:cubicBezTo>
                <a:cubicBezTo>
                  <a:pt x="1526011" y="1605371"/>
                  <a:pt x="1532758" y="1624226"/>
                  <a:pt x="1542362" y="1641513"/>
                </a:cubicBezTo>
                <a:cubicBezTo>
                  <a:pt x="1551279" y="1657564"/>
                  <a:pt x="1564395" y="1670891"/>
                  <a:pt x="1575412" y="1685580"/>
                </a:cubicBezTo>
                <a:lnTo>
                  <a:pt x="1597446" y="1751682"/>
                </a:lnTo>
                <a:cubicBezTo>
                  <a:pt x="1601118" y="1762699"/>
                  <a:pt x="1602022" y="1775070"/>
                  <a:pt x="1608463" y="1784732"/>
                </a:cubicBezTo>
                <a:lnTo>
                  <a:pt x="1652530" y="1850833"/>
                </a:lnTo>
                <a:lnTo>
                  <a:pt x="1674564" y="1883884"/>
                </a:lnTo>
                <a:cubicBezTo>
                  <a:pt x="1681909" y="1894901"/>
                  <a:pt x="1684037" y="1912748"/>
                  <a:pt x="1696598" y="1916935"/>
                </a:cubicBezTo>
                <a:cubicBezTo>
                  <a:pt x="1747412" y="1933872"/>
                  <a:pt x="1718261" y="1925674"/>
                  <a:pt x="1784733" y="1938968"/>
                </a:cubicBezTo>
                <a:cubicBezTo>
                  <a:pt x="1913263" y="1935296"/>
                  <a:pt x="2041901" y="1934372"/>
                  <a:pt x="2170323" y="1927951"/>
                </a:cubicBezTo>
                <a:cubicBezTo>
                  <a:pt x="2200492" y="1926443"/>
                  <a:pt x="2239394" y="1911387"/>
                  <a:pt x="2269475" y="1905918"/>
                </a:cubicBezTo>
                <a:cubicBezTo>
                  <a:pt x="2302924" y="1899836"/>
                  <a:pt x="2404034" y="1887721"/>
                  <a:pt x="2434728" y="1883884"/>
                </a:cubicBezTo>
                <a:cubicBezTo>
                  <a:pt x="2445745" y="1880212"/>
                  <a:pt x="2457255" y="1877778"/>
                  <a:pt x="2467778" y="1872867"/>
                </a:cubicBezTo>
                <a:cubicBezTo>
                  <a:pt x="2512425" y="1852032"/>
                  <a:pt x="2553849" y="1824066"/>
                  <a:pt x="2599981" y="1806766"/>
                </a:cubicBezTo>
                <a:lnTo>
                  <a:pt x="2688116" y="1773715"/>
                </a:lnTo>
                <a:cubicBezTo>
                  <a:pt x="2699029" y="1769746"/>
                  <a:pt x="2710594" y="1767503"/>
                  <a:pt x="2721166" y="1762698"/>
                </a:cubicBezTo>
                <a:cubicBezTo>
                  <a:pt x="2779887" y="1736007"/>
                  <a:pt x="2819767" y="1719182"/>
                  <a:pt x="2864386" y="1674563"/>
                </a:cubicBezTo>
                <a:cubicBezTo>
                  <a:pt x="2881013" y="1657936"/>
                  <a:pt x="2894345" y="1638290"/>
                  <a:pt x="2908453" y="1619479"/>
                </a:cubicBezTo>
                <a:cubicBezTo>
                  <a:pt x="2916397" y="1608887"/>
                  <a:pt x="2924147" y="1598053"/>
                  <a:pt x="2930487" y="1586429"/>
                </a:cubicBezTo>
                <a:cubicBezTo>
                  <a:pt x="2946215" y="1557594"/>
                  <a:pt x="2954846" y="1524571"/>
                  <a:pt x="2974554" y="1498294"/>
                </a:cubicBezTo>
                <a:cubicBezTo>
                  <a:pt x="3002229" y="1461394"/>
                  <a:pt x="3019410" y="1441635"/>
                  <a:pt x="3040656" y="1399142"/>
                </a:cubicBezTo>
                <a:cubicBezTo>
                  <a:pt x="3045849" y="1388755"/>
                  <a:pt x="3047098" y="1376765"/>
                  <a:pt x="3051672" y="1366091"/>
                </a:cubicBezTo>
                <a:cubicBezTo>
                  <a:pt x="3058141" y="1350996"/>
                  <a:pt x="3067237" y="1337119"/>
                  <a:pt x="3073706" y="1322024"/>
                </a:cubicBezTo>
                <a:cubicBezTo>
                  <a:pt x="3078281" y="1311350"/>
                  <a:pt x="3080410" y="1299755"/>
                  <a:pt x="3084723" y="1288973"/>
                </a:cubicBezTo>
                <a:cubicBezTo>
                  <a:pt x="3095110" y="1263006"/>
                  <a:pt x="3108216" y="1238139"/>
                  <a:pt x="3117774" y="1211855"/>
                </a:cubicBezTo>
                <a:cubicBezTo>
                  <a:pt x="3122948" y="1197626"/>
                  <a:pt x="3123167" y="1181846"/>
                  <a:pt x="3128790" y="1167788"/>
                </a:cubicBezTo>
                <a:cubicBezTo>
                  <a:pt x="3146772" y="1122833"/>
                  <a:pt x="3177105" y="1073990"/>
                  <a:pt x="3205909" y="1035585"/>
                </a:cubicBezTo>
                <a:cubicBezTo>
                  <a:pt x="3216926" y="1020896"/>
                  <a:pt x="3225976" y="1004501"/>
                  <a:pt x="3238959" y="991518"/>
                </a:cubicBezTo>
                <a:cubicBezTo>
                  <a:pt x="3248322" y="982155"/>
                  <a:pt x="3260993" y="976829"/>
                  <a:pt x="3272010" y="969484"/>
                </a:cubicBezTo>
                <a:cubicBezTo>
                  <a:pt x="3316326" y="976870"/>
                  <a:pt x="3340180" y="971553"/>
                  <a:pt x="3371162" y="1002535"/>
                </a:cubicBezTo>
                <a:cubicBezTo>
                  <a:pt x="3380524" y="1011897"/>
                  <a:pt x="3382178" y="1028241"/>
                  <a:pt x="3393195" y="1035585"/>
                </a:cubicBezTo>
                <a:cubicBezTo>
                  <a:pt x="3405793" y="1043984"/>
                  <a:pt x="3422760" y="1042251"/>
                  <a:pt x="3437263" y="1046602"/>
                </a:cubicBezTo>
                <a:cubicBezTo>
                  <a:pt x="3459509" y="1053276"/>
                  <a:pt x="3503364" y="1068636"/>
                  <a:pt x="3503364" y="1068636"/>
                </a:cubicBezTo>
                <a:cubicBezTo>
                  <a:pt x="3518053" y="1064964"/>
                  <a:pt x="3533888" y="1064390"/>
                  <a:pt x="3547431" y="1057619"/>
                </a:cubicBezTo>
                <a:cubicBezTo>
                  <a:pt x="3630967" y="1015850"/>
                  <a:pt x="3592177" y="1025839"/>
                  <a:pt x="3646583" y="980501"/>
                </a:cubicBezTo>
                <a:cubicBezTo>
                  <a:pt x="3656755" y="972024"/>
                  <a:pt x="3667791" y="964389"/>
                  <a:pt x="3679634" y="958467"/>
                </a:cubicBezTo>
                <a:cubicBezTo>
                  <a:pt x="3730270" y="933149"/>
                  <a:pt x="3698811" y="961323"/>
                  <a:pt x="3723701" y="936433"/>
                </a:cubicBezTo>
              </a:path>
            </a:pathLst>
          </a:cu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6EC5941-E1BA-4557-BB02-5D54D69B75FB}"/>
                  </a:ext>
                </a:extLst>
              </p:cNvPr>
              <p:cNvSpPr txBox="1"/>
              <p:nvPr/>
            </p:nvSpPr>
            <p:spPr>
              <a:xfrm>
                <a:off x="4466698" y="5220737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6EC5941-E1BA-4557-BB02-5D54D69B7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698" y="5220737"/>
                <a:ext cx="90351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D107F3A-6CCA-4C33-8DF4-E83B39CD8174}"/>
              </a:ext>
            </a:extLst>
          </p:cNvPr>
          <p:cNvCxnSpPr>
            <a:cxnSpLocks/>
          </p:cNvCxnSpPr>
          <p:nvPr/>
        </p:nvCxnSpPr>
        <p:spPr>
          <a:xfrm>
            <a:off x="2633144" y="3384033"/>
            <a:ext cx="36049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AE4C5FA-7511-4908-9925-3495A8E54C03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2622127" y="3384033"/>
            <a:ext cx="11017" cy="1836704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7FF6CF4-0361-4BE2-840E-C4EAA99BEB5A}"/>
                  </a:ext>
                </a:extLst>
              </p:cNvPr>
              <p:cNvSpPr txBox="1"/>
              <p:nvPr/>
            </p:nvSpPr>
            <p:spPr>
              <a:xfrm>
                <a:off x="2181387" y="5220737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7FF6CF4-0361-4BE2-840E-C4EAA99BE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1387" y="5220737"/>
                <a:ext cx="903514" cy="369332"/>
              </a:xfrm>
              <a:prstGeom prst="rect">
                <a:avLst/>
              </a:prstGeom>
              <a:blipFill>
                <a:blip r:embed="rId6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5A29317-2EA2-4BCA-BE4F-4FC0B8FAB554}"/>
                  </a:ext>
                </a:extLst>
              </p:cNvPr>
              <p:cNvSpPr txBox="1"/>
              <p:nvPr/>
            </p:nvSpPr>
            <p:spPr>
              <a:xfrm>
                <a:off x="2740303" y="3014701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5A29317-2EA2-4BCA-BE4F-4FC0B8FAB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0303" y="3014701"/>
                <a:ext cx="903514" cy="369332"/>
              </a:xfrm>
              <a:prstGeom prst="rect">
                <a:avLst/>
              </a:prstGeom>
              <a:blipFill>
                <a:blip r:embed="rId7"/>
                <a:stretch>
                  <a:fillRect r="-16216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511854C-5839-4963-9903-70E01E231BE6}"/>
                  </a:ext>
                </a:extLst>
              </p:cNvPr>
              <p:cNvSpPr txBox="1"/>
              <p:nvPr/>
            </p:nvSpPr>
            <p:spPr>
              <a:xfrm>
                <a:off x="2668230" y="2424393"/>
                <a:ext cx="19511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Direction of change</a:t>
                </a:r>
              </a:p>
              <a:p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to decay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511854C-5839-4963-9903-70E01E231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30" y="2424393"/>
                <a:ext cx="1951175" cy="584775"/>
              </a:xfrm>
              <a:prstGeom prst="rect">
                <a:avLst/>
              </a:prstGeom>
              <a:blipFill>
                <a:blip r:embed="rId8"/>
                <a:stretch>
                  <a:fillRect l="-1875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AD0B07-23A8-4D72-AC35-44D3B5D9E6A0}"/>
                  </a:ext>
                </a:extLst>
              </p:cNvPr>
              <p:cNvSpPr txBox="1"/>
              <p:nvPr/>
            </p:nvSpPr>
            <p:spPr>
              <a:xfrm>
                <a:off x="4037846" y="1293631"/>
                <a:ext cx="23341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AD0B07-23A8-4D72-AC35-44D3B5D9E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846" y="1293631"/>
                <a:ext cx="2334127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574826C6-F0FA-42EB-B3A5-21C6C6C33FD0}"/>
              </a:ext>
            </a:extLst>
          </p:cNvPr>
          <p:cNvSpPr/>
          <p:nvPr/>
        </p:nvSpPr>
        <p:spPr>
          <a:xfrm>
            <a:off x="4691535" y="5837769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An optimum step size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C57D1D3-474E-49D9-AE2C-E2ABED2DAD89}"/>
                  </a:ext>
                </a:extLst>
              </p:cNvPr>
              <p:cNvSpPr txBox="1"/>
              <p:nvPr/>
            </p:nvSpPr>
            <p:spPr>
              <a:xfrm>
                <a:off x="215692" y="2083550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C57D1D3-474E-49D9-AE2C-E2ABED2DA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92" y="2083550"/>
                <a:ext cx="903514" cy="369332"/>
              </a:xfrm>
              <a:prstGeom prst="rect">
                <a:avLst/>
              </a:prstGeom>
              <a:blipFill>
                <a:blip r:embed="rId10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488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3.125E-6 -3.7037E-6 C -0.00352 0.00093 -0.00716 0.00116 -0.01016 0.00324 C -0.01498 0.00649 -0.01016 0.00348 -0.01758 0.00649 C -0.01875 0.00695 -0.01979 0.00764 -0.02097 0.00811 C -0.02435 0.00949 -0.02604 0.00996 -0.02917 0.01065 C -0.03164 0.01204 -0.03425 0.01343 -0.03672 0.01482 C -0.04245 0.01852 -0.0375 0.01667 -0.04336 0.01806 C -0.05026 0.02269 -0.03933 0.01528 -0.05091 0.02408 C -0.05248 0.02524 -0.05443 0.02593 -0.05599 0.02732 C -0.05729 0.02871 -0.05847 0.03033 -0.06003 0.03149 C -0.06159 0.03264 -0.06354 0.03357 -0.06498 0.03473 C -0.06615 0.03588 -0.06719 0.03704 -0.06836 0.0382 C -0.06901 0.03889 -0.07006 0.03912 -0.07084 0.03982 C -0.07175 0.04074 -0.0724 0.04213 -0.07344 0.04306 C -0.07422 0.04422 -0.07552 0.04468 -0.0767 0.04561 L -0.08581 0.05486 C -0.08672 0.05556 -0.08737 0.05672 -0.08828 0.05741 C -0.08946 0.05834 -0.09076 0.0588 -0.09154 0.05973 C -0.09232 0.06065 -0.09258 0.06181 -0.09336 0.06227 C -0.09427 0.0632 -0.09558 0.06389 -0.09662 0.06482 C -0.09766 0.06598 -0.09805 0.06713 -0.09909 0.06829 C -0.1017 0.07061 -0.10443 0.07176 -0.10742 0.07315 C -0.11133 0.07917 -0.10612 0.07199 -0.11237 0.07824 C -0.11315 0.07894 -0.11341 0.07986 -0.11407 0.08056 C -0.11537 0.08218 -0.11693 0.08334 -0.11823 0.08496 C -0.11901 0.08588 -0.11914 0.08727 -0.11992 0.0882 C -0.12956 0.10209 -0.12201 0.09098 -0.12917 0.09908 C -0.12969 0.09977 -0.13008 0.1007 -0.13073 0.10162 C -0.13229 0.10324 -0.13412 0.10486 -0.13581 0.10649 C -0.14245 0.11389 -0.13542 0.10787 -0.14323 0.11412 C -0.14792 0.12361 -0.14167 0.11227 -0.14727 0.11899 C -0.14844 0.12037 -0.1487 0.12199 -0.14987 0.12315 C -0.15052 0.12385 -0.1517 0.12431 -0.15235 0.12477 C -0.15443 0.12662 -0.15625 0.12871 -0.15808 0.13079 C -0.15964 0.13195 -0.16133 0.13311 -0.16237 0.13496 C -0.16289 0.13565 -0.16328 0.13658 -0.16407 0.1375 C -0.16745 0.14121 -0.17136 0.14445 -0.17474 0.14838 C -0.17696 0.1507 -0.17865 0.15324 -0.1806 0.15556 C -0.18151 0.15672 -0.18256 0.15787 -0.18308 0.15903 C -0.18373 0.16019 -0.18399 0.16135 -0.1849 0.1625 C -0.18568 0.16366 -0.18711 0.16459 -0.18815 0.16574 C -0.19532 0.175 -0.18646 0.16574 -0.1931 0.17246 C -0.19336 0.17338 -0.19349 0.17454 -0.19388 0.1757 C -0.1944 0.17662 -0.19519 0.17732 -0.19571 0.17824 C -0.19896 0.1875 -0.19492 0.18264 -0.19974 0.18727 C -0.20026 0.18889 -0.20091 0.19028 -0.20144 0.19144 C -0.20248 0.19399 -0.20391 0.19584 -0.20482 0.19815 C -0.20508 0.19908 -0.20521 0.2 -0.2056 0.2007 C -0.20677 0.20348 -0.20821 0.20556 -0.20964 0.20811 C -0.21263 0.21991 -0.20964 0.21042 -0.21381 0.21899 C -0.21706 0.22547 -0.21367 0.2213 -0.2181 0.2257 C -0.21836 0.22709 -0.21836 0.22871 -0.21888 0.22986 C -0.21914 0.23102 -0.22006 0.23149 -0.22045 0.23241 C -0.22123 0.2338 -0.22149 0.23519 -0.22227 0.23658 C -0.22435 0.24074 -0.22487 0.24005 -0.22644 0.24422 C -0.22696 0.24561 -0.22748 0.24746 -0.228 0.24908 C -0.22826 0.25 -0.22839 0.25093 -0.22891 0.25162 C -0.22943 0.25255 -0.23008 0.25324 -0.2306 0.25417 C -0.23086 0.25486 -0.23099 0.25579 -0.23138 0.25649 C -0.2319 0.25764 -0.23242 0.2588 -0.23308 0.25996 C -0.23334 0.26065 -0.23347 0.26158 -0.23386 0.2625 C -0.2375 0.27107 -0.23334 0.25949 -0.23724 0.27084 L -0.23881 0.2757 C -0.23907 0.27662 -0.2392 0.27755 -0.23972 0.27824 C -0.24024 0.2794 -0.24089 0.28033 -0.24128 0.28149 C -0.24206 0.28357 -0.24271 0.28889 -0.24388 0.29005 L -0.24453 0.29098 " pathEditMode="relative" rAng="0" ptsTypes="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27" y="1453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1.875E-6 -1.11111E-6 C -0.00326 0.00185 -0.00651 0.0037 -0.00951 0.00602 C -0.01068 0.00671 -0.01146 0.00787 -0.0125 0.00857 C -0.01498 0.01019 -0.01784 0.01088 -0.02044 0.01227 C -0.02136 0.01296 -0.0224 0.01412 -0.02331 0.01482 C -0.02565 0.01667 -0.02813 0.01806 -0.0306 0.02014 C -0.03138 0.02107 -0.0319 0.02199 -0.03281 0.02292 C -0.03386 0.02384 -0.03516 0.02477 -0.03633 0.02546 C -0.03724 0.02685 -0.03802 0.02847 -0.03932 0.02986 C -0.04271 0.03426 -0.04284 0.03241 -0.04557 0.03704 C -0.05417 0.05046 -0.0405 0.03125 -0.05078 0.04676 C -0.05182 0.04838 -0.05339 0.04977 -0.0543 0.05139 C -0.05534 0.05278 -0.05612 0.05486 -0.05729 0.05648 C -0.05847 0.0588 -0.06016 0.06065 -0.06159 0.06273 C -0.06276 0.06482 -0.0638 0.06713 -0.06511 0.06898 C -0.06797 0.07269 -0.07097 0.07616 -0.07383 0.07963 L -0.07813 0.08519 C -0.0793 0.08658 -0.0806 0.0882 -0.08177 0.08935 C -0.08854 0.09653 -0.0849 0.09236 -0.09271 0.10185 C -0.09388 0.10347 -0.09518 0.10463 -0.09636 0.10648 C -0.0987 0.11019 -0.10065 0.11458 -0.10352 0.11783 C -0.10534 0.12014 -0.10716 0.12222 -0.1086 0.12523 C -0.10925 0.12639 -0.10925 0.12824 -0.11003 0.1294 C -0.11211 0.13333 -0.11511 0.13634 -0.11719 0.14005 C -0.12031 0.14607 -0.1181 0.1419 -0.12435 0.15185 L -0.12735 0.15625 C -0.12904 0.1625 -0.12656 0.15533 -0.13008 0.16065 C -0.13086 0.16158 -0.13099 0.16296 -0.13164 0.16412 C -0.13229 0.16505 -0.1332 0.16574 -0.13386 0.1669 C -0.13438 0.16806 -0.13451 0.16945 -0.13529 0.17037 C -0.13568 0.1713 -0.13672 0.1713 -0.13737 0.17199 C -0.13828 0.17315 -0.13867 0.17477 -0.13959 0.1757 C -0.14011 0.17639 -0.14102 0.17685 -0.14167 0.17755 C -0.14323 0.17917 -0.14479 0.18079 -0.1461 0.18264 C -0.14714 0.18403 -0.14792 0.18588 -0.14883 0.18727 C -0.14961 0.18796 -0.15052 0.1882 -0.15117 0.18912 C -0.15195 0.19005 -0.15248 0.1912 -0.15339 0.19259 C -0.15391 0.19352 -0.15469 0.19421 -0.1556 0.19514 C -0.15716 0.20185 -0.15469 0.19398 -0.15834 0.19977 C -0.15886 0.20046 -0.1586 0.20162 -0.15912 0.20232 C -0.16016 0.20394 -0.16159 0.20509 -0.16276 0.20671 C -0.16367 0.20857 -0.16445 0.21065 -0.16563 0.21227 C -0.16615 0.21296 -0.16706 0.21366 -0.16784 0.21482 C -0.17435 0.22639 -0.16459 0.21158 -0.1707 0.22107 C -0.17735 0.23148 -0.17136 0.22107 -0.17722 0.23171 C -0.17774 0.23241 -0.17813 0.23333 -0.17852 0.23426 C -0.17904 0.23542 -0.17969 0.23658 -0.18008 0.23796 C -0.18034 0.23912 -0.18021 0.24051 -0.18086 0.24144 C -0.18125 0.24283 -0.18216 0.24375 -0.18294 0.24491 C -0.18334 0.24861 -0.18347 0.25046 -0.18516 0.25394 C -0.18568 0.25533 -0.18659 0.25625 -0.18724 0.25741 C -0.19063 0.26968 -0.18659 0.25695 -0.19076 0.26644 C -0.19154 0.26783 -0.19167 0.26945 -0.19245 0.27083 C -0.19284 0.27176 -0.19388 0.27222 -0.1944 0.27338 C -0.19974 0.2831 -0.19388 0.27523 -0.19896 0.28148 C -0.20052 0.2875 -0.19831 0.28033 -0.20169 0.29028 C -0.20261 0.29329 -0.20235 0.29398 -0.20391 0.29745 C -0.20469 0.29931 -0.20625 0.3007 -0.20677 0.30278 C -0.20703 0.3037 -0.20716 0.30463 -0.20742 0.30533 C -0.21016 0.31204 -0.20886 0.30764 -0.21107 0.31273 C -0.21159 0.31366 -0.21198 0.31505 -0.2125 0.3162 C -0.21315 0.31713 -0.21393 0.31783 -0.21472 0.31875 C -0.2155 0.31991 -0.21602 0.3213 -0.21693 0.32222 C -0.21758 0.32338 -0.21836 0.32384 -0.21901 0.325 C -0.22448 0.3338 -0.21862 0.32546 -0.22266 0.33287 C -0.22396 0.33542 -0.22565 0.33773 -0.22695 0.34005 C -0.22969 0.34514 -0.23242 0.35046 -0.23555 0.35509 C -0.23646 0.35625 -0.23763 0.35764 -0.23854 0.3588 C -0.23932 0.36181 -0.23932 0.36204 -0.24076 0.36505 C -0.24102 0.36597 -0.2418 0.36667 -0.24206 0.36759 C -0.24323 0.37014 -0.24531 0.37662 -0.24649 0.38009 C -0.2474 0.38287 -0.2474 0.3838 -0.24792 0.38727 C -0.24818 0.38889 -0.24831 0.39074 -0.24857 0.39236 C -0.2487 0.39352 -0.24922 0.39445 -0.24935 0.39514 L -0.24987 0.40255 " pathEditMode="relative" rAng="0" ptsTypes="AAAAAAAAAAAAAAAA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201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  <p:bldP spid="19" grpId="0"/>
      <p:bldP spid="36" grpId="0"/>
      <p:bldP spid="36" grpId="1"/>
      <p:bldP spid="3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Common Trends – Using Moving Average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6B4BF-EE12-4985-809E-B09EFFA55524}"/>
              </a:ext>
            </a:extLst>
          </p:cNvPr>
          <p:cNvSpPr/>
          <p:nvPr/>
        </p:nvSpPr>
        <p:spPr>
          <a:xfrm>
            <a:off x="10327173" y="784274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Bag of tunable</a:t>
            </a:r>
          </a:p>
        </p:txBody>
      </p:sp>
      <p:pic>
        <p:nvPicPr>
          <p:cNvPr id="54" name="Picture 2" descr="Image result for large bag">
            <a:extLst>
              <a:ext uri="{FF2B5EF4-FFF2-40B4-BE49-F238E27FC236}">
                <a16:creationId xmlns:a16="http://schemas.microsoft.com/office/drawing/2014/main" id="{F23542C8-7A53-4B57-A4F6-D4F4FE27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572" y="1170677"/>
            <a:ext cx="1652280" cy="165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F2B914C-71A2-49E1-943F-5027918A5BE7}"/>
                  </a:ext>
                </a:extLst>
              </p:cNvPr>
              <p:cNvSpPr txBox="1"/>
              <p:nvPr/>
            </p:nvSpPr>
            <p:spPr>
              <a:xfrm>
                <a:off x="2813389" y="5213381"/>
                <a:ext cx="15126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𝑒𝑠𝑡𝑖𝑚𝑎𝑡𝑒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F2B914C-71A2-49E1-943F-5027918A5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389" y="5213381"/>
                <a:ext cx="1512648" cy="369332"/>
              </a:xfrm>
              <a:prstGeom prst="rect">
                <a:avLst/>
              </a:prstGeom>
              <a:blipFill>
                <a:blip r:embed="rId4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5650A78-16B8-45E8-B02B-BD9D883B5F0C}"/>
              </a:ext>
            </a:extLst>
          </p:cNvPr>
          <p:cNvCxnSpPr>
            <a:cxnSpLocks/>
          </p:cNvCxnSpPr>
          <p:nvPr/>
        </p:nvCxnSpPr>
        <p:spPr>
          <a:xfrm>
            <a:off x="2965741" y="4766338"/>
            <a:ext cx="0" cy="451692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D7BADFF-A3F1-4DB5-A416-8341E678D55A}"/>
              </a:ext>
            </a:extLst>
          </p:cNvPr>
          <p:cNvCxnSpPr>
            <a:cxnSpLocks/>
          </p:cNvCxnSpPr>
          <p:nvPr/>
        </p:nvCxnSpPr>
        <p:spPr>
          <a:xfrm flipV="1">
            <a:off x="1045280" y="2335169"/>
            <a:ext cx="0" cy="28828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987C9A5-8C10-4A00-B91E-D71AD8207EBB}"/>
              </a:ext>
            </a:extLst>
          </p:cNvPr>
          <p:cNvCxnSpPr>
            <a:cxnSpLocks/>
          </p:cNvCxnSpPr>
          <p:nvPr/>
        </p:nvCxnSpPr>
        <p:spPr>
          <a:xfrm>
            <a:off x="1045280" y="5218030"/>
            <a:ext cx="389671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F84C60F-88B4-4019-889D-452114D4EFEA}"/>
              </a:ext>
            </a:extLst>
          </p:cNvPr>
          <p:cNvSpPr/>
          <p:nvPr/>
        </p:nvSpPr>
        <p:spPr>
          <a:xfrm>
            <a:off x="1232567" y="2849403"/>
            <a:ext cx="3723701" cy="1938968"/>
          </a:xfrm>
          <a:custGeom>
            <a:avLst/>
            <a:gdLst>
              <a:gd name="connsiteX0" fmla="*/ 0 w 3723701"/>
              <a:gd name="connsiteY0" fmla="*/ 440674 h 1938968"/>
              <a:gd name="connsiteX1" fmla="*/ 44068 w 3723701"/>
              <a:gd name="connsiteY1" fmla="*/ 319489 h 1938968"/>
              <a:gd name="connsiteX2" fmla="*/ 110169 w 3723701"/>
              <a:gd name="connsiteY2" fmla="*/ 286438 h 1938968"/>
              <a:gd name="connsiteX3" fmla="*/ 187287 w 3723701"/>
              <a:gd name="connsiteY3" fmla="*/ 341522 h 1938968"/>
              <a:gd name="connsiteX4" fmla="*/ 209321 w 3723701"/>
              <a:gd name="connsiteY4" fmla="*/ 374573 h 1938968"/>
              <a:gd name="connsiteX5" fmla="*/ 231354 w 3723701"/>
              <a:gd name="connsiteY5" fmla="*/ 440674 h 1938968"/>
              <a:gd name="connsiteX6" fmla="*/ 242371 w 3723701"/>
              <a:gd name="connsiteY6" fmla="*/ 473725 h 1938968"/>
              <a:gd name="connsiteX7" fmla="*/ 264405 w 3723701"/>
              <a:gd name="connsiteY7" fmla="*/ 561860 h 1938968"/>
              <a:gd name="connsiteX8" fmla="*/ 286439 w 3723701"/>
              <a:gd name="connsiteY8" fmla="*/ 605927 h 1938968"/>
              <a:gd name="connsiteX9" fmla="*/ 308472 w 3723701"/>
              <a:gd name="connsiteY9" fmla="*/ 672029 h 1938968"/>
              <a:gd name="connsiteX10" fmla="*/ 319489 w 3723701"/>
              <a:gd name="connsiteY10" fmla="*/ 727113 h 1938968"/>
              <a:gd name="connsiteX11" fmla="*/ 341523 w 3723701"/>
              <a:gd name="connsiteY11" fmla="*/ 760163 h 1938968"/>
              <a:gd name="connsiteX12" fmla="*/ 352540 w 3723701"/>
              <a:gd name="connsiteY12" fmla="*/ 804231 h 1938968"/>
              <a:gd name="connsiteX13" fmla="*/ 396607 w 3723701"/>
              <a:gd name="connsiteY13" fmla="*/ 881349 h 1938968"/>
              <a:gd name="connsiteX14" fmla="*/ 429658 w 3723701"/>
              <a:gd name="connsiteY14" fmla="*/ 958467 h 1938968"/>
              <a:gd name="connsiteX15" fmla="*/ 462709 w 3723701"/>
              <a:gd name="connsiteY15" fmla="*/ 1002535 h 1938968"/>
              <a:gd name="connsiteX16" fmla="*/ 583894 w 3723701"/>
              <a:gd name="connsiteY16" fmla="*/ 1057619 h 1938968"/>
              <a:gd name="connsiteX17" fmla="*/ 649995 w 3723701"/>
              <a:gd name="connsiteY17" fmla="*/ 1046602 h 1938968"/>
              <a:gd name="connsiteX18" fmla="*/ 716097 w 3723701"/>
              <a:gd name="connsiteY18" fmla="*/ 991518 h 1938968"/>
              <a:gd name="connsiteX19" fmla="*/ 760164 w 3723701"/>
              <a:gd name="connsiteY19" fmla="*/ 925416 h 1938968"/>
              <a:gd name="connsiteX20" fmla="*/ 815248 w 3723701"/>
              <a:gd name="connsiteY20" fmla="*/ 837282 h 1938968"/>
              <a:gd name="connsiteX21" fmla="*/ 837282 w 3723701"/>
              <a:gd name="connsiteY21" fmla="*/ 771180 h 1938968"/>
              <a:gd name="connsiteX22" fmla="*/ 881350 w 3723701"/>
              <a:gd name="connsiteY22" fmla="*/ 661012 h 1938968"/>
              <a:gd name="connsiteX23" fmla="*/ 903383 w 3723701"/>
              <a:gd name="connsiteY23" fmla="*/ 594910 h 1938968"/>
              <a:gd name="connsiteX24" fmla="*/ 914400 w 3723701"/>
              <a:gd name="connsiteY24" fmla="*/ 561860 h 1938968"/>
              <a:gd name="connsiteX25" fmla="*/ 936434 w 3723701"/>
              <a:gd name="connsiteY25" fmla="*/ 385590 h 1938968"/>
              <a:gd name="connsiteX26" fmla="*/ 947451 w 3723701"/>
              <a:gd name="connsiteY26" fmla="*/ 352539 h 1938968"/>
              <a:gd name="connsiteX27" fmla="*/ 1002535 w 3723701"/>
              <a:gd name="connsiteY27" fmla="*/ 220337 h 1938968"/>
              <a:gd name="connsiteX28" fmla="*/ 1046603 w 3723701"/>
              <a:gd name="connsiteY28" fmla="*/ 154236 h 1938968"/>
              <a:gd name="connsiteX29" fmla="*/ 1068636 w 3723701"/>
              <a:gd name="connsiteY29" fmla="*/ 121185 h 1938968"/>
              <a:gd name="connsiteX30" fmla="*/ 1101687 w 3723701"/>
              <a:gd name="connsiteY30" fmla="*/ 66101 h 1938968"/>
              <a:gd name="connsiteX31" fmla="*/ 1167788 w 3723701"/>
              <a:gd name="connsiteY31" fmla="*/ 0 h 1938968"/>
              <a:gd name="connsiteX32" fmla="*/ 1233889 w 3723701"/>
              <a:gd name="connsiteY32" fmla="*/ 55084 h 1938968"/>
              <a:gd name="connsiteX33" fmla="*/ 1255923 w 3723701"/>
              <a:gd name="connsiteY33" fmla="*/ 132202 h 1938968"/>
              <a:gd name="connsiteX34" fmla="*/ 1277957 w 3723701"/>
              <a:gd name="connsiteY34" fmla="*/ 176269 h 1938968"/>
              <a:gd name="connsiteX35" fmla="*/ 1311007 w 3723701"/>
              <a:gd name="connsiteY35" fmla="*/ 264404 h 1938968"/>
              <a:gd name="connsiteX36" fmla="*/ 1322024 w 3723701"/>
              <a:gd name="connsiteY36" fmla="*/ 330506 h 1938968"/>
              <a:gd name="connsiteX37" fmla="*/ 1377109 w 3723701"/>
              <a:gd name="connsiteY37" fmla="*/ 440674 h 1938968"/>
              <a:gd name="connsiteX38" fmla="*/ 1388125 w 3723701"/>
              <a:gd name="connsiteY38" fmla="*/ 517792 h 1938968"/>
              <a:gd name="connsiteX39" fmla="*/ 1432193 w 3723701"/>
              <a:gd name="connsiteY39" fmla="*/ 649995 h 1938968"/>
              <a:gd name="connsiteX40" fmla="*/ 1454227 w 3723701"/>
              <a:gd name="connsiteY40" fmla="*/ 815248 h 1938968"/>
              <a:gd name="connsiteX41" fmla="*/ 1465244 w 3723701"/>
              <a:gd name="connsiteY41" fmla="*/ 881349 h 1938968"/>
              <a:gd name="connsiteX42" fmla="*/ 1487277 w 3723701"/>
              <a:gd name="connsiteY42" fmla="*/ 1189821 h 1938968"/>
              <a:gd name="connsiteX43" fmla="*/ 1498294 w 3723701"/>
              <a:gd name="connsiteY43" fmla="*/ 1233889 h 1938968"/>
              <a:gd name="connsiteX44" fmla="*/ 1520328 w 3723701"/>
              <a:gd name="connsiteY44" fmla="*/ 1586429 h 1938968"/>
              <a:gd name="connsiteX45" fmla="*/ 1542362 w 3723701"/>
              <a:gd name="connsiteY45" fmla="*/ 1641513 h 1938968"/>
              <a:gd name="connsiteX46" fmla="*/ 1575412 w 3723701"/>
              <a:gd name="connsiteY46" fmla="*/ 1685580 h 1938968"/>
              <a:gd name="connsiteX47" fmla="*/ 1597446 w 3723701"/>
              <a:gd name="connsiteY47" fmla="*/ 1751682 h 1938968"/>
              <a:gd name="connsiteX48" fmla="*/ 1608463 w 3723701"/>
              <a:gd name="connsiteY48" fmla="*/ 1784732 h 1938968"/>
              <a:gd name="connsiteX49" fmla="*/ 1652530 w 3723701"/>
              <a:gd name="connsiteY49" fmla="*/ 1850833 h 1938968"/>
              <a:gd name="connsiteX50" fmla="*/ 1674564 w 3723701"/>
              <a:gd name="connsiteY50" fmla="*/ 1883884 h 1938968"/>
              <a:gd name="connsiteX51" fmla="*/ 1696598 w 3723701"/>
              <a:gd name="connsiteY51" fmla="*/ 1916935 h 1938968"/>
              <a:gd name="connsiteX52" fmla="*/ 1784733 w 3723701"/>
              <a:gd name="connsiteY52" fmla="*/ 1938968 h 1938968"/>
              <a:gd name="connsiteX53" fmla="*/ 2170323 w 3723701"/>
              <a:gd name="connsiteY53" fmla="*/ 1927951 h 1938968"/>
              <a:gd name="connsiteX54" fmla="*/ 2269475 w 3723701"/>
              <a:gd name="connsiteY54" fmla="*/ 1905918 h 1938968"/>
              <a:gd name="connsiteX55" fmla="*/ 2434728 w 3723701"/>
              <a:gd name="connsiteY55" fmla="*/ 1883884 h 1938968"/>
              <a:gd name="connsiteX56" fmla="*/ 2467778 w 3723701"/>
              <a:gd name="connsiteY56" fmla="*/ 1872867 h 1938968"/>
              <a:gd name="connsiteX57" fmla="*/ 2599981 w 3723701"/>
              <a:gd name="connsiteY57" fmla="*/ 1806766 h 1938968"/>
              <a:gd name="connsiteX58" fmla="*/ 2688116 w 3723701"/>
              <a:gd name="connsiteY58" fmla="*/ 1773715 h 1938968"/>
              <a:gd name="connsiteX59" fmla="*/ 2721166 w 3723701"/>
              <a:gd name="connsiteY59" fmla="*/ 1762698 h 1938968"/>
              <a:gd name="connsiteX60" fmla="*/ 2864386 w 3723701"/>
              <a:gd name="connsiteY60" fmla="*/ 1674563 h 1938968"/>
              <a:gd name="connsiteX61" fmla="*/ 2908453 w 3723701"/>
              <a:gd name="connsiteY61" fmla="*/ 1619479 h 1938968"/>
              <a:gd name="connsiteX62" fmla="*/ 2930487 w 3723701"/>
              <a:gd name="connsiteY62" fmla="*/ 1586429 h 1938968"/>
              <a:gd name="connsiteX63" fmla="*/ 2974554 w 3723701"/>
              <a:gd name="connsiteY63" fmla="*/ 1498294 h 1938968"/>
              <a:gd name="connsiteX64" fmla="*/ 3040656 w 3723701"/>
              <a:gd name="connsiteY64" fmla="*/ 1399142 h 1938968"/>
              <a:gd name="connsiteX65" fmla="*/ 3051672 w 3723701"/>
              <a:gd name="connsiteY65" fmla="*/ 1366091 h 1938968"/>
              <a:gd name="connsiteX66" fmla="*/ 3073706 w 3723701"/>
              <a:gd name="connsiteY66" fmla="*/ 1322024 h 1938968"/>
              <a:gd name="connsiteX67" fmla="*/ 3084723 w 3723701"/>
              <a:gd name="connsiteY67" fmla="*/ 1288973 h 1938968"/>
              <a:gd name="connsiteX68" fmla="*/ 3117774 w 3723701"/>
              <a:gd name="connsiteY68" fmla="*/ 1211855 h 1938968"/>
              <a:gd name="connsiteX69" fmla="*/ 3128790 w 3723701"/>
              <a:gd name="connsiteY69" fmla="*/ 1167788 h 1938968"/>
              <a:gd name="connsiteX70" fmla="*/ 3205909 w 3723701"/>
              <a:gd name="connsiteY70" fmla="*/ 1035585 h 1938968"/>
              <a:gd name="connsiteX71" fmla="*/ 3238959 w 3723701"/>
              <a:gd name="connsiteY71" fmla="*/ 991518 h 1938968"/>
              <a:gd name="connsiteX72" fmla="*/ 3272010 w 3723701"/>
              <a:gd name="connsiteY72" fmla="*/ 969484 h 1938968"/>
              <a:gd name="connsiteX73" fmla="*/ 3371162 w 3723701"/>
              <a:gd name="connsiteY73" fmla="*/ 1002535 h 1938968"/>
              <a:gd name="connsiteX74" fmla="*/ 3393195 w 3723701"/>
              <a:gd name="connsiteY74" fmla="*/ 1035585 h 1938968"/>
              <a:gd name="connsiteX75" fmla="*/ 3437263 w 3723701"/>
              <a:gd name="connsiteY75" fmla="*/ 1046602 h 1938968"/>
              <a:gd name="connsiteX76" fmla="*/ 3503364 w 3723701"/>
              <a:gd name="connsiteY76" fmla="*/ 1068636 h 1938968"/>
              <a:gd name="connsiteX77" fmla="*/ 3547431 w 3723701"/>
              <a:gd name="connsiteY77" fmla="*/ 1057619 h 1938968"/>
              <a:gd name="connsiteX78" fmla="*/ 3646583 w 3723701"/>
              <a:gd name="connsiteY78" fmla="*/ 980501 h 1938968"/>
              <a:gd name="connsiteX79" fmla="*/ 3679634 w 3723701"/>
              <a:gd name="connsiteY79" fmla="*/ 958467 h 1938968"/>
              <a:gd name="connsiteX80" fmla="*/ 3723701 w 3723701"/>
              <a:gd name="connsiteY80" fmla="*/ 936433 h 193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723701" h="1938968">
                <a:moveTo>
                  <a:pt x="0" y="440674"/>
                </a:moveTo>
                <a:cubicBezTo>
                  <a:pt x="8085" y="400249"/>
                  <a:pt x="12777" y="350780"/>
                  <a:pt x="44068" y="319489"/>
                </a:cubicBezTo>
                <a:cubicBezTo>
                  <a:pt x="65426" y="298131"/>
                  <a:pt x="83287" y="295399"/>
                  <a:pt x="110169" y="286438"/>
                </a:cubicBezTo>
                <a:cubicBezTo>
                  <a:pt x="209320" y="319489"/>
                  <a:pt x="157909" y="282766"/>
                  <a:pt x="187287" y="341522"/>
                </a:cubicBezTo>
                <a:cubicBezTo>
                  <a:pt x="193209" y="353365"/>
                  <a:pt x="201976" y="363556"/>
                  <a:pt x="209321" y="374573"/>
                </a:cubicBezTo>
                <a:lnTo>
                  <a:pt x="231354" y="440674"/>
                </a:lnTo>
                <a:cubicBezTo>
                  <a:pt x="235026" y="451691"/>
                  <a:pt x="240093" y="462338"/>
                  <a:pt x="242371" y="473725"/>
                </a:cubicBezTo>
                <a:cubicBezTo>
                  <a:pt x="248837" y="506055"/>
                  <a:pt x="251702" y="532219"/>
                  <a:pt x="264405" y="561860"/>
                </a:cubicBezTo>
                <a:cubicBezTo>
                  <a:pt x="270874" y="576955"/>
                  <a:pt x="280340" y="590679"/>
                  <a:pt x="286439" y="605927"/>
                </a:cubicBezTo>
                <a:cubicBezTo>
                  <a:pt x="295065" y="627492"/>
                  <a:pt x="303917" y="649254"/>
                  <a:pt x="308472" y="672029"/>
                </a:cubicBezTo>
                <a:cubicBezTo>
                  <a:pt x="312144" y="690390"/>
                  <a:pt x="312914" y="709580"/>
                  <a:pt x="319489" y="727113"/>
                </a:cubicBezTo>
                <a:cubicBezTo>
                  <a:pt x="324138" y="739510"/>
                  <a:pt x="334178" y="749146"/>
                  <a:pt x="341523" y="760163"/>
                </a:cubicBezTo>
                <a:cubicBezTo>
                  <a:pt x="345195" y="774852"/>
                  <a:pt x="347223" y="790054"/>
                  <a:pt x="352540" y="804231"/>
                </a:cubicBezTo>
                <a:cubicBezTo>
                  <a:pt x="364519" y="836175"/>
                  <a:pt x="378345" y="853955"/>
                  <a:pt x="396607" y="881349"/>
                </a:cubicBezTo>
                <a:cubicBezTo>
                  <a:pt x="409497" y="932907"/>
                  <a:pt x="400396" y="917500"/>
                  <a:pt x="429658" y="958467"/>
                </a:cubicBezTo>
                <a:cubicBezTo>
                  <a:pt x="440331" y="973409"/>
                  <a:pt x="447859" y="991735"/>
                  <a:pt x="462709" y="1002535"/>
                </a:cubicBezTo>
                <a:cubicBezTo>
                  <a:pt x="504389" y="1032847"/>
                  <a:pt x="539780" y="1042914"/>
                  <a:pt x="583894" y="1057619"/>
                </a:cubicBezTo>
                <a:cubicBezTo>
                  <a:pt x="605928" y="1053947"/>
                  <a:pt x="628804" y="1053666"/>
                  <a:pt x="649995" y="1046602"/>
                </a:cubicBezTo>
                <a:cubicBezTo>
                  <a:pt x="669090" y="1040237"/>
                  <a:pt x="705359" y="1005324"/>
                  <a:pt x="716097" y="991518"/>
                </a:cubicBezTo>
                <a:cubicBezTo>
                  <a:pt x="732355" y="970615"/>
                  <a:pt x="744275" y="946601"/>
                  <a:pt x="760164" y="925416"/>
                </a:cubicBezTo>
                <a:cubicBezTo>
                  <a:pt x="788578" y="887532"/>
                  <a:pt x="797965" y="880491"/>
                  <a:pt x="815248" y="837282"/>
                </a:cubicBezTo>
                <a:cubicBezTo>
                  <a:pt x="823874" y="815717"/>
                  <a:pt x="828656" y="792745"/>
                  <a:pt x="837282" y="771180"/>
                </a:cubicBezTo>
                <a:cubicBezTo>
                  <a:pt x="851971" y="734457"/>
                  <a:pt x="868843" y="698534"/>
                  <a:pt x="881350" y="661012"/>
                </a:cubicBezTo>
                <a:lnTo>
                  <a:pt x="903383" y="594910"/>
                </a:lnTo>
                <a:lnTo>
                  <a:pt x="914400" y="561860"/>
                </a:lnTo>
                <a:cubicBezTo>
                  <a:pt x="921242" y="486604"/>
                  <a:pt x="920172" y="450636"/>
                  <a:pt x="936434" y="385590"/>
                </a:cubicBezTo>
                <a:cubicBezTo>
                  <a:pt x="939251" y="374324"/>
                  <a:pt x="943482" y="363453"/>
                  <a:pt x="947451" y="352539"/>
                </a:cubicBezTo>
                <a:cubicBezTo>
                  <a:pt x="962083" y="312300"/>
                  <a:pt x="979128" y="259349"/>
                  <a:pt x="1002535" y="220337"/>
                </a:cubicBezTo>
                <a:cubicBezTo>
                  <a:pt x="1016160" y="197630"/>
                  <a:pt x="1031914" y="176270"/>
                  <a:pt x="1046603" y="154236"/>
                </a:cubicBezTo>
                <a:cubicBezTo>
                  <a:pt x="1053948" y="143219"/>
                  <a:pt x="1061824" y="132539"/>
                  <a:pt x="1068636" y="121185"/>
                </a:cubicBezTo>
                <a:cubicBezTo>
                  <a:pt x="1079653" y="102824"/>
                  <a:pt x="1088127" y="82674"/>
                  <a:pt x="1101687" y="66101"/>
                </a:cubicBezTo>
                <a:cubicBezTo>
                  <a:pt x="1121419" y="41984"/>
                  <a:pt x="1167788" y="0"/>
                  <a:pt x="1167788" y="0"/>
                </a:cubicBezTo>
                <a:cubicBezTo>
                  <a:pt x="1186771" y="12655"/>
                  <a:pt x="1223284" y="33875"/>
                  <a:pt x="1233889" y="55084"/>
                </a:cubicBezTo>
                <a:cubicBezTo>
                  <a:pt x="1245845" y="78996"/>
                  <a:pt x="1246786" y="107077"/>
                  <a:pt x="1255923" y="132202"/>
                </a:cubicBezTo>
                <a:cubicBezTo>
                  <a:pt x="1261535" y="147636"/>
                  <a:pt x="1271287" y="161262"/>
                  <a:pt x="1277957" y="176269"/>
                </a:cubicBezTo>
                <a:cubicBezTo>
                  <a:pt x="1295516" y="215778"/>
                  <a:pt x="1298895" y="228071"/>
                  <a:pt x="1311007" y="264404"/>
                </a:cubicBezTo>
                <a:cubicBezTo>
                  <a:pt x="1314679" y="286438"/>
                  <a:pt x="1314181" y="309590"/>
                  <a:pt x="1322024" y="330506"/>
                </a:cubicBezTo>
                <a:cubicBezTo>
                  <a:pt x="1336440" y="368949"/>
                  <a:pt x="1377109" y="440674"/>
                  <a:pt x="1377109" y="440674"/>
                </a:cubicBezTo>
                <a:cubicBezTo>
                  <a:pt x="1380781" y="466380"/>
                  <a:pt x="1381517" y="492680"/>
                  <a:pt x="1388125" y="517792"/>
                </a:cubicBezTo>
                <a:cubicBezTo>
                  <a:pt x="1399946" y="562714"/>
                  <a:pt x="1432193" y="649995"/>
                  <a:pt x="1432193" y="649995"/>
                </a:cubicBezTo>
                <a:cubicBezTo>
                  <a:pt x="1440652" y="717669"/>
                  <a:pt x="1444091" y="749364"/>
                  <a:pt x="1454227" y="815248"/>
                </a:cubicBezTo>
                <a:cubicBezTo>
                  <a:pt x="1457624" y="837326"/>
                  <a:pt x="1461572" y="859315"/>
                  <a:pt x="1465244" y="881349"/>
                </a:cubicBezTo>
                <a:cubicBezTo>
                  <a:pt x="1472588" y="984173"/>
                  <a:pt x="1477655" y="1087185"/>
                  <a:pt x="1487277" y="1189821"/>
                </a:cubicBezTo>
                <a:cubicBezTo>
                  <a:pt x="1488690" y="1204896"/>
                  <a:pt x="1497319" y="1218779"/>
                  <a:pt x="1498294" y="1233889"/>
                </a:cubicBezTo>
                <a:cubicBezTo>
                  <a:pt x="1498951" y="1244074"/>
                  <a:pt x="1491938" y="1491798"/>
                  <a:pt x="1520328" y="1586429"/>
                </a:cubicBezTo>
                <a:cubicBezTo>
                  <a:pt x="1526011" y="1605371"/>
                  <a:pt x="1532758" y="1624226"/>
                  <a:pt x="1542362" y="1641513"/>
                </a:cubicBezTo>
                <a:cubicBezTo>
                  <a:pt x="1551279" y="1657564"/>
                  <a:pt x="1564395" y="1670891"/>
                  <a:pt x="1575412" y="1685580"/>
                </a:cubicBezTo>
                <a:lnTo>
                  <a:pt x="1597446" y="1751682"/>
                </a:lnTo>
                <a:cubicBezTo>
                  <a:pt x="1601118" y="1762699"/>
                  <a:pt x="1602022" y="1775070"/>
                  <a:pt x="1608463" y="1784732"/>
                </a:cubicBezTo>
                <a:lnTo>
                  <a:pt x="1652530" y="1850833"/>
                </a:lnTo>
                <a:lnTo>
                  <a:pt x="1674564" y="1883884"/>
                </a:lnTo>
                <a:cubicBezTo>
                  <a:pt x="1681909" y="1894901"/>
                  <a:pt x="1684037" y="1912748"/>
                  <a:pt x="1696598" y="1916935"/>
                </a:cubicBezTo>
                <a:cubicBezTo>
                  <a:pt x="1747412" y="1933872"/>
                  <a:pt x="1718261" y="1925674"/>
                  <a:pt x="1784733" y="1938968"/>
                </a:cubicBezTo>
                <a:cubicBezTo>
                  <a:pt x="1913263" y="1935296"/>
                  <a:pt x="2041901" y="1934372"/>
                  <a:pt x="2170323" y="1927951"/>
                </a:cubicBezTo>
                <a:cubicBezTo>
                  <a:pt x="2200492" y="1926443"/>
                  <a:pt x="2239394" y="1911387"/>
                  <a:pt x="2269475" y="1905918"/>
                </a:cubicBezTo>
                <a:cubicBezTo>
                  <a:pt x="2302924" y="1899836"/>
                  <a:pt x="2404034" y="1887721"/>
                  <a:pt x="2434728" y="1883884"/>
                </a:cubicBezTo>
                <a:cubicBezTo>
                  <a:pt x="2445745" y="1880212"/>
                  <a:pt x="2457255" y="1877778"/>
                  <a:pt x="2467778" y="1872867"/>
                </a:cubicBezTo>
                <a:cubicBezTo>
                  <a:pt x="2512425" y="1852032"/>
                  <a:pt x="2553849" y="1824066"/>
                  <a:pt x="2599981" y="1806766"/>
                </a:cubicBezTo>
                <a:lnTo>
                  <a:pt x="2688116" y="1773715"/>
                </a:lnTo>
                <a:cubicBezTo>
                  <a:pt x="2699029" y="1769746"/>
                  <a:pt x="2710594" y="1767503"/>
                  <a:pt x="2721166" y="1762698"/>
                </a:cubicBezTo>
                <a:cubicBezTo>
                  <a:pt x="2779887" y="1736007"/>
                  <a:pt x="2819767" y="1719182"/>
                  <a:pt x="2864386" y="1674563"/>
                </a:cubicBezTo>
                <a:cubicBezTo>
                  <a:pt x="2881013" y="1657936"/>
                  <a:pt x="2894345" y="1638290"/>
                  <a:pt x="2908453" y="1619479"/>
                </a:cubicBezTo>
                <a:cubicBezTo>
                  <a:pt x="2916397" y="1608887"/>
                  <a:pt x="2924147" y="1598053"/>
                  <a:pt x="2930487" y="1586429"/>
                </a:cubicBezTo>
                <a:cubicBezTo>
                  <a:pt x="2946215" y="1557594"/>
                  <a:pt x="2954846" y="1524571"/>
                  <a:pt x="2974554" y="1498294"/>
                </a:cubicBezTo>
                <a:cubicBezTo>
                  <a:pt x="3002229" y="1461394"/>
                  <a:pt x="3019410" y="1441635"/>
                  <a:pt x="3040656" y="1399142"/>
                </a:cubicBezTo>
                <a:cubicBezTo>
                  <a:pt x="3045849" y="1388755"/>
                  <a:pt x="3047098" y="1376765"/>
                  <a:pt x="3051672" y="1366091"/>
                </a:cubicBezTo>
                <a:cubicBezTo>
                  <a:pt x="3058141" y="1350996"/>
                  <a:pt x="3067237" y="1337119"/>
                  <a:pt x="3073706" y="1322024"/>
                </a:cubicBezTo>
                <a:cubicBezTo>
                  <a:pt x="3078281" y="1311350"/>
                  <a:pt x="3080410" y="1299755"/>
                  <a:pt x="3084723" y="1288973"/>
                </a:cubicBezTo>
                <a:cubicBezTo>
                  <a:pt x="3095110" y="1263006"/>
                  <a:pt x="3108216" y="1238139"/>
                  <a:pt x="3117774" y="1211855"/>
                </a:cubicBezTo>
                <a:cubicBezTo>
                  <a:pt x="3122948" y="1197626"/>
                  <a:pt x="3123167" y="1181846"/>
                  <a:pt x="3128790" y="1167788"/>
                </a:cubicBezTo>
                <a:cubicBezTo>
                  <a:pt x="3146772" y="1122833"/>
                  <a:pt x="3177105" y="1073990"/>
                  <a:pt x="3205909" y="1035585"/>
                </a:cubicBezTo>
                <a:cubicBezTo>
                  <a:pt x="3216926" y="1020896"/>
                  <a:pt x="3225976" y="1004501"/>
                  <a:pt x="3238959" y="991518"/>
                </a:cubicBezTo>
                <a:cubicBezTo>
                  <a:pt x="3248322" y="982155"/>
                  <a:pt x="3260993" y="976829"/>
                  <a:pt x="3272010" y="969484"/>
                </a:cubicBezTo>
                <a:cubicBezTo>
                  <a:pt x="3316326" y="976870"/>
                  <a:pt x="3340180" y="971553"/>
                  <a:pt x="3371162" y="1002535"/>
                </a:cubicBezTo>
                <a:cubicBezTo>
                  <a:pt x="3380524" y="1011897"/>
                  <a:pt x="3382178" y="1028241"/>
                  <a:pt x="3393195" y="1035585"/>
                </a:cubicBezTo>
                <a:cubicBezTo>
                  <a:pt x="3405793" y="1043984"/>
                  <a:pt x="3422760" y="1042251"/>
                  <a:pt x="3437263" y="1046602"/>
                </a:cubicBezTo>
                <a:cubicBezTo>
                  <a:pt x="3459509" y="1053276"/>
                  <a:pt x="3503364" y="1068636"/>
                  <a:pt x="3503364" y="1068636"/>
                </a:cubicBezTo>
                <a:cubicBezTo>
                  <a:pt x="3518053" y="1064964"/>
                  <a:pt x="3533888" y="1064390"/>
                  <a:pt x="3547431" y="1057619"/>
                </a:cubicBezTo>
                <a:cubicBezTo>
                  <a:pt x="3630967" y="1015850"/>
                  <a:pt x="3592177" y="1025839"/>
                  <a:pt x="3646583" y="980501"/>
                </a:cubicBezTo>
                <a:cubicBezTo>
                  <a:pt x="3656755" y="972024"/>
                  <a:pt x="3667791" y="964389"/>
                  <a:pt x="3679634" y="958467"/>
                </a:cubicBezTo>
                <a:cubicBezTo>
                  <a:pt x="3730270" y="933149"/>
                  <a:pt x="3698811" y="961323"/>
                  <a:pt x="3723701" y="936433"/>
                </a:cubicBezTo>
              </a:path>
            </a:pathLst>
          </a:cu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1925D6A-2CA4-402A-B150-CD38A97E4238}"/>
              </a:ext>
            </a:extLst>
          </p:cNvPr>
          <p:cNvCxnSpPr>
            <a:cxnSpLocks/>
          </p:cNvCxnSpPr>
          <p:nvPr/>
        </p:nvCxnSpPr>
        <p:spPr>
          <a:xfrm>
            <a:off x="2633144" y="3384033"/>
            <a:ext cx="36049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8AC19F3-90F8-4EC2-A99C-C3B54F17D72C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2622127" y="3384033"/>
            <a:ext cx="11017" cy="1836704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EC6D9CA-6EE3-4F6B-AF78-A358C33EF9FB}"/>
                  </a:ext>
                </a:extLst>
              </p:cNvPr>
              <p:cNvSpPr txBox="1"/>
              <p:nvPr/>
            </p:nvSpPr>
            <p:spPr>
              <a:xfrm>
                <a:off x="2181387" y="5220737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EC6D9CA-6EE3-4F6B-AF78-A358C33EF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1387" y="5220737"/>
                <a:ext cx="903514" cy="369332"/>
              </a:xfrm>
              <a:prstGeom prst="rect">
                <a:avLst/>
              </a:prstGeom>
              <a:blipFill>
                <a:blip r:embed="rId5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850AB98-F630-496B-B9E4-1EF49CBACE4F}"/>
                  </a:ext>
                </a:extLst>
              </p:cNvPr>
              <p:cNvSpPr txBox="1"/>
              <p:nvPr/>
            </p:nvSpPr>
            <p:spPr>
              <a:xfrm>
                <a:off x="2740303" y="3014701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850AB98-F630-496B-B9E4-1EF49CBAC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0303" y="3014701"/>
                <a:ext cx="903514" cy="369332"/>
              </a:xfrm>
              <a:prstGeom prst="rect">
                <a:avLst/>
              </a:prstGeom>
              <a:blipFill>
                <a:blip r:embed="rId6"/>
                <a:stretch>
                  <a:fillRect r="-16216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A296485-187C-409A-B372-F7E1A4074683}"/>
                  </a:ext>
                </a:extLst>
              </p:cNvPr>
              <p:cNvSpPr txBox="1"/>
              <p:nvPr/>
            </p:nvSpPr>
            <p:spPr>
              <a:xfrm>
                <a:off x="2668230" y="2424393"/>
                <a:ext cx="19511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Direction of change</a:t>
                </a:r>
              </a:p>
              <a:p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to decay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A296485-187C-409A-B372-F7E1A4074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30" y="2424393"/>
                <a:ext cx="1951175" cy="584775"/>
              </a:xfrm>
              <a:prstGeom prst="rect">
                <a:avLst/>
              </a:prstGeom>
              <a:blipFill>
                <a:blip r:embed="rId7"/>
                <a:stretch>
                  <a:fillRect l="-1875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4C059D2-E3F2-45CA-8D44-3B51D75E704A}"/>
                  </a:ext>
                </a:extLst>
              </p:cNvPr>
              <p:cNvSpPr txBox="1"/>
              <p:nvPr/>
            </p:nvSpPr>
            <p:spPr>
              <a:xfrm>
                <a:off x="4037846" y="1293631"/>
                <a:ext cx="23341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4C059D2-E3F2-45CA-8D44-3B51D75E7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846" y="1293631"/>
                <a:ext cx="2334127" cy="369332"/>
              </a:xfrm>
              <a:prstGeom prst="rect">
                <a:avLst/>
              </a:prstGeom>
              <a:blipFill>
                <a:blip r:embed="rId8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150781D-BEA7-43D3-B4C4-698E26655FDF}"/>
                  </a:ext>
                </a:extLst>
              </p:cNvPr>
              <p:cNvSpPr txBox="1"/>
              <p:nvPr/>
            </p:nvSpPr>
            <p:spPr>
              <a:xfrm>
                <a:off x="215692" y="2083550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150781D-BEA7-43D3-B4C4-698E26655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92" y="2083550"/>
                <a:ext cx="903514" cy="369332"/>
              </a:xfrm>
              <a:prstGeom prst="rect">
                <a:avLst/>
              </a:prstGeom>
              <a:blipFill>
                <a:blip r:embed="rId9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D993E36-13DE-4A89-8707-289F8A5C988C}"/>
                  </a:ext>
                </a:extLst>
              </p:cNvPr>
              <p:cNvSpPr txBox="1"/>
              <p:nvPr/>
            </p:nvSpPr>
            <p:spPr>
              <a:xfrm>
                <a:off x="4466698" y="5220737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D993E36-13DE-4A89-8707-289F8A5C9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698" y="5220737"/>
                <a:ext cx="90351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779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Common Trends – Using Moving Average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6B4BF-EE12-4985-809E-B09EFFA55524}"/>
              </a:ext>
            </a:extLst>
          </p:cNvPr>
          <p:cNvSpPr/>
          <p:nvPr/>
        </p:nvSpPr>
        <p:spPr>
          <a:xfrm>
            <a:off x="10327173" y="784274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Bag of tunable</a:t>
            </a:r>
          </a:p>
        </p:txBody>
      </p:sp>
      <p:pic>
        <p:nvPicPr>
          <p:cNvPr id="54" name="Picture 2" descr="Image result for large bag">
            <a:extLst>
              <a:ext uri="{FF2B5EF4-FFF2-40B4-BE49-F238E27FC236}">
                <a16:creationId xmlns:a16="http://schemas.microsoft.com/office/drawing/2014/main" id="{F23542C8-7A53-4B57-A4F6-D4F4FE27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572" y="1170677"/>
            <a:ext cx="1652280" cy="165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F2B914C-71A2-49E1-943F-5027918A5BE7}"/>
                  </a:ext>
                </a:extLst>
              </p:cNvPr>
              <p:cNvSpPr txBox="1"/>
              <p:nvPr/>
            </p:nvSpPr>
            <p:spPr>
              <a:xfrm>
                <a:off x="2813389" y="5213381"/>
                <a:ext cx="15126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𝑒𝑠𝑡𝑖𝑚𝑎𝑡𝑒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F2B914C-71A2-49E1-943F-5027918A5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389" y="5213381"/>
                <a:ext cx="1512648" cy="369332"/>
              </a:xfrm>
              <a:prstGeom prst="rect">
                <a:avLst/>
              </a:prstGeom>
              <a:blipFill>
                <a:blip r:embed="rId4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5650A78-16B8-45E8-B02B-BD9D883B5F0C}"/>
              </a:ext>
            </a:extLst>
          </p:cNvPr>
          <p:cNvCxnSpPr>
            <a:cxnSpLocks/>
          </p:cNvCxnSpPr>
          <p:nvPr/>
        </p:nvCxnSpPr>
        <p:spPr>
          <a:xfrm>
            <a:off x="2965741" y="4766338"/>
            <a:ext cx="0" cy="451692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D7BADFF-A3F1-4DB5-A416-8341E678D55A}"/>
              </a:ext>
            </a:extLst>
          </p:cNvPr>
          <p:cNvCxnSpPr>
            <a:cxnSpLocks/>
          </p:cNvCxnSpPr>
          <p:nvPr/>
        </p:nvCxnSpPr>
        <p:spPr>
          <a:xfrm flipV="1">
            <a:off x="1045280" y="2335169"/>
            <a:ext cx="0" cy="28828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987C9A5-8C10-4A00-B91E-D71AD8207EBB}"/>
              </a:ext>
            </a:extLst>
          </p:cNvPr>
          <p:cNvCxnSpPr>
            <a:cxnSpLocks/>
          </p:cNvCxnSpPr>
          <p:nvPr/>
        </p:nvCxnSpPr>
        <p:spPr>
          <a:xfrm>
            <a:off x="1045280" y="5218030"/>
            <a:ext cx="389671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F84C60F-88B4-4019-889D-452114D4EFEA}"/>
              </a:ext>
            </a:extLst>
          </p:cNvPr>
          <p:cNvSpPr/>
          <p:nvPr/>
        </p:nvSpPr>
        <p:spPr>
          <a:xfrm>
            <a:off x="1232567" y="2849403"/>
            <a:ext cx="3723701" cy="1938968"/>
          </a:xfrm>
          <a:custGeom>
            <a:avLst/>
            <a:gdLst>
              <a:gd name="connsiteX0" fmla="*/ 0 w 3723701"/>
              <a:gd name="connsiteY0" fmla="*/ 440674 h 1938968"/>
              <a:gd name="connsiteX1" fmla="*/ 44068 w 3723701"/>
              <a:gd name="connsiteY1" fmla="*/ 319489 h 1938968"/>
              <a:gd name="connsiteX2" fmla="*/ 110169 w 3723701"/>
              <a:gd name="connsiteY2" fmla="*/ 286438 h 1938968"/>
              <a:gd name="connsiteX3" fmla="*/ 187287 w 3723701"/>
              <a:gd name="connsiteY3" fmla="*/ 341522 h 1938968"/>
              <a:gd name="connsiteX4" fmla="*/ 209321 w 3723701"/>
              <a:gd name="connsiteY4" fmla="*/ 374573 h 1938968"/>
              <a:gd name="connsiteX5" fmla="*/ 231354 w 3723701"/>
              <a:gd name="connsiteY5" fmla="*/ 440674 h 1938968"/>
              <a:gd name="connsiteX6" fmla="*/ 242371 w 3723701"/>
              <a:gd name="connsiteY6" fmla="*/ 473725 h 1938968"/>
              <a:gd name="connsiteX7" fmla="*/ 264405 w 3723701"/>
              <a:gd name="connsiteY7" fmla="*/ 561860 h 1938968"/>
              <a:gd name="connsiteX8" fmla="*/ 286439 w 3723701"/>
              <a:gd name="connsiteY8" fmla="*/ 605927 h 1938968"/>
              <a:gd name="connsiteX9" fmla="*/ 308472 w 3723701"/>
              <a:gd name="connsiteY9" fmla="*/ 672029 h 1938968"/>
              <a:gd name="connsiteX10" fmla="*/ 319489 w 3723701"/>
              <a:gd name="connsiteY10" fmla="*/ 727113 h 1938968"/>
              <a:gd name="connsiteX11" fmla="*/ 341523 w 3723701"/>
              <a:gd name="connsiteY11" fmla="*/ 760163 h 1938968"/>
              <a:gd name="connsiteX12" fmla="*/ 352540 w 3723701"/>
              <a:gd name="connsiteY12" fmla="*/ 804231 h 1938968"/>
              <a:gd name="connsiteX13" fmla="*/ 396607 w 3723701"/>
              <a:gd name="connsiteY13" fmla="*/ 881349 h 1938968"/>
              <a:gd name="connsiteX14" fmla="*/ 429658 w 3723701"/>
              <a:gd name="connsiteY14" fmla="*/ 958467 h 1938968"/>
              <a:gd name="connsiteX15" fmla="*/ 462709 w 3723701"/>
              <a:gd name="connsiteY15" fmla="*/ 1002535 h 1938968"/>
              <a:gd name="connsiteX16" fmla="*/ 583894 w 3723701"/>
              <a:gd name="connsiteY16" fmla="*/ 1057619 h 1938968"/>
              <a:gd name="connsiteX17" fmla="*/ 649995 w 3723701"/>
              <a:gd name="connsiteY17" fmla="*/ 1046602 h 1938968"/>
              <a:gd name="connsiteX18" fmla="*/ 716097 w 3723701"/>
              <a:gd name="connsiteY18" fmla="*/ 991518 h 1938968"/>
              <a:gd name="connsiteX19" fmla="*/ 760164 w 3723701"/>
              <a:gd name="connsiteY19" fmla="*/ 925416 h 1938968"/>
              <a:gd name="connsiteX20" fmla="*/ 815248 w 3723701"/>
              <a:gd name="connsiteY20" fmla="*/ 837282 h 1938968"/>
              <a:gd name="connsiteX21" fmla="*/ 837282 w 3723701"/>
              <a:gd name="connsiteY21" fmla="*/ 771180 h 1938968"/>
              <a:gd name="connsiteX22" fmla="*/ 881350 w 3723701"/>
              <a:gd name="connsiteY22" fmla="*/ 661012 h 1938968"/>
              <a:gd name="connsiteX23" fmla="*/ 903383 w 3723701"/>
              <a:gd name="connsiteY23" fmla="*/ 594910 h 1938968"/>
              <a:gd name="connsiteX24" fmla="*/ 914400 w 3723701"/>
              <a:gd name="connsiteY24" fmla="*/ 561860 h 1938968"/>
              <a:gd name="connsiteX25" fmla="*/ 936434 w 3723701"/>
              <a:gd name="connsiteY25" fmla="*/ 385590 h 1938968"/>
              <a:gd name="connsiteX26" fmla="*/ 947451 w 3723701"/>
              <a:gd name="connsiteY26" fmla="*/ 352539 h 1938968"/>
              <a:gd name="connsiteX27" fmla="*/ 1002535 w 3723701"/>
              <a:gd name="connsiteY27" fmla="*/ 220337 h 1938968"/>
              <a:gd name="connsiteX28" fmla="*/ 1046603 w 3723701"/>
              <a:gd name="connsiteY28" fmla="*/ 154236 h 1938968"/>
              <a:gd name="connsiteX29" fmla="*/ 1068636 w 3723701"/>
              <a:gd name="connsiteY29" fmla="*/ 121185 h 1938968"/>
              <a:gd name="connsiteX30" fmla="*/ 1101687 w 3723701"/>
              <a:gd name="connsiteY30" fmla="*/ 66101 h 1938968"/>
              <a:gd name="connsiteX31" fmla="*/ 1167788 w 3723701"/>
              <a:gd name="connsiteY31" fmla="*/ 0 h 1938968"/>
              <a:gd name="connsiteX32" fmla="*/ 1233889 w 3723701"/>
              <a:gd name="connsiteY32" fmla="*/ 55084 h 1938968"/>
              <a:gd name="connsiteX33" fmla="*/ 1255923 w 3723701"/>
              <a:gd name="connsiteY33" fmla="*/ 132202 h 1938968"/>
              <a:gd name="connsiteX34" fmla="*/ 1277957 w 3723701"/>
              <a:gd name="connsiteY34" fmla="*/ 176269 h 1938968"/>
              <a:gd name="connsiteX35" fmla="*/ 1311007 w 3723701"/>
              <a:gd name="connsiteY35" fmla="*/ 264404 h 1938968"/>
              <a:gd name="connsiteX36" fmla="*/ 1322024 w 3723701"/>
              <a:gd name="connsiteY36" fmla="*/ 330506 h 1938968"/>
              <a:gd name="connsiteX37" fmla="*/ 1377109 w 3723701"/>
              <a:gd name="connsiteY37" fmla="*/ 440674 h 1938968"/>
              <a:gd name="connsiteX38" fmla="*/ 1388125 w 3723701"/>
              <a:gd name="connsiteY38" fmla="*/ 517792 h 1938968"/>
              <a:gd name="connsiteX39" fmla="*/ 1432193 w 3723701"/>
              <a:gd name="connsiteY39" fmla="*/ 649995 h 1938968"/>
              <a:gd name="connsiteX40" fmla="*/ 1454227 w 3723701"/>
              <a:gd name="connsiteY40" fmla="*/ 815248 h 1938968"/>
              <a:gd name="connsiteX41" fmla="*/ 1465244 w 3723701"/>
              <a:gd name="connsiteY41" fmla="*/ 881349 h 1938968"/>
              <a:gd name="connsiteX42" fmla="*/ 1487277 w 3723701"/>
              <a:gd name="connsiteY42" fmla="*/ 1189821 h 1938968"/>
              <a:gd name="connsiteX43" fmla="*/ 1498294 w 3723701"/>
              <a:gd name="connsiteY43" fmla="*/ 1233889 h 1938968"/>
              <a:gd name="connsiteX44" fmla="*/ 1520328 w 3723701"/>
              <a:gd name="connsiteY44" fmla="*/ 1586429 h 1938968"/>
              <a:gd name="connsiteX45" fmla="*/ 1542362 w 3723701"/>
              <a:gd name="connsiteY45" fmla="*/ 1641513 h 1938968"/>
              <a:gd name="connsiteX46" fmla="*/ 1575412 w 3723701"/>
              <a:gd name="connsiteY46" fmla="*/ 1685580 h 1938968"/>
              <a:gd name="connsiteX47" fmla="*/ 1597446 w 3723701"/>
              <a:gd name="connsiteY47" fmla="*/ 1751682 h 1938968"/>
              <a:gd name="connsiteX48" fmla="*/ 1608463 w 3723701"/>
              <a:gd name="connsiteY48" fmla="*/ 1784732 h 1938968"/>
              <a:gd name="connsiteX49" fmla="*/ 1652530 w 3723701"/>
              <a:gd name="connsiteY49" fmla="*/ 1850833 h 1938968"/>
              <a:gd name="connsiteX50" fmla="*/ 1674564 w 3723701"/>
              <a:gd name="connsiteY50" fmla="*/ 1883884 h 1938968"/>
              <a:gd name="connsiteX51" fmla="*/ 1696598 w 3723701"/>
              <a:gd name="connsiteY51" fmla="*/ 1916935 h 1938968"/>
              <a:gd name="connsiteX52" fmla="*/ 1784733 w 3723701"/>
              <a:gd name="connsiteY52" fmla="*/ 1938968 h 1938968"/>
              <a:gd name="connsiteX53" fmla="*/ 2170323 w 3723701"/>
              <a:gd name="connsiteY53" fmla="*/ 1927951 h 1938968"/>
              <a:gd name="connsiteX54" fmla="*/ 2269475 w 3723701"/>
              <a:gd name="connsiteY54" fmla="*/ 1905918 h 1938968"/>
              <a:gd name="connsiteX55" fmla="*/ 2434728 w 3723701"/>
              <a:gd name="connsiteY55" fmla="*/ 1883884 h 1938968"/>
              <a:gd name="connsiteX56" fmla="*/ 2467778 w 3723701"/>
              <a:gd name="connsiteY56" fmla="*/ 1872867 h 1938968"/>
              <a:gd name="connsiteX57" fmla="*/ 2599981 w 3723701"/>
              <a:gd name="connsiteY57" fmla="*/ 1806766 h 1938968"/>
              <a:gd name="connsiteX58" fmla="*/ 2688116 w 3723701"/>
              <a:gd name="connsiteY58" fmla="*/ 1773715 h 1938968"/>
              <a:gd name="connsiteX59" fmla="*/ 2721166 w 3723701"/>
              <a:gd name="connsiteY59" fmla="*/ 1762698 h 1938968"/>
              <a:gd name="connsiteX60" fmla="*/ 2864386 w 3723701"/>
              <a:gd name="connsiteY60" fmla="*/ 1674563 h 1938968"/>
              <a:gd name="connsiteX61" fmla="*/ 2908453 w 3723701"/>
              <a:gd name="connsiteY61" fmla="*/ 1619479 h 1938968"/>
              <a:gd name="connsiteX62" fmla="*/ 2930487 w 3723701"/>
              <a:gd name="connsiteY62" fmla="*/ 1586429 h 1938968"/>
              <a:gd name="connsiteX63" fmla="*/ 2974554 w 3723701"/>
              <a:gd name="connsiteY63" fmla="*/ 1498294 h 1938968"/>
              <a:gd name="connsiteX64" fmla="*/ 3040656 w 3723701"/>
              <a:gd name="connsiteY64" fmla="*/ 1399142 h 1938968"/>
              <a:gd name="connsiteX65" fmla="*/ 3051672 w 3723701"/>
              <a:gd name="connsiteY65" fmla="*/ 1366091 h 1938968"/>
              <a:gd name="connsiteX66" fmla="*/ 3073706 w 3723701"/>
              <a:gd name="connsiteY66" fmla="*/ 1322024 h 1938968"/>
              <a:gd name="connsiteX67" fmla="*/ 3084723 w 3723701"/>
              <a:gd name="connsiteY67" fmla="*/ 1288973 h 1938968"/>
              <a:gd name="connsiteX68" fmla="*/ 3117774 w 3723701"/>
              <a:gd name="connsiteY68" fmla="*/ 1211855 h 1938968"/>
              <a:gd name="connsiteX69" fmla="*/ 3128790 w 3723701"/>
              <a:gd name="connsiteY69" fmla="*/ 1167788 h 1938968"/>
              <a:gd name="connsiteX70" fmla="*/ 3205909 w 3723701"/>
              <a:gd name="connsiteY70" fmla="*/ 1035585 h 1938968"/>
              <a:gd name="connsiteX71" fmla="*/ 3238959 w 3723701"/>
              <a:gd name="connsiteY71" fmla="*/ 991518 h 1938968"/>
              <a:gd name="connsiteX72" fmla="*/ 3272010 w 3723701"/>
              <a:gd name="connsiteY72" fmla="*/ 969484 h 1938968"/>
              <a:gd name="connsiteX73" fmla="*/ 3371162 w 3723701"/>
              <a:gd name="connsiteY73" fmla="*/ 1002535 h 1938968"/>
              <a:gd name="connsiteX74" fmla="*/ 3393195 w 3723701"/>
              <a:gd name="connsiteY74" fmla="*/ 1035585 h 1938968"/>
              <a:gd name="connsiteX75" fmla="*/ 3437263 w 3723701"/>
              <a:gd name="connsiteY75" fmla="*/ 1046602 h 1938968"/>
              <a:gd name="connsiteX76" fmla="*/ 3503364 w 3723701"/>
              <a:gd name="connsiteY76" fmla="*/ 1068636 h 1938968"/>
              <a:gd name="connsiteX77" fmla="*/ 3547431 w 3723701"/>
              <a:gd name="connsiteY77" fmla="*/ 1057619 h 1938968"/>
              <a:gd name="connsiteX78" fmla="*/ 3646583 w 3723701"/>
              <a:gd name="connsiteY78" fmla="*/ 980501 h 1938968"/>
              <a:gd name="connsiteX79" fmla="*/ 3679634 w 3723701"/>
              <a:gd name="connsiteY79" fmla="*/ 958467 h 1938968"/>
              <a:gd name="connsiteX80" fmla="*/ 3723701 w 3723701"/>
              <a:gd name="connsiteY80" fmla="*/ 936433 h 193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723701" h="1938968">
                <a:moveTo>
                  <a:pt x="0" y="440674"/>
                </a:moveTo>
                <a:cubicBezTo>
                  <a:pt x="8085" y="400249"/>
                  <a:pt x="12777" y="350780"/>
                  <a:pt x="44068" y="319489"/>
                </a:cubicBezTo>
                <a:cubicBezTo>
                  <a:pt x="65426" y="298131"/>
                  <a:pt x="83287" y="295399"/>
                  <a:pt x="110169" y="286438"/>
                </a:cubicBezTo>
                <a:cubicBezTo>
                  <a:pt x="209320" y="319489"/>
                  <a:pt x="157909" y="282766"/>
                  <a:pt x="187287" y="341522"/>
                </a:cubicBezTo>
                <a:cubicBezTo>
                  <a:pt x="193209" y="353365"/>
                  <a:pt x="201976" y="363556"/>
                  <a:pt x="209321" y="374573"/>
                </a:cubicBezTo>
                <a:lnTo>
                  <a:pt x="231354" y="440674"/>
                </a:lnTo>
                <a:cubicBezTo>
                  <a:pt x="235026" y="451691"/>
                  <a:pt x="240093" y="462338"/>
                  <a:pt x="242371" y="473725"/>
                </a:cubicBezTo>
                <a:cubicBezTo>
                  <a:pt x="248837" y="506055"/>
                  <a:pt x="251702" y="532219"/>
                  <a:pt x="264405" y="561860"/>
                </a:cubicBezTo>
                <a:cubicBezTo>
                  <a:pt x="270874" y="576955"/>
                  <a:pt x="280340" y="590679"/>
                  <a:pt x="286439" y="605927"/>
                </a:cubicBezTo>
                <a:cubicBezTo>
                  <a:pt x="295065" y="627492"/>
                  <a:pt x="303917" y="649254"/>
                  <a:pt x="308472" y="672029"/>
                </a:cubicBezTo>
                <a:cubicBezTo>
                  <a:pt x="312144" y="690390"/>
                  <a:pt x="312914" y="709580"/>
                  <a:pt x="319489" y="727113"/>
                </a:cubicBezTo>
                <a:cubicBezTo>
                  <a:pt x="324138" y="739510"/>
                  <a:pt x="334178" y="749146"/>
                  <a:pt x="341523" y="760163"/>
                </a:cubicBezTo>
                <a:cubicBezTo>
                  <a:pt x="345195" y="774852"/>
                  <a:pt x="347223" y="790054"/>
                  <a:pt x="352540" y="804231"/>
                </a:cubicBezTo>
                <a:cubicBezTo>
                  <a:pt x="364519" y="836175"/>
                  <a:pt x="378345" y="853955"/>
                  <a:pt x="396607" y="881349"/>
                </a:cubicBezTo>
                <a:cubicBezTo>
                  <a:pt x="409497" y="932907"/>
                  <a:pt x="400396" y="917500"/>
                  <a:pt x="429658" y="958467"/>
                </a:cubicBezTo>
                <a:cubicBezTo>
                  <a:pt x="440331" y="973409"/>
                  <a:pt x="447859" y="991735"/>
                  <a:pt x="462709" y="1002535"/>
                </a:cubicBezTo>
                <a:cubicBezTo>
                  <a:pt x="504389" y="1032847"/>
                  <a:pt x="539780" y="1042914"/>
                  <a:pt x="583894" y="1057619"/>
                </a:cubicBezTo>
                <a:cubicBezTo>
                  <a:pt x="605928" y="1053947"/>
                  <a:pt x="628804" y="1053666"/>
                  <a:pt x="649995" y="1046602"/>
                </a:cubicBezTo>
                <a:cubicBezTo>
                  <a:pt x="669090" y="1040237"/>
                  <a:pt x="705359" y="1005324"/>
                  <a:pt x="716097" y="991518"/>
                </a:cubicBezTo>
                <a:cubicBezTo>
                  <a:pt x="732355" y="970615"/>
                  <a:pt x="744275" y="946601"/>
                  <a:pt x="760164" y="925416"/>
                </a:cubicBezTo>
                <a:cubicBezTo>
                  <a:pt x="788578" y="887532"/>
                  <a:pt x="797965" y="880491"/>
                  <a:pt x="815248" y="837282"/>
                </a:cubicBezTo>
                <a:cubicBezTo>
                  <a:pt x="823874" y="815717"/>
                  <a:pt x="828656" y="792745"/>
                  <a:pt x="837282" y="771180"/>
                </a:cubicBezTo>
                <a:cubicBezTo>
                  <a:pt x="851971" y="734457"/>
                  <a:pt x="868843" y="698534"/>
                  <a:pt x="881350" y="661012"/>
                </a:cubicBezTo>
                <a:lnTo>
                  <a:pt x="903383" y="594910"/>
                </a:lnTo>
                <a:lnTo>
                  <a:pt x="914400" y="561860"/>
                </a:lnTo>
                <a:cubicBezTo>
                  <a:pt x="921242" y="486604"/>
                  <a:pt x="920172" y="450636"/>
                  <a:pt x="936434" y="385590"/>
                </a:cubicBezTo>
                <a:cubicBezTo>
                  <a:pt x="939251" y="374324"/>
                  <a:pt x="943482" y="363453"/>
                  <a:pt x="947451" y="352539"/>
                </a:cubicBezTo>
                <a:cubicBezTo>
                  <a:pt x="962083" y="312300"/>
                  <a:pt x="979128" y="259349"/>
                  <a:pt x="1002535" y="220337"/>
                </a:cubicBezTo>
                <a:cubicBezTo>
                  <a:pt x="1016160" y="197630"/>
                  <a:pt x="1031914" y="176270"/>
                  <a:pt x="1046603" y="154236"/>
                </a:cubicBezTo>
                <a:cubicBezTo>
                  <a:pt x="1053948" y="143219"/>
                  <a:pt x="1061824" y="132539"/>
                  <a:pt x="1068636" y="121185"/>
                </a:cubicBezTo>
                <a:cubicBezTo>
                  <a:pt x="1079653" y="102824"/>
                  <a:pt x="1088127" y="82674"/>
                  <a:pt x="1101687" y="66101"/>
                </a:cubicBezTo>
                <a:cubicBezTo>
                  <a:pt x="1121419" y="41984"/>
                  <a:pt x="1167788" y="0"/>
                  <a:pt x="1167788" y="0"/>
                </a:cubicBezTo>
                <a:cubicBezTo>
                  <a:pt x="1186771" y="12655"/>
                  <a:pt x="1223284" y="33875"/>
                  <a:pt x="1233889" y="55084"/>
                </a:cubicBezTo>
                <a:cubicBezTo>
                  <a:pt x="1245845" y="78996"/>
                  <a:pt x="1246786" y="107077"/>
                  <a:pt x="1255923" y="132202"/>
                </a:cubicBezTo>
                <a:cubicBezTo>
                  <a:pt x="1261535" y="147636"/>
                  <a:pt x="1271287" y="161262"/>
                  <a:pt x="1277957" y="176269"/>
                </a:cubicBezTo>
                <a:cubicBezTo>
                  <a:pt x="1295516" y="215778"/>
                  <a:pt x="1298895" y="228071"/>
                  <a:pt x="1311007" y="264404"/>
                </a:cubicBezTo>
                <a:cubicBezTo>
                  <a:pt x="1314679" y="286438"/>
                  <a:pt x="1314181" y="309590"/>
                  <a:pt x="1322024" y="330506"/>
                </a:cubicBezTo>
                <a:cubicBezTo>
                  <a:pt x="1336440" y="368949"/>
                  <a:pt x="1377109" y="440674"/>
                  <a:pt x="1377109" y="440674"/>
                </a:cubicBezTo>
                <a:cubicBezTo>
                  <a:pt x="1380781" y="466380"/>
                  <a:pt x="1381517" y="492680"/>
                  <a:pt x="1388125" y="517792"/>
                </a:cubicBezTo>
                <a:cubicBezTo>
                  <a:pt x="1399946" y="562714"/>
                  <a:pt x="1432193" y="649995"/>
                  <a:pt x="1432193" y="649995"/>
                </a:cubicBezTo>
                <a:cubicBezTo>
                  <a:pt x="1440652" y="717669"/>
                  <a:pt x="1444091" y="749364"/>
                  <a:pt x="1454227" y="815248"/>
                </a:cubicBezTo>
                <a:cubicBezTo>
                  <a:pt x="1457624" y="837326"/>
                  <a:pt x="1461572" y="859315"/>
                  <a:pt x="1465244" y="881349"/>
                </a:cubicBezTo>
                <a:cubicBezTo>
                  <a:pt x="1472588" y="984173"/>
                  <a:pt x="1477655" y="1087185"/>
                  <a:pt x="1487277" y="1189821"/>
                </a:cubicBezTo>
                <a:cubicBezTo>
                  <a:pt x="1488690" y="1204896"/>
                  <a:pt x="1497319" y="1218779"/>
                  <a:pt x="1498294" y="1233889"/>
                </a:cubicBezTo>
                <a:cubicBezTo>
                  <a:pt x="1498951" y="1244074"/>
                  <a:pt x="1491938" y="1491798"/>
                  <a:pt x="1520328" y="1586429"/>
                </a:cubicBezTo>
                <a:cubicBezTo>
                  <a:pt x="1526011" y="1605371"/>
                  <a:pt x="1532758" y="1624226"/>
                  <a:pt x="1542362" y="1641513"/>
                </a:cubicBezTo>
                <a:cubicBezTo>
                  <a:pt x="1551279" y="1657564"/>
                  <a:pt x="1564395" y="1670891"/>
                  <a:pt x="1575412" y="1685580"/>
                </a:cubicBezTo>
                <a:lnTo>
                  <a:pt x="1597446" y="1751682"/>
                </a:lnTo>
                <a:cubicBezTo>
                  <a:pt x="1601118" y="1762699"/>
                  <a:pt x="1602022" y="1775070"/>
                  <a:pt x="1608463" y="1784732"/>
                </a:cubicBezTo>
                <a:lnTo>
                  <a:pt x="1652530" y="1850833"/>
                </a:lnTo>
                <a:lnTo>
                  <a:pt x="1674564" y="1883884"/>
                </a:lnTo>
                <a:cubicBezTo>
                  <a:pt x="1681909" y="1894901"/>
                  <a:pt x="1684037" y="1912748"/>
                  <a:pt x="1696598" y="1916935"/>
                </a:cubicBezTo>
                <a:cubicBezTo>
                  <a:pt x="1747412" y="1933872"/>
                  <a:pt x="1718261" y="1925674"/>
                  <a:pt x="1784733" y="1938968"/>
                </a:cubicBezTo>
                <a:cubicBezTo>
                  <a:pt x="1913263" y="1935296"/>
                  <a:pt x="2041901" y="1934372"/>
                  <a:pt x="2170323" y="1927951"/>
                </a:cubicBezTo>
                <a:cubicBezTo>
                  <a:pt x="2200492" y="1926443"/>
                  <a:pt x="2239394" y="1911387"/>
                  <a:pt x="2269475" y="1905918"/>
                </a:cubicBezTo>
                <a:cubicBezTo>
                  <a:pt x="2302924" y="1899836"/>
                  <a:pt x="2404034" y="1887721"/>
                  <a:pt x="2434728" y="1883884"/>
                </a:cubicBezTo>
                <a:cubicBezTo>
                  <a:pt x="2445745" y="1880212"/>
                  <a:pt x="2457255" y="1877778"/>
                  <a:pt x="2467778" y="1872867"/>
                </a:cubicBezTo>
                <a:cubicBezTo>
                  <a:pt x="2512425" y="1852032"/>
                  <a:pt x="2553849" y="1824066"/>
                  <a:pt x="2599981" y="1806766"/>
                </a:cubicBezTo>
                <a:lnTo>
                  <a:pt x="2688116" y="1773715"/>
                </a:lnTo>
                <a:cubicBezTo>
                  <a:pt x="2699029" y="1769746"/>
                  <a:pt x="2710594" y="1767503"/>
                  <a:pt x="2721166" y="1762698"/>
                </a:cubicBezTo>
                <a:cubicBezTo>
                  <a:pt x="2779887" y="1736007"/>
                  <a:pt x="2819767" y="1719182"/>
                  <a:pt x="2864386" y="1674563"/>
                </a:cubicBezTo>
                <a:cubicBezTo>
                  <a:pt x="2881013" y="1657936"/>
                  <a:pt x="2894345" y="1638290"/>
                  <a:pt x="2908453" y="1619479"/>
                </a:cubicBezTo>
                <a:cubicBezTo>
                  <a:pt x="2916397" y="1608887"/>
                  <a:pt x="2924147" y="1598053"/>
                  <a:pt x="2930487" y="1586429"/>
                </a:cubicBezTo>
                <a:cubicBezTo>
                  <a:pt x="2946215" y="1557594"/>
                  <a:pt x="2954846" y="1524571"/>
                  <a:pt x="2974554" y="1498294"/>
                </a:cubicBezTo>
                <a:cubicBezTo>
                  <a:pt x="3002229" y="1461394"/>
                  <a:pt x="3019410" y="1441635"/>
                  <a:pt x="3040656" y="1399142"/>
                </a:cubicBezTo>
                <a:cubicBezTo>
                  <a:pt x="3045849" y="1388755"/>
                  <a:pt x="3047098" y="1376765"/>
                  <a:pt x="3051672" y="1366091"/>
                </a:cubicBezTo>
                <a:cubicBezTo>
                  <a:pt x="3058141" y="1350996"/>
                  <a:pt x="3067237" y="1337119"/>
                  <a:pt x="3073706" y="1322024"/>
                </a:cubicBezTo>
                <a:cubicBezTo>
                  <a:pt x="3078281" y="1311350"/>
                  <a:pt x="3080410" y="1299755"/>
                  <a:pt x="3084723" y="1288973"/>
                </a:cubicBezTo>
                <a:cubicBezTo>
                  <a:pt x="3095110" y="1263006"/>
                  <a:pt x="3108216" y="1238139"/>
                  <a:pt x="3117774" y="1211855"/>
                </a:cubicBezTo>
                <a:cubicBezTo>
                  <a:pt x="3122948" y="1197626"/>
                  <a:pt x="3123167" y="1181846"/>
                  <a:pt x="3128790" y="1167788"/>
                </a:cubicBezTo>
                <a:cubicBezTo>
                  <a:pt x="3146772" y="1122833"/>
                  <a:pt x="3177105" y="1073990"/>
                  <a:pt x="3205909" y="1035585"/>
                </a:cubicBezTo>
                <a:cubicBezTo>
                  <a:pt x="3216926" y="1020896"/>
                  <a:pt x="3225976" y="1004501"/>
                  <a:pt x="3238959" y="991518"/>
                </a:cubicBezTo>
                <a:cubicBezTo>
                  <a:pt x="3248322" y="982155"/>
                  <a:pt x="3260993" y="976829"/>
                  <a:pt x="3272010" y="969484"/>
                </a:cubicBezTo>
                <a:cubicBezTo>
                  <a:pt x="3316326" y="976870"/>
                  <a:pt x="3340180" y="971553"/>
                  <a:pt x="3371162" y="1002535"/>
                </a:cubicBezTo>
                <a:cubicBezTo>
                  <a:pt x="3380524" y="1011897"/>
                  <a:pt x="3382178" y="1028241"/>
                  <a:pt x="3393195" y="1035585"/>
                </a:cubicBezTo>
                <a:cubicBezTo>
                  <a:pt x="3405793" y="1043984"/>
                  <a:pt x="3422760" y="1042251"/>
                  <a:pt x="3437263" y="1046602"/>
                </a:cubicBezTo>
                <a:cubicBezTo>
                  <a:pt x="3459509" y="1053276"/>
                  <a:pt x="3503364" y="1068636"/>
                  <a:pt x="3503364" y="1068636"/>
                </a:cubicBezTo>
                <a:cubicBezTo>
                  <a:pt x="3518053" y="1064964"/>
                  <a:pt x="3533888" y="1064390"/>
                  <a:pt x="3547431" y="1057619"/>
                </a:cubicBezTo>
                <a:cubicBezTo>
                  <a:pt x="3630967" y="1015850"/>
                  <a:pt x="3592177" y="1025839"/>
                  <a:pt x="3646583" y="980501"/>
                </a:cubicBezTo>
                <a:cubicBezTo>
                  <a:pt x="3656755" y="972024"/>
                  <a:pt x="3667791" y="964389"/>
                  <a:pt x="3679634" y="958467"/>
                </a:cubicBezTo>
                <a:cubicBezTo>
                  <a:pt x="3730270" y="933149"/>
                  <a:pt x="3698811" y="961323"/>
                  <a:pt x="3723701" y="936433"/>
                </a:cubicBezTo>
              </a:path>
            </a:pathLst>
          </a:cu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1925D6A-2CA4-402A-B150-CD38A97E4238}"/>
              </a:ext>
            </a:extLst>
          </p:cNvPr>
          <p:cNvCxnSpPr>
            <a:cxnSpLocks/>
          </p:cNvCxnSpPr>
          <p:nvPr/>
        </p:nvCxnSpPr>
        <p:spPr>
          <a:xfrm>
            <a:off x="2633144" y="3384033"/>
            <a:ext cx="36049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8AC19F3-90F8-4EC2-A99C-C3B54F17D72C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2622127" y="3384033"/>
            <a:ext cx="11017" cy="1836704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EC6D9CA-6EE3-4F6B-AF78-A358C33EF9FB}"/>
                  </a:ext>
                </a:extLst>
              </p:cNvPr>
              <p:cNvSpPr txBox="1"/>
              <p:nvPr/>
            </p:nvSpPr>
            <p:spPr>
              <a:xfrm>
                <a:off x="2181387" y="5220737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EC6D9CA-6EE3-4F6B-AF78-A358C33EF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1387" y="5220737"/>
                <a:ext cx="903514" cy="369332"/>
              </a:xfrm>
              <a:prstGeom prst="rect">
                <a:avLst/>
              </a:prstGeom>
              <a:blipFill>
                <a:blip r:embed="rId5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850AB98-F630-496B-B9E4-1EF49CBACE4F}"/>
                  </a:ext>
                </a:extLst>
              </p:cNvPr>
              <p:cNvSpPr txBox="1"/>
              <p:nvPr/>
            </p:nvSpPr>
            <p:spPr>
              <a:xfrm>
                <a:off x="2740303" y="3014701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850AB98-F630-496B-B9E4-1EF49CBAC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0303" y="3014701"/>
                <a:ext cx="903514" cy="369332"/>
              </a:xfrm>
              <a:prstGeom prst="rect">
                <a:avLst/>
              </a:prstGeom>
              <a:blipFill>
                <a:blip r:embed="rId6"/>
                <a:stretch>
                  <a:fillRect r="-16216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A296485-187C-409A-B372-F7E1A4074683}"/>
                  </a:ext>
                </a:extLst>
              </p:cNvPr>
              <p:cNvSpPr txBox="1"/>
              <p:nvPr/>
            </p:nvSpPr>
            <p:spPr>
              <a:xfrm>
                <a:off x="2668230" y="2424393"/>
                <a:ext cx="19511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Direction of change</a:t>
                </a:r>
              </a:p>
              <a:p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to decay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A296485-187C-409A-B372-F7E1A4074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30" y="2424393"/>
                <a:ext cx="1951175" cy="584775"/>
              </a:xfrm>
              <a:prstGeom prst="rect">
                <a:avLst/>
              </a:prstGeom>
              <a:blipFill>
                <a:blip r:embed="rId7"/>
                <a:stretch>
                  <a:fillRect l="-1875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4C059D2-E3F2-45CA-8D44-3B51D75E704A}"/>
                  </a:ext>
                </a:extLst>
              </p:cNvPr>
              <p:cNvSpPr txBox="1"/>
              <p:nvPr/>
            </p:nvSpPr>
            <p:spPr>
              <a:xfrm>
                <a:off x="4037846" y="1293631"/>
                <a:ext cx="23341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4C059D2-E3F2-45CA-8D44-3B51D75E7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846" y="1293631"/>
                <a:ext cx="2334127" cy="369332"/>
              </a:xfrm>
              <a:prstGeom prst="rect">
                <a:avLst/>
              </a:prstGeom>
              <a:blipFill>
                <a:blip r:embed="rId8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0D2F23-DBB0-4C3F-BCCF-B5DA9A343066}"/>
                  </a:ext>
                </a:extLst>
              </p:cNvPr>
              <p:cNvSpPr txBox="1"/>
              <p:nvPr/>
            </p:nvSpPr>
            <p:spPr>
              <a:xfrm>
                <a:off x="9121031" y="1806122"/>
                <a:ext cx="40845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𝛽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0D2F23-DBB0-4C3F-BCCF-B5DA9A343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1031" y="1806122"/>
                <a:ext cx="4084538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584C6BB8-A8C0-49E8-B69F-974B9FE5EC19}"/>
              </a:ext>
            </a:extLst>
          </p:cNvPr>
          <p:cNvSpPr/>
          <p:nvPr/>
        </p:nvSpPr>
        <p:spPr>
          <a:xfrm>
            <a:off x="10410208" y="1387181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momentum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B6EBC88-BACF-4648-B809-8A499C940911}"/>
              </a:ext>
            </a:extLst>
          </p:cNvPr>
          <p:cNvCxnSpPr>
            <a:cxnSpLocks/>
          </p:cNvCxnSpPr>
          <p:nvPr/>
        </p:nvCxnSpPr>
        <p:spPr>
          <a:xfrm>
            <a:off x="5897880" y="1662963"/>
            <a:ext cx="1143000" cy="27810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4441C9C8-9557-4AFC-B76D-37380F2C41AF}"/>
              </a:ext>
            </a:extLst>
          </p:cNvPr>
          <p:cNvSpPr/>
          <p:nvPr/>
        </p:nvSpPr>
        <p:spPr>
          <a:xfrm>
            <a:off x="10891054" y="2025738"/>
            <a:ext cx="172051" cy="369332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F493419-A05C-4E82-825D-37D8124D8135}"/>
              </a:ext>
            </a:extLst>
          </p:cNvPr>
          <p:cNvSpPr/>
          <p:nvPr/>
        </p:nvSpPr>
        <p:spPr>
          <a:xfrm>
            <a:off x="10946769" y="2134827"/>
            <a:ext cx="164943" cy="37477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BAA947A-6FFA-4152-AA72-733556BDB20D}"/>
                  </a:ext>
                </a:extLst>
              </p:cNvPr>
              <p:cNvSpPr txBox="1"/>
              <p:nvPr/>
            </p:nvSpPr>
            <p:spPr>
              <a:xfrm>
                <a:off x="215692" y="2083550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BAA947A-6FFA-4152-AA72-733556BDB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92" y="2083550"/>
                <a:ext cx="903514" cy="369332"/>
              </a:xfrm>
              <a:prstGeom prst="rect">
                <a:avLst/>
              </a:prstGeom>
              <a:blipFill>
                <a:blip r:embed="rId10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F1B8F49-CA88-4B21-A143-D9E603B1B505}"/>
                  </a:ext>
                </a:extLst>
              </p:cNvPr>
              <p:cNvSpPr txBox="1"/>
              <p:nvPr/>
            </p:nvSpPr>
            <p:spPr>
              <a:xfrm>
                <a:off x="4466698" y="5220737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F1B8F49-CA88-4B21-A143-D9E603B1B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698" y="5220737"/>
                <a:ext cx="90351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816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313 0.00069 -0.00612 0.00116 -0.00912 0.00254 C -0.01016 0.00301 -0.01107 0.0044 -0.01211 0.00532 C -0.01758 0.00949 -0.01641 0.00717 -0.02331 0.01458 C -0.02461 0.01597 -0.02578 0.01759 -0.02709 0.01852 C -0.028 0.01921 -0.02917 0.01921 -0.03008 0.01991 C -0.03386 0.02245 -0.0349 0.02454 -0.03828 0.02778 C -0.0418 0.03125 -0.04141 0.03009 -0.04505 0.03449 C -0.04636 0.03611 -0.04766 0.03796 -0.04883 0.03981 C -0.04961 0.0412 -0.05013 0.04282 -0.05104 0.04398 C -0.05248 0.0456 -0.05417 0.04606 -0.0556 0.04792 C -0.05821 0.05116 -0.06042 0.05532 -0.06302 0.05856 C -0.07591 0.07361 -0.06003 0.05463 -0.07136 0.06921 C -0.07279 0.07106 -0.07435 0.07268 -0.07578 0.07454 C -0.07865 0.07847 -0.08099 0.08333 -0.08412 0.08657 C -0.08607 0.08866 -0.09063 0.09352 -0.09232 0.09583 C -0.10039 0.10787 -0.09323 0.1 -0.1013 0.11042 C -0.10599 0.11643 -0.11081 0.1206 -0.11485 0.12778 C -0.11615 0.13032 -0.11706 0.13356 -0.11849 0.13588 C -0.12045 0.13889 -0.12266 0.14074 -0.12461 0.14375 C -0.1263 0.14653 -0.12748 0.15023 -0.12904 0.15324 C -0.13047 0.15602 -0.13216 0.15833 -0.1336 0.16111 C -0.1349 0.16366 -0.13594 0.16667 -0.13724 0.16921 C -0.14258 0.17847 -0.14219 0.17592 -0.14779 0.18379 C -0.15117 0.18842 -0.1543 0.19352 -0.15755 0.19838 C -0.15899 0.20069 -0.16068 0.20278 -0.16211 0.20509 C -0.16328 0.20741 -0.16459 0.20949 -0.16576 0.2118 C -0.16706 0.21435 -0.1681 0.21736 -0.16953 0.21991 C -0.17084 0.22199 -0.17266 0.22315 -0.17409 0.22523 C -0.17722 0.2294 -0.18451 0.2412 -0.18607 0.24514 C -0.19414 0.26667 -0.18373 0.24004 -0.19284 0.25972 C -0.19388 0.26227 -0.19453 0.26551 -0.19584 0.26782 C -0.19714 0.27037 -0.19896 0.27199 -0.20026 0.27454 C -0.20248 0.27824 -0.20443 0.28217 -0.20625 0.28634 C -0.20742 0.28889 -0.20821 0.2919 -0.20925 0.29444 C -0.21029 0.29676 -0.21133 0.29884 -0.21224 0.30116 C -0.21341 0.3037 -0.2142 0.30648 -0.21524 0.30903 C -0.21628 0.31134 -0.21745 0.31342 -0.21823 0.31574 C -0.21901 0.31782 -0.21914 0.32037 -0.21979 0.32245 C -0.22058 0.32477 -0.22201 0.32662 -0.22279 0.32917 C -0.22422 0.33333 -0.22539 0.33796 -0.22656 0.34236 C -0.22917 0.35254 -0.22761 0.35185 -0.23255 0.36504 C -0.23308 0.36643 -0.2336 0.36759 -0.23399 0.36898 C -0.23542 0.37338 -0.23542 0.37963 -0.23776 0.38241 L -0.23998 0.38518 " pathEditMode="relative" ptsTypes="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313 0.00069 -0.00612 0.00116 -0.00912 0.00254 C -0.01016 0.00301 -0.01107 0.0044 -0.01211 0.00532 C -0.01758 0.00949 -0.01641 0.00717 -0.02331 0.01458 C -0.02461 0.01597 -0.02578 0.01759 -0.02709 0.01852 C -0.028 0.01921 -0.02917 0.01921 -0.03008 0.01991 C -0.03386 0.02245 -0.0349 0.02454 -0.03828 0.02778 C -0.0418 0.03125 -0.04141 0.03009 -0.04505 0.03449 C -0.04636 0.03611 -0.04766 0.03796 -0.04883 0.03981 C -0.04961 0.0412 -0.05013 0.04282 -0.05104 0.04398 C -0.05248 0.0456 -0.05417 0.04606 -0.0556 0.04792 C -0.05821 0.05116 -0.06042 0.05532 -0.06302 0.05856 C -0.07591 0.07361 -0.06003 0.05463 -0.07136 0.06921 C -0.07279 0.07106 -0.07435 0.07268 -0.07578 0.07454 C -0.07865 0.07847 -0.08099 0.08333 -0.08412 0.08657 C -0.08607 0.08866 -0.09063 0.09352 -0.09232 0.09583 C -0.10039 0.10787 -0.09323 0.1 -0.1013 0.11042 C -0.10599 0.11643 -0.11081 0.1206 -0.11485 0.12778 C -0.11615 0.13032 -0.11706 0.13356 -0.11849 0.13588 C -0.12045 0.13889 -0.12266 0.14074 -0.12461 0.14375 C -0.1263 0.14653 -0.12748 0.15023 -0.12904 0.15324 C -0.13047 0.15602 -0.13216 0.15833 -0.1336 0.16111 C -0.1349 0.16366 -0.13594 0.16667 -0.13724 0.16921 C -0.14258 0.17847 -0.14219 0.17592 -0.14779 0.18379 C -0.15117 0.18842 -0.1543 0.19352 -0.15755 0.19838 C -0.15899 0.20069 -0.16068 0.20278 -0.16211 0.20509 C -0.16328 0.20741 -0.16459 0.20949 -0.16576 0.2118 C -0.16706 0.21435 -0.1681 0.21736 -0.16953 0.21991 C -0.17084 0.22199 -0.17266 0.22315 -0.17409 0.22523 C -0.17722 0.2294 -0.18451 0.2412 -0.18607 0.24514 C -0.19414 0.26667 -0.18373 0.24004 -0.19284 0.25972 C -0.19388 0.26227 -0.19453 0.26551 -0.19584 0.26782 C -0.19714 0.27037 -0.19896 0.27199 -0.20026 0.27454 C -0.20248 0.27824 -0.20443 0.28217 -0.20625 0.28634 C -0.20742 0.28889 -0.20821 0.2919 -0.20925 0.29444 C -0.21029 0.29676 -0.21133 0.29884 -0.21224 0.30116 C -0.21341 0.3037 -0.2142 0.30648 -0.21524 0.30903 C -0.21628 0.31134 -0.21745 0.31342 -0.21823 0.31574 C -0.21901 0.31782 -0.21914 0.32037 -0.21979 0.32245 C -0.22058 0.32477 -0.22201 0.32662 -0.22279 0.32917 C -0.22422 0.33333 -0.22539 0.33796 -0.22656 0.34236 C -0.22917 0.35254 -0.22761 0.35185 -0.23255 0.36504 C -0.23308 0.36643 -0.2336 0.36759 -0.23399 0.36898 C -0.23542 0.37338 -0.23542 0.37963 -0.23776 0.38241 L -0.23998 0.38518 " pathEditMode="relative" ptsTypes="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10602 L -6.25E-7 -0.10602 C -0.00508 -0.10278 -0.00508 -0.10231 -0.01068 -0.10023 C -0.01198 -0.09977 -0.01341 -0.09953 -0.01484 -0.09907 C -0.01875 -0.09768 -0.02226 -0.0956 -0.02617 -0.09467 C -0.02982 -0.09375 -0.04336 -0.09282 -0.04648 -0.09213 C -0.05456 -0.09028 -0.05013 -0.09097 -0.05963 -0.09028 C -0.0793 -0.0868 -0.05443 -0.09097 -0.0737 -0.08842 C -0.0793 -0.08773 -0.08463 -0.08727 -0.08997 -0.08588 C -0.09258 -0.08518 -0.09505 -0.08449 -0.09766 -0.08403 C -0.10039 -0.08356 -0.10312 -0.08379 -0.10599 -0.08333 C -0.12747 -0.08148 -0.11003 -0.08264 -0.12904 -0.08148 C -0.13073 -0.08102 -0.13229 -0.08055 -0.13398 -0.08032 C -0.13568 -0.08009 -0.13737 -0.07986 -0.13893 -0.07963 L -0.15026 -0.07824 L -0.15573 -0.07778 C -0.15768 -0.07754 -0.1595 -0.07731 -0.16133 -0.07708 C -0.1832 -0.07616 -0.16992 -0.07662 -0.20143 -0.07592 C -0.24805 -0.07268 -0.2151 -0.07477 -0.32539 -0.07592 C -0.3263 -0.07592 -0.32734 -0.07616 -0.32812 -0.07662 C -0.32943 -0.07685 -0.33073 -0.07685 -0.33177 -0.07708 C -0.33542 -0.07778 -0.33724 -0.07801 -0.34075 -0.07824 C -0.34154 -0.07847 -0.34232 -0.07893 -0.34284 -0.07893 C -0.34479 -0.0794 -0.34896 -0.08009 -0.35065 -0.08032 C -0.35221 -0.08055 -0.35391 -0.08055 -0.3556 -0.08078 C -0.36797 -0.08287 -0.35716 -0.08171 -0.36888 -0.08287 C -0.3707 -0.0831 -0.37253 -0.08379 -0.37461 -0.08403 C -0.37695 -0.08449 -0.37851 -0.08472 -0.38073 -0.08518 C -0.38151 -0.08541 -0.38216 -0.08588 -0.38294 -0.08588 C -0.38529 -0.08634 -0.3875 -0.08657 -0.38997 -0.08727 C -0.39088 -0.08727 -0.39193 -0.0875 -0.39271 -0.08796 C -0.39466 -0.08796 -0.39648 -0.08819 -0.39831 -0.08842 C -0.39948 -0.08866 -0.40065 -0.08866 -0.40182 -0.08912 C -0.40325 -0.08935 -0.40482 -0.08935 -0.40612 -0.08958 C -0.40755 -0.09004 -0.40885 -0.09051 -0.41016 -0.09074 C -0.41094 -0.09097 -0.41172 -0.0912 -0.41237 -0.09143 C -0.41575 -0.09305 -0.41419 -0.09259 -0.41719 -0.09328 C -0.41797 -0.09398 -0.41862 -0.09491 -0.4194 -0.09537 C -0.42005 -0.0956 -0.42096 -0.0956 -0.42161 -0.09583 C -0.42213 -0.09629 -0.42226 -0.09722 -0.42292 -0.09768 C -0.42344 -0.09838 -0.42435 -0.09861 -0.425 -0.09907 C -0.42838 -0.10162 -0.42552 -0.10046 -0.42917 -0.10162 C -0.42995 -0.10208 -0.43047 -0.10278 -0.43125 -0.10324 C -0.4319 -0.10393 -0.43281 -0.10416 -0.4332 -0.10463 L -0.4332 -0.10532 " pathEditMode="relative" rAng="0" ptsTypes="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67" y="159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0278 L -0.00313 0.00301 C -0.00808 0.0037 -0.01302 0.00324 -0.01654 0.0074 C -0.01771 0.00856 -0.01875 0.01018 -0.01992 0.01111 C -0.02318 0.01412 -0.02578 0.01435 -0.02917 0.01666 C -0.03281 0.01852 -0.03607 0.02222 -0.03946 0.0243 C -0.04518 0.02778 -0.05261 0.03194 -0.05716 0.03865 C -0.05925 0.0419 -0.06107 0.04537 -0.06328 0.04791 C -0.06433 0.04907 -0.06563 0.05046 -0.06667 0.05162 C -0.06771 0.05324 -0.06823 0.05532 -0.06914 0.05694 C -0.07266 0.06319 -0.07084 0.05856 -0.075 0.06481 C -0.07722 0.06759 -0.0793 0.0706 -0.08112 0.07407 C -0.08203 0.07569 -0.08255 0.07778 -0.0836 0.07916 C -0.08451 0.08055 -0.08594 0.08078 -0.08698 0.08194 C -0.08802 0.08287 -0.08854 0.08449 -0.08946 0.08565 C -0.0905 0.0868 -0.0918 0.08727 -0.09284 0.08865 C -0.09453 0.09004 -0.09584 0.09166 -0.09714 0.09352 C -0.09922 0.09629 -0.10078 0.10023 -0.10313 0.10278 C -0.10912 0.10879 -0.1017 0.10115 -0.10912 0.10926 C -0.11172 0.11227 -0.11211 0.11203 -0.11498 0.11574 C -0.11589 0.1169 -0.11654 0.11875 -0.11745 0.1199 C -0.11849 0.12106 -0.11992 0.12129 -0.12084 0.12222 C -0.12188 0.12338 -0.12266 0.12477 -0.12357 0.12615 C -0.12852 0.13264 -0.12331 0.12407 -0.12943 0.13264 C -0.13177 0.13611 -0.13386 0.14004 -0.1362 0.14328 C -0.13724 0.14444 -0.13854 0.1449 -0.13959 0.14606 C -0.14193 0.14791 -0.14558 0.15278 -0.1474 0.15463 C -0.14818 0.15602 -0.14844 0.15787 -0.14909 0.15903 C -0.15039 0.16088 -0.15209 0.16203 -0.15326 0.16412 C -0.15768 0.1706 -0.15404 0.16875 -0.15938 0.17477 C -0.16211 0.17801 -0.16354 0.17731 -0.16693 0.17847 C -0.16784 0.1787 -0.16862 0.1794 -0.16953 0.17986 C -0.17031 0.18148 -0.17123 0.18333 -0.17201 0.18518 C -0.17318 0.1875 -0.17396 0.19074 -0.17539 0.19282 C -0.1763 0.19421 -0.17696 0.1956 -0.178 0.19699 C -0.17904 0.19838 -0.18021 0.19953 -0.18138 0.20069 C -0.18216 0.20185 -0.18321 0.20208 -0.18386 0.20324 C -0.18698 0.2074 -0.18607 0.20764 -0.18893 0.2125 C -0.18985 0.21412 -0.19089 0.21528 -0.19154 0.21643 C -0.19219 0.21759 -0.19258 0.21898 -0.19323 0.22014 C -0.19414 0.22222 -0.19492 0.22407 -0.19584 0.22569 C -0.19649 0.22685 -0.19688 0.22824 -0.19753 0.22963 C -0.19818 0.23078 -0.19922 0.23217 -0.2 0.23356 C -0.20209 0.23703 -0.2013 0.23842 -0.2043 0.24143 C -0.20495 0.24213 -0.20599 0.24213 -0.20664 0.24259 C -0.21094 0.24861 -0.20834 0.2456 -0.21446 0.25185 L -0.21706 0.2544 C -0.21784 0.25532 -0.21849 0.25648 -0.21953 0.25717 C -0.22045 0.2574 -0.22136 0.25764 -0.22214 0.2581 C -0.22292 0.25879 -0.2237 0.25995 -0.22461 0.26088 C -0.22578 0.2618 -0.22696 0.26273 -0.228 0.26342 C -0.23125 0.27083 -0.228 0.26504 -0.23229 0.26852 C -0.24206 0.27708 -0.23255 0.27176 -0.24245 0.27639 L -0.24505 0.27778 C -0.24727 0.27916 -0.24818 0.27916 -0.25 0.28171 C -0.25209 0.28472 -0.25404 0.28796 -0.25612 0.29097 C -0.2569 0.29213 -0.25808 0.29305 -0.2586 0.2949 C -0.26068 0.30162 -0.25925 0.29907 -0.26289 0.30278 C -0.26341 0.30416 -0.2638 0.30555 -0.26446 0.30648 C -0.26602 0.30879 -0.26888 0.31041 -0.27058 0.3118 C -0.27539 0.31597 -0.27071 0.31273 -0.27552 0.31852 C -0.27722 0.3206 -0.28073 0.32338 -0.28073 0.32361 C -0.28112 0.32477 -0.28164 0.32639 -0.28229 0.32778 C -0.28308 0.32847 -0.28425 0.32801 -0.28477 0.32893 C -0.28555 0.32986 -0.28542 0.33148 -0.28568 0.33287 C -0.2862 0.33426 -0.28672 0.33565 -0.2875 0.33727 C -0.28763 0.33727 -0.28789 0.33727 -0.28789 0.3375 " pathEditMode="relative" rAng="0" ptsTypes="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5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24" grpId="0" animBg="1"/>
      <p:bldP spid="24" grpId="1" animBg="1"/>
      <p:bldP spid="25" grpId="0" animBg="1"/>
      <p:bldP spid="2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Common Trends – Using More Moving Averages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6B4BF-EE12-4985-809E-B09EFFA55524}"/>
              </a:ext>
            </a:extLst>
          </p:cNvPr>
          <p:cNvSpPr/>
          <p:nvPr/>
        </p:nvSpPr>
        <p:spPr>
          <a:xfrm>
            <a:off x="10327173" y="784274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Bag of tunable</a:t>
            </a:r>
          </a:p>
        </p:txBody>
      </p:sp>
      <p:pic>
        <p:nvPicPr>
          <p:cNvPr id="54" name="Picture 2" descr="Image result for large bag">
            <a:extLst>
              <a:ext uri="{FF2B5EF4-FFF2-40B4-BE49-F238E27FC236}">
                <a16:creationId xmlns:a16="http://schemas.microsoft.com/office/drawing/2014/main" id="{F23542C8-7A53-4B57-A4F6-D4F4FE27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572" y="1170677"/>
            <a:ext cx="1652280" cy="165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F2B914C-71A2-49E1-943F-5027918A5BE7}"/>
                  </a:ext>
                </a:extLst>
              </p:cNvPr>
              <p:cNvSpPr txBox="1"/>
              <p:nvPr/>
            </p:nvSpPr>
            <p:spPr>
              <a:xfrm>
                <a:off x="2813389" y="5213381"/>
                <a:ext cx="15126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𝑒𝑠𝑡𝑖𝑚𝑎𝑡𝑒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F2B914C-71A2-49E1-943F-5027918A5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389" y="5213381"/>
                <a:ext cx="1512648" cy="369332"/>
              </a:xfrm>
              <a:prstGeom prst="rect">
                <a:avLst/>
              </a:prstGeom>
              <a:blipFill>
                <a:blip r:embed="rId4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5650A78-16B8-45E8-B02B-BD9D883B5F0C}"/>
              </a:ext>
            </a:extLst>
          </p:cNvPr>
          <p:cNvCxnSpPr>
            <a:cxnSpLocks/>
          </p:cNvCxnSpPr>
          <p:nvPr/>
        </p:nvCxnSpPr>
        <p:spPr>
          <a:xfrm>
            <a:off x="2965741" y="4766338"/>
            <a:ext cx="0" cy="451692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D7BADFF-A3F1-4DB5-A416-8341E678D55A}"/>
              </a:ext>
            </a:extLst>
          </p:cNvPr>
          <p:cNvCxnSpPr>
            <a:cxnSpLocks/>
          </p:cNvCxnSpPr>
          <p:nvPr/>
        </p:nvCxnSpPr>
        <p:spPr>
          <a:xfrm flipV="1">
            <a:off x="1045280" y="2335169"/>
            <a:ext cx="0" cy="28828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987C9A5-8C10-4A00-B91E-D71AD8207EBB}"/>
              </a:ext>
            </a:extLst>
          </p:cNvPr>
          <p:cNvCxnSpPr>
            <a:cxnSpLocks/>
          </p:cNvCxnSpPr>
          <p:nvPr/>
        </p:nvCxnSpPr>
        <p:spPr>
          <a:xfrm>
            <a:off x="1045280" y="5218030"/>
            <a:ext cx="389671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F84C60F-88B4-4019-889D-452114D4EFEA}"/>
              </a:ext>
            </a:extLst>
          </p:cNvPr>
          <p:cNvSpPr/>
          <p:nvPr/>
        </p:nvSpPr>
        <p:spPr>
          <a:xfrm>
            <a:off x="1232567" y="2849403"/>
            <a:ext cx="3723701" cy="1938968"/>
          </a:xfrm>
          <a:custGeom>
            <a:avLst/>
            <a:gdLst>
              <a:gd name="connsiteX0" fmla="*/ 0 w 3723701"/>
              <a:gd name="connsiteY0" fmla="*/ 440674 h 1938968"/>
              <a:gd name="connsiteX1" fmla="*/ 44068 w 3723701"/>
              <a:gd name="connsiteY1" fmla="*/ 319489 h 1938968"/>
              <a:gd name="connsiteX2" fmla="*/ 110169 w 3723701"/>
              <a:gd name="connsiteY2" fmla="*/ 286438 h 1938968"/>
              <a:gd name="connsiteX3" fmla="*/ 187287 w 3723701"/>
              <a:gd name="connsiteY3" fmla="*/ 341522 h 1938968"/>
              <a:gd name="connsiteX4" fmla="*/ 209321 w 3723701"/>
              <a:gd name="connsiteY4" fmla="*/ 374573 h 1938968"/>
              <a:gd name="connsiteX5" fmla="*/ 231354 w 3723701"/>
              <a:gd name="connsiteY5" fmla="*/ 440674 h 1938968"/>
              <a:gd name="connsiteX6" fmla="*/ 242371 w 3723701"/>
              <a:gd name="connsiteY6" fmla="*/ 473725 h 1938968"/>
              <a:gd name="connsiteX7" fmla="*/ 264405 w 3723701"/>
              <a:gd name="connsiteY7" fmla="*/ 561860 h 1938968"/>
              <a:gd name="connsiteX8" fmla="*/ 286439 w 3723701"/>
              <a:gd name="connsiteY8" fmla="*/ 605927 h 1938968"/>
              <a:gd name="connsiteX9" fmla="*/ 308472 w 3723701"/>
              <a:gd name="connsiteY9" fmla="*/ 672029 h 1938968"/>
              <a:gd name="connsiteX10" fmla="*/ 319489 w 3723701"/>
              <a:gd name="connsiteY10" fmla="*/ 727113 h 1938968"/>
              <a:gd name="connsiteX11" fmla="*/ 341523 w 3723701"/>
              <a:gd name="connsiteY11" fmla="*/ 760163 h 1938968"/>
              <a:gd name="connsiteX12" fmla="*/ 352540 w 3723701"/>
              <a:gd name="connsiteY12" fmla="*/ 804231 h 1938968"/>
              <a:gd name="connsiteX13" fmla="*/ 396607 w 3723701"/>
              <a:gd name="connsiteY13" fmla="*/ 881349 h 1938968"/>
              <a:gd name="connsiteX14" fmla="*/ 429658 w 3723701"/>
              <a:gd name="connsiteY14" fmla="*/ 958467 h 1938968"/>
              <a:gd name="connsiteX15" fmla="*/ 462709 w 3723701"/>
              <a:gd name="connsiteY15" fmla="*/ 1002535 h 1938968"/>
              <a:gd name="connsiteX16" fmla="*/ 583894 w 3723701"/>
              <a:gd name="connsiteY16" fmla="*/ 1057619 h 1938968"/>
              <a:gd name="connsiteX17" fmla="*/ 649995 w 3723701"/>
              <a:gd name="connsiteY17" fmla="*/ 1046602 h 1938968"/>
              <a:gd name="connsiteX18" fmla="*/ 716097 w 3723701"/>
              <a:gd name="connsiteY18" fmla="*/ 991518 h 1938968"/>
              <a:gd name="connsiteX19" fmla="*/ 760164 w 3723701"/>
              <a:gd name="connsiteY19" fmla="*/ 925416 h 1938968"/>
              <a:gd name="connsiteX20" fmla="*/ 815248 w 3723701"/>
              <a:gd name="connsiteY20" fmla="*/ 837282 h 1938968"/>
              <a:gd name="connsiteX21" fmla="*/ 837282 w 3723701"/>
              <a:gd name="connsiteY21" fmla="*/ 771180 h 1938968"/>
              <a:gd name="connsiteX22" fmla="*/ 881350 w 3723701"/>
              <a:gd name="connsiteY22" fmla="*/ 661012 h 1938968"/>
              <a:gd name="connsiteX23" fmla="*/ 903383 w 3723701"/>
              <a:gd name="connsiteY23" fmla="*/ 594910 h 1938968"/>
              <a:gd name="connsiteX24" fmla="*/ 914400 w 3723701"/>
              <a:gd name="connsiteY24" fmla="*/ 561860 h 1938968"/>
              <a:gd name="connsiteX25" fmla="*/ 936434 w 3723701"/>
              <a:gd name="connsiteY25" fmla="*/ 385590 h 1938968"/>
              <a:gd name="connsiteX26" fmla="*/ 947451 w 3723701"/>
              <a:gd name="connsiteY26" fmla="*/ 352539 h 1938968"/>
              <a:gd name="connsiteX27" fmla="*/ 1002535 w 3723701"/>
              <a:gd name="connsiteY27" fmla="*/ 220337 h 1938968"/>
              <a:gd name="connsiteX28" fmla="*/ 1046603 w 3723701"/>
              <a:gd name="connsiteY28" fmla="*/ 154236 h 1938968"/>
              <a:gd name="connsiteX29" fmla="*/ 1068636 w 3723701"/>
              <a:gd name="connsiteY29" fmla="*/ 121185 h 1938968"/>
              <a:gd name="connsiteX30" fmla="*/ 1101687 w 3723701"/>
              <a:gd name="connsiteY30" fmla="*/ 66101 h 1938968"/>
              <a:gd name="connsiteX31" fmla="*/ 1167788 w 3723701"/>
              <a:gd name="connsiteY31" fmla="*/ 0 h 1938968"/>
              <a:gd name="connsiteX32" fmla="*/ 1233889 w 3723701"/>
              <a:gd name="connsiteY32" fmla="*/ 55084 h 1938968"/>
              <a:gd name="connsiteX33" fmla="*/ 1255923 w 3723701"/>
              <a:gd name="connsiteY33" fmla="*/ 132202 h 1938968"/>
              <a:gd name="connsiteX34" fmla="*/ 1277957 w 3723701"/>
              <a:gd name="connsiteY34" fmla="*/ 176269 h 1938968"/>
              <a:gd name="connsiteX35" fmla="*/ 1311007 w 3723701"/>
              <a:gd name="connsiteY35" fmla="*/ 264404 h 1938968"/>
              <a:gd name="connsiteX36" fmla="*/ 1322024 w 3723701"/>
              <a:gd name="connsiteY36" fmla="*/ 330506 h 1938968"/>
              <a:gd name="connsiteX37" fmla="*/ 1377109 w 3723701"/>
              <a:gd name="connsiteY37" fmla="*/ 440674 h 1938968"/>
              <a:gd name="connsiteX38" fmla="*/ 1388125 w 3723701"/>
              <a:gd name="connsiteY38" fmla="*/ 517792 h 1938968"/>
              <a:gd name="connsiteX39" fmla="*/ 1432193 w 3723701"/>
              <a:gd name="connsiteY39" fmla="*/ 649995 h 1938968"/>
              <a:gd name="connsiteX40" fmla="*/ 1454227 w 3723701"/>
              <a:gd name="connsiteY40" fmla="*/ 815248 h 1938968"/>
              <a:gd name="connsiteX41" fmla="*/ 1465244 w 3723701"/>
              <a:gd name="connsiteY41" fmla="*/ 881349 h 1938968"/>
              <a:gd name="connsiteX42" fmla="*/ 1487277 w 3723701"/>
              <a:gd name="connsiteY42" fmla="*/ 1189821 h 1938968"/>
              <a:gd name="connsiteX43" fmla="*/ 1498294 w 3723701"/>
              <a:gd name="connsiteY43" fmla="*/ 1233889 h 1938968"/>
              <a:gd name="connsiteX44" fmla="*/ 1520328 w 3723701"/>
              <a:gd name="connsiteY44" fmla="*/ 1586429 h 1938968"/>
              <a:gd name="connsiteX45" fmla="*/ 1542362 w 3723701"/>
              <a:gd name="connsiteY45" fmla="*/ 1641513 h 1938968"/>
              <a:gd name="connsiteX46" fmla="*/ 1575412 w 3723701"/>
              <a:gd name="connsiteY46" fmla="*/ 1685580 h 1938968"/>
              <a:gd name="connsiteX47" fmla="*/ 1597446 w 3723701"/>
              <a:gd name="connsiteY47" fmla="*/ 1751682 h 1938968"/>
              <a:gd name="connsiteX48" fmla="*/ 1608463 w 3723701"/>
              <a:gd name="connsiteY48" fmla="*/ 1784732 h 1938968"/>
              <a:gd name="connsiteX49" fmla="*/ 1652530 w 3723701"/>
              <a:gd name="connsiteY49" fmla="*/ 1850833 h 1938968"/>
              <a:gd name="connsiteX50" fmla="*/ 1674564 w 3723701"/>
              <a:gd name="connsiteY50" fmla="*/ 1883884 h 1938968"/>
              <a:gd name="connsiteX51" fmla="*/ 1696598 w 3723701"/>
              <a:gd name="connsiteY51" fmla="*/ 1916935 h 1938968"/>
              <a:gd name="connsiteX52" fmla="*/ 1784733 w 3723701"/>
              <a:gd name="connsiteY52" fmla="*/ 1938968 h 1938968"/>
              <a:gd name="connsiteX53" fmla="*/ 2170323 w 3723701"/>
              <a:gd name="connsiteY53" fmla="*/ 1927951 h 1938968"/>
              <a:gd name="connsiteX54" fmla="*/ 2269475 w 3723701"/>
              <a:gd name="connsiteY54" fmla="*/ 1905918 h 1938968"/>
              <a:gd name="connsiteX55" fmla="*/ 2434728 w 3723701"/>
              <a:gd name="connsiteY55" fmla="*/ 1883884 h 1938968"/>
              <a:gd name="connsiteX56" fmla="*/ 2467778 w 3723701"/>
              <a:gd name="connsiteY56" fmla="*/ 1872867 h 1938968"/>
              <a:gd name="connsiteX57" fmla="*/ 2599981 w 3723701"/>
              <a:gd name="connsiteY57" fmla="*/ 1806766 h 1938968"/>
              <a:gd name="connsiteX58" fmla="*/ 2688116 w 3723701"/>
              <a:gd name="connsiteY58" fmla="*/ 1773715 h 1938968"/>
              <a:gd name="connsiteX59" fmla="*/ 2721166 w 3723701"/>
              <a:gd name="connsiteY59" fmla="*/ 1762698 h 1938968"/>
              <a:gd name="connsiteX60" fmla="*/ 2864386 w 3723701"/>
              <a:gd name="connsiteY60" fmla="*/ 1674563 h 1938968"/>
              <a:gd name="connsiteX61" fmla="*/ 2908453 w 3723701"/>
              <a:gd name="connsiteY61" fmla="*/ 1619479 h 1938968"/>
              <a:gd name="connsiteX62" fmla="*/ 2930487 w 3723701"/>
              <a:gd name="connsiteY62" fmla="*/ 1586429 h 1938968"/>
              <a:gd name="connsiteX63" fmla="*/ 2974554 w 3723701"/>
              <a:gd name="connsiteY63" fmla="*/ 1498294 h 1938968"/>
              <a:gd name="connsiteX64" fmla="*/ 3040656 w 3723701"/>
              <a:gd name="connsiteY64" fmla="*/ 1399142 h 1938968"/>
              <a:gd name="connsiteX65" fmla="*/ 3051672 w 3723701"/>
              <a:gd name="connsiteY65" fmla="*/ 1366091 h 1938968"/>
              <a:gd name="connsiteX66" fmla="*/ 3073706 w 3723701"/>
              <a:gd name="connsiteY66" fmla="*/ 1322024 h 1938968"/>
              <a:gd name="connsiteX67" fmla="*/ 3084723 w 3723701"/>
              <a:gd name="connsiteY67" fmla="*/ 1288973 h 1938968"/>
              <a:gd name="connsiteX68" fmla="*/ 3117774 w 3723701"/>
              <a:gd name="connsiteY68" fmla="*/ 1211855 h 1938968"/>
              <a:gd name="connsiteX69" fmla="*/ 3128790 w 3723701"/>
              <a:gd name="connsiteY69" fmla="*/ 1167788 h 1938968"/>
              <a:gd name="connsiteX70" fmla="*/ 3205909 w 3723701"/>
              <a:gd name="connsiteY70" fmla="*/ 1035585 h 1938968"/>
              <a:gd name="connsiteX71" fmla="*/ 3238959 w 3723701"/>
              <a:gd name="connsiteY71" fmla="*/ 991518 h 1938968"/>
              <a:gd name="connsiteX72" fmla="*/ 3272010 w 3723701"/>
              <a:gd name="connsiteY72" fmla="*/ 969484 h 1938968"/>
              <a:gd name="connsiteX73" fmla="*/ 3371162 w 3723701"/>
              <a:gd name="connsiteY73" fmla="*/ 1002535 h 1938968"/>
              <a:gd name="connsiteX74" fmla="*/ 3393195 w 3723701"/>
              <a:gd name="connsiteY74" fmla="*/ 1035585 h 1938968"/>
              <a:gd name="connsiteX75" fmla="*/ 3437263 w 3723701"/>
              <a:gd name="connsiteY75" fmla="*/ 1046602 h 1938968"/>
              <a:gd name="connsiteX76" fmla="*/ 3503364 w 3723701"/>
              <a:gd name="connsiteY76" fmla="*/ 1068636 h 1938968"/>
              <a:gd name="connsiteX77" fmla="*/ 3547431 w 3723701"/>
              <a:gd name="connsiteY77" fmla="*/ 1057619 h 1938968"/>
              <a:gd name="connsiteX78" fmla="*/ 3646583 w 3723701"/>
              <a:gd name="connsiteY78" fmla="*/ 980501 h 1938968"/>
              <a:gd name="connsiteX79" fmla="*/ 3679634 w 3723701"/>
              <a:gd name="connsiteY79" fmla="*/ 958467 h 1938968"/>
              <a:gd name="connsiteX80" fmla="*/ 3723701 w 3723701"/>
              <a:gd name="connsiteY80" fmla="*/ 936433 h 193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723701" h="1938968">
                <a:moveTo>
                  <a:pt x="0" y="440674"/>
                </a:moveTo>
                <a:cubicBezTo>
                  <a:pt x="8085" y="400249"/>
                  <a:pt x="12777" y="350780"/>
                  <a:pt x="44068" y="319489"/>
                </a:cubicBezTo>
                <a:cubicBezTo>
                  <a:pt x="65426" y="298131"/>
                  <a:pt x="83287" y="295399"/>
                  <a:pt x="110169" y="286438"/>
                </a:cubicBezTo>
                <a:cubicBezTo>
                  <a:pt x="209320" y="319489"/>
                  <a:pt x="157909" y="282766"/>
                  <a:pt x="187287" y="341522"/>
                </a:cubicBezTo>
                <a:cubicBezTo>
                  <a:pt x="193209" y="353365"/>
                  <a:pt x="201976" y="363556"/>
                  <a:pt x="209321" y="374573"/>
                </a:cubicBezTo>
                <a:lnTo>
                  <a:pt x="231354" y="440674"/>
                </a:lnTo>
                <a:cubicBezTo>
                  <a:pt x="235026" y="451691"/>
                  <a:pt x="240093" y="462338"/>
                  <a:pt x="242371" y="473725"/>
                </a:cubicBezTo>
                <a:cubicBezTo>
                  <a:pt x="248837" y="506055"/>
                  <a:pt x="251702" y="532219"/>
                  <a:pt x="264405" y="561860"/>
                </a:cubicBezTo>
                <a:cubicBezTo>
                  <a:pt x="270874" y="576955"/>
                  <a:pt x="280340" y="590679"/>
                  <a:pt x="286439" y="605927"/>
                </a:cubicBezTo>
                <a:cubicBezTo>
                  <a:pt x="295065" y="627492"/>
                  <a:pt x="303917" y="649254"/>
                  <a:pt x="308472" y="672029"/>
                </a:cubicBezTo>
                <a:cubicBezTo>
                  <a:pt x="312144" y="690390"/>
                  <a:pt x="312914" y="709580"/>
                  <a:pt x="319489" y="727113"/>
                </a:cubicBezTo>
                <a:cubicBezTo>
                  <a:pt x="324138" y="739510"/>
                  <a:pt x="334178" y="749146"/>
                  <a:pt x="341523" y="760163"/>
                </a:cubicBezTo>
                <a:cubicBezTo>
                  <a:pt x="345195" y="774852"/>
                  <a:pt x="347223" y="790054"/>
                  <a:pt x="352540" y="804231"/>
                </a:cubicBezTo>
                <a:cubicBezTo>
                  <a:pt x="364519" y="836175"/>
                  <a:pt x="378345" y="853955"/>
                  <a:pt x="396607" y="881349"/>
                </a:cubicBezTo>
                <a:cubicBezTo>
                  <a:pt x="409497" y="932907"/>
                  <a:pt x="400396" y="917500"/>
                  <a:pt x="429658" y="958467"/>
                </a:cubicBezTo>
                <a:cubicBezTo>
                  <a:pt x="440331" y="973409"/>
                  <a:pt x="447859" y="991735"/>
                  <a:pt x="462709" y="1002535"/>
                </a:cubicBezTo>
                <a:cubicBezTo>
                  <a:pt x="504389" y="1032847"/>
                  <a:pt x="539780" y="1042914"/>
                  <a:pt x="583894" y="1057619"/>
                </a:cubicBezTo>
                <a:cubicBezTo>
                  <a:pt x="605928" y="1053947"/>
                  <a:pt x="628804" y="1053666"/>
                  <a:pt x="649995" y="1046602"/>
                </a:cubicBezTo>
                <a:cubicBezTo>
                  <a:pt x="669090" y="1040237"/>
                  <a:pt x="705359" y="1005324"/>
                  <a:pt x="716097" y="991518"/>
                </a:cubicBezTo>
                <a:cubicBezTo>
                  <a:pt x="732355" y="970615"/>
                  <a:pt x="744275" y="946601"/>
                  <a:pt x="760164" y="925416"/>
                </a:cubicBezTo>
                <a:cubicBezTo>
                  <a:pt x="788578" y="887532"/>
                  <a:pt x="797965" y="880491"/>
                  <a:pt x="815248" y="837282"/>
                </a:cubicBezTo>
                <a:cubicBezTo>
                  <a:pt x="823874" y="815717"/>
                  <a:pt x="828656" y="792745"/>
                  <a:pt x="837282" y="771180"/>
                </a:cubicBezTo>
                <a:cubicBezTo>
                  <a:pt x="851971" y="734457"/>
                  <a:pt x="868843" y="698534"/>
                  <a:pt x="881350" y="661012"/>
                </a:cubicBezTo>
                <a:lnTo>
                  <a:pt x="903383" y="594910"/>
                </a:lnTo>
                <a:lnTo>
                  <a:pt x="914400" y="561860"/>
                </a:lnTo>
                <a:cubicBezTo>
                  <a:pt x="921242" y="486604"/>
                  <a:pt x="920172" y="450636"/>
                  <a:pt x="936434" y="385590"/>
                </a:cubicBezTo>
                <a:cubicBezTo>
                  <a:pt x="939251" y="374324"/>
                  <a:pt x="943482" y="363453"/>
                  <a:pt x="947451" y="352539"/>
                </a:cubicBezTo>
                <a:cubicBezTo>
                  <a:pt x="962083" y="312300"/>
                  <a:pt x="979128" y="259349"/>
                  <a:pt x="1002535" y="220337"/>
                </a:cubicBezTo>
                <a:cubicBezTo>
                  <a:pt x="1016160" y="197630"/>
                  <a:pt x="1031914" y="176270"/>
                  <a:pt x="1046603" y="154236"/>
                </a:cubicBezTo>
                <a:cubicBezTo>
                  <a:pt x="1053948" y="143219"/>
                  <a:pt x="1061824" y="132539"/>
                  <a:pt x="1068636" y="121185"/>
                </a:cubicBezTo>
                <a:cubicBezTo>
                  <a:pt x="1079653" y="102824"/>
                  <a:pt x="1088127" y="82674"/>
                  <a:pt x="1101687" y="66101"/>
                </a:cubicBezTo>
                <a:cubicBezTo>
                  <a:pt x="1121419" y="41984"/>
                  <a:pt x="1167788" y="0"/>
                  <a:pt x="1167788" y="0"/>
                </a:cubicBezTo>
                <a:cubicBezTo>
                  <a:pt x="1186771" y="12655"/>
                  <a:pt x="1223284" y="33875"/>
                  <a:pt x="1233889" y="55084"/>
                </a:cubicBezTo>
                <a:cubicBezTo>
                  <a:pt x="1245845" y="78996"/>
                  <a:pt x="1246786" y="107077"/>
                  <a:pt x="1255923" y="132202"/>
                </a:cubicBezTo>
                <a:cubicBezTo>
                  <a:pt x="1261535" y="147636"/>
                  <a:pt x="1271287" y="161262"/>
                  <a:pt x="1277957" y="176269"/>
                </a:cubicBezTo>
                <a:cubicBezTo>
                  <a:pt x="1295516" y="215778"/>
                  <a:pt x="1298895" y="228071"/>
                  <a:pt x="1311007" y="264404"/>
                </a:cubicBezTo>
                <a:cubicBezTo>
                  <a:pt x="1314679" y="286438"/>
                  <a:pt x="1314181" y="309590"/>
                  <a:pt x="1322024" y="330506"/>
                </a:cubicBezTo>
                <a:cubicBezTo>
                  <a:pt x="1336440" y="368949"/>
                  <a:pt x="1377109" y="440674"/>
                  <a:pt x="1377109" y="440674"/>
                </a:cubicBezTo>
                <a:cubicBezTo>
                  <a:pt x="1380781" y="466380"/>
                  <a:pt x="1381517" y="492680"/>
                  <a:pt x="1388125" y="517792"/>
                </a:cubicBezTo>
                <a:cubicBezTo>
                  <a:pt x="1399946" y="562714"/>
                  <a:pt x="1432193" y="649995"/>
                  <a:pt x="1432193" y="649995"/>
                </a:cubicBezTo>
                <a:cubicBezTo>
                  <a:pt x="1440652" y="717669"/>
                  <a:pt x="1444091" y="749364"/>
                  <a:pt x="1454227" y="815248"/>
                </a:cubicBezTo>
                <a:cubicBezTo>
                  <a:pt x="1457624" y="837326"/>
                  <a:pt x="1461572" y="859315"/>
                  <a:pt x="1465244" y="881349"/>
                </a:cubicBezTo>
                <a:cubicBezTo>
                  <a:pt x="1472588" y="984173"/>
                  <a:pt x="1477655" y="1087185"/>
                  <a:pt x="1487277" y="1189821"/>
                </a:cubicBezTo>
                <a:cubicBezTo>
                  <a:pt x="1488690" y="1204896"/>
                  <a:pt x="1497319" y="1218779"/>
                  <a:pt x="1498294" y="1233889"/>
                </a:cubicBezTo>
                <a:cubicBezTo>
                  <a:pt x="1498951" y="1244074"/>
                  <a:pt x="1491938" y="1491798"/>
                  <a:pt x="1520328" y="1586429"/>
                </a:cubicBezTo>
                <a:cubicBezTo>
                  <a:pt x="1526011" y="1605371"/>
                  <a:pt x="1532758" y="1624226"/>
                  <a:pt x="1542362" y="1641513"/>
                </a:cubicBezTo>
                <a:cubicBezTo>
                  <a:pt x="1551279" y="1657564"/>
                  <a:pt x="1564395" y="1670891"/>
                  <a:pt x="1575412" y="1685580"/>
                </a:cubicBezTo>
                <a:lnTo>
                  <a:pt x="1597446" y="1751682"/>
                </a:lnTo>
                <a:cubicBezTo>
                  <a:pt x="1601118" y="1762699"/>
                  <a:pt x="1602022" y="1775070"/>
                  <a:pt x="1608463" y="1784732"/>
                </a:cubicBezTo>
                <a:lnTo>
                  <a:pt x="1652530" y="1850833"/>
                </a:lnTo>
                <a:lnTo>
                  <a:pt x="1674564" y="1883884"/>
                </a:lnTo>
                <a:cubicBezTo>
                  <a:pt x="1681909" y="1894901"/>
                  <a:pt x="1684037" y="1912748"/>
                  <a:pt x="1696598" y="1916935"/>
                </a:cubicBezTo>
                <a:cubicBezTo>
                  <a:pt x="1747412" y="1933872"/>
                  <a:pt x="1718261" y="1925674"/>
                  <a:pt x="1784733" y="1938968"/>
                </a:cubicBezTo>
                <a:cubicBezTo>
                  <a:pt x="1913263" y="1935296"/>
                  <a:pt x="2041901" y="1934372"/>
                  <a:pt x="2170323" y="1927951"/>
                </a:cubicBezTo>
                <a:cubicBezTo>
                  <a:pt x="2200492" y="1926443"/>
                  <a:pt x="2239394" y="1911387"/>
                  <a:pt x="2269475" y="1905918"/>
                </a:cubicBezTo>
                <a:cubicBezTo>
                  <a:pt x="2302924" y="1899836"/>
                  <a:pt x="2404034" y="1887721"/>
                  <a:pt x="2434728" y="1883884"/>
                </a:cubicBezTo>
                <a:cubicBezTo>
                  <a:pt x="2445745" y="1880212"/>
                  <a:pt x="2457255" y="1877778"/>
                  <a:pt x="2467778" y="1872867"/>
                </a:cubicBezTo>
                <a:cubicBezTo>
                  <a:pt x="2512425" y="1852032"/>
                  <a:pt x="2553849" y="1824066"/>
                  <a:pt x="2599981" y="1806766"/>
                </a:cubicBezTo>
                <a:lnTo>
                  <a:pt x="2688116" y="1773715"/>
                </a:lnTo>
                <a:cubicBezTo>
                  <a:pt x="2699029" y="1769746"/>
                  <a:pt x="2710594" y="1767503"/>
                  <a:pt x="2721166" y="1762698"/>
                </a:cubicBezTo>
                <a:cubicBezTo>
                  <a:pt x="2779887" y="1736007"/>
                  <a:pt x="2819767" y="1719182"/>
                  <a:pt x="2864386" y="1674563"/>
                </a:cubicBezTo>
                <a:cubicBezTo>
                  <a:pt x="2881013" y="1657936"/>
                  <a:pt x="2894345" y="1638290"/>
                  <a:pt x="2908453" y="1619479"/>
                </a:cubicBezTo>
                <a:cubicBezTo>
                  <a:pt x="2916397" y="1608887"/>
                  <a:pt x="2924147" y="1598053"/>
                  <a:pt x="2930487" y="1586429"/>
                </a:cubicBezTo>
                <a:cubicBezTo>
                  <a:pt x="2946215" y="1557594"/>
                  <a:pt x="2954846" y="1524571"/>
                  <a:pt x="2974554" y="1498294"/>
                </a:cubicBezTo>
                <a:cubicBezTo>
                  <a:pt x="3002229" y="1461394"/>
                  <a:pt x="3019410" y="1441635"/>
                  <a:pt x="3040656" y="1399142"/>
                </a:cubicBezTo>
                <a:cubicBezTo>
                  <a:pt x="3045849" y="1388755"/>
                  <a:pt x="3047098" y="1376765"/>
                  <a:pt x="3051672" y="1366091"/>
                </a:cubicBezTo>
                <a:cubicBezTo>
                  <a:pt x="3058141" y="1350996"/>
                  <a:pt x="3067237" y="1337119"/>
                  <a:pt x="3073706" y="1322024"/>
                </a:cubicBezTo>
                <a:cubicBezTo>
                  <a:pt x="3078281" y="1311350"/>
                  <a:pt x="3080410" y="1299755"/>
                  <a:pt x="3084723" y="1288973"/>
                </a:cubicBezTo>
                <a:cubicBezTo>
                  <a:pt x="3095110" y="1263006"/>
                  <a:pt x="3108216" y="1238139"/>
                  <a:pt x="3117774" y="1211855"/>
                </a:cubicBezTo>
                <a:cubicBezTo>
                  <a:pt x="3122948" y="1197626"/>
                  <a:pt x="3123167" y="1181846"/>
                  <a:pt x="3128790" y="1167788"/>
                </a:cubicBezTo>
                <a:cubicBezTo>
                  <a:pt x="3146772" y="1122833"/>
                  <a:pt x="3177105" y="1073990"/>
                  <a:pt x="3205909" y="1035585"/>
                </a:cubicBezTo>
                <a:cubicBezTo>
                  <a:pt x="3216926" y="1020896"/>
                  <a:pt x="3225976" y="1004501"/>
                  <a:pt x="3238959" y="991518"/>
                </a:cubicBezTo>
                <a:cubicBezTo>
                  <a:pt x="3248322" y="982155"/>
                  <a:pt x="3260993" y="976829"/>
                  <a:pt x="3272010" y="969484"/>
                </a:cubicBezTo>
                <a:cubicBezTo>
                  <a:pt x="3316326" y="976870"/>
                  <a:pt x="3340180" y="971553"/>
                  <a:pt x="3371162" y="1002535"/>
                </a:cubicBezTo>
                <a:cubicBezTo>
                  <a:pt x="3380524" y="1011897"/>
                  <a:pt x="3382178" y="1028241"/>
                  <a:pt x="3393195" y="1035585"/>
                </a:cubicBezTo>
                <a:cubicBezTo>
                  <a:pt x="3405793" y="1043984"/>
                  <a:pt x="3422760" y="1042251"/>
                  <a:pt x="3437263" y="1046602"/>
                </a:cubicBezTo>
                <a:cubicBezTo>
                  <a:pt x="3459509" y="1053276"/>
                  <a:pt x="3503364" y="1068636"/>
                  <a:pt x="3503364" y="1068636"/>
                </a:cubicBezTo>
                <a:cubicBezTo>
                  <a:pt x="3518053" y="1064964"/>
                  <a:pt x="3533888" y="1064390"/>
                  <a:pt x="3547431" y="1057619"/>
                </a:cubicBezTo>
                <a:cubicBezTo>
                  <a:pt x="3630967" y="1015850"/>
                  <a:pt x="3592177" y="1025839"/>
                  <a:pt x="3646583" y="980501"/>
                </a:cubicBezTo>
                <a:cubicBezTo>
                  <a:pt x="3656755" y="972024"/>
                  <a:pt x="3667791" y="964389"/>
                  <a:pt x="3679634" y="958467"/>
                </a:cubicBezTo>
                <a:cubicBezTo>
                  <a:pt x="3730270" y="933149"/>
                  <a:pt x="3698811" y="961323"/>
                  <a:pt x="3723701" y="936433"/>
                </a:cubicBezTo>
              </a:path>
            </a:pathLst>
          </a:cu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1925D6A-2CA4-402A-B150-CD38A97E4238}"/>
              </a:ext>
            </a:extLst>
          </p:cNvPr>
          <p:cNvCxnSpPr>
            <a:cxnSpLocks/>
          </p:cNvCxnSpPr>
          <p:nvPr/>
        </p:nvCxnSpPr>
        <p:spPr>
          <a:xfrm>
            <a:off x="2633144" y="3384033"/>
            <a:ext cx="36049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8AC19F3-90F8-4EC2-A99C-C3B54F17D72C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2622127" y="3384033"/>
            <a:ext cx="11017" cy="1836704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EC6D9CA-6EE3-4F6B-AF78-A358C33EF9FB}"/>
                  </a:ext>
                </a:extLst>
              </p:cNvPr>
              <p:cNvSpPr txBox="1"/>
              <p:nvPr/>
            </p:nvSpPr>
            <p:spPr>
              <a:xfrm>
                <a:off x="2181387" y="5220737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EC6D9CA-6EE3-4F6B-AF78-A358C33EF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1387" y="5220737"/>
                <a:ext cx="903514" cy="369332"/>
              </a:xfrm>
              <a:prstGeom prst="rect">
                <a:avLst/>
              </a:prstGeom>
              <a:blipFill>
                <a:blip r:embed="rId5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850AB98-F630-496B-B9E4-1EF49CBACE4F}"/>
                  </a:ext>
                </a:extLst>
              </p:cNvPr>
              <p:cNvSpPr txBox="1"/>
              <p:nvPr/>
            </p:nvSpPr>
            <p:spPr>
              <a:xfrm>
                <a:off x="2740303" y="3014701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850AB98-F630-496B-B9E4-1EF49CBAC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0303" y="3014701"/>
                <a:ext cx="903514" cy="369332"/>
              </a:xfrm>
              <a:prstGeom prst="rect">
                <a:avLst/>
              </a:prstGeom>
              <a:blipFill>
                <a:blip r:embed="rId6"/>
                <a:stretch>
                  <a:fillRect r="-16216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A296485-187C-409A-B372-F7E1A4074683}"/>
                  </a:ext>
                </a:extLst>
              </p:cNvPr>
              <p:cNvSpPr txBox="1"/>
              <p:nvPr/>
            </p:nvSpPr>
            <p:spPr>
              <a:xfrm>
                <a:off x="2668230" y="2424393"/>
                <a:ext cx="19511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Direction of change</a:t>
                </a:r>
              </a:p>
              <a:p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to decay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A296485-187C-409A-B372-F7E1A4074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30" y="2424393"/>
                <a:ext cx="1951175" cy="584775"/>
              </a:xfrm>
              <a:prstGeom prst="rect">
                <a:avLst/>
              </a:prstGeom>
              <a:blipFill>
                <a:blip r:embed="rId7"/>
                <a:stretch>
                  <a:fillRect l="-1875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4C059D2-E3F2-45CA-8D44-3B51D75E704A}"/>
                  </a:ext>
                </a:extLst>
              </p:cNvPr>
              <p:cNvSpPr txBox="1"/>
              <p:nvPr/>
            </p:nvSpPr>
            <p:spPr>
              <a:xfrm>
                <a:off x="4037846" y="1293631"/>
                <a:ext cx="23341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4C059D2-E3F2-45CA-8D44-3B51D75E7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846" y="1293631"/>
                <a:ext cx="2334127" cy="369332"/>
              </a:xfrm>
              <a:prstGeom prst="rect">
                <a:avLst/>
              </a:prstGeom>
              <a:blipFill>
                <a:blip r:embed="rId8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B6EBC88-BACF-4648-B809-8A499C940911}"/>
              </a:ext>
            </a:extLst>
          </p:cNvPr>
          <p:cNvCxnSpPr>
            <a:cxnSpLocks/>
          </p:cNvCxnSpPr>
          <p:nvPr/>
        </p:nvCxnSpPr>
        <p:spPr>
          <a:xfrm>
            <a:off x="5897880" y="1662963"/>
            <a:ext cx="1143000" cy="27810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4441C9C8-9557-4AFC-B76D-37380F2C41AF}"/>
              </a:ext>
            </a:extLst>
          </p:cNvPr>
          <p:cNvSpPr/>
          <p:nvPr/>
        </p:nvSpPr>
        <p:spPr>
          <a:xfrm>
            <a:off x="10891054" y="2025738"/>
            <a:ext cx="172051" cy="369332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F493419-A05C-4E82-825D-37D8124D8135}"/>
              </a:ext>
            </a:extLst>
          </p:cNvPr>
          <p:cNvSpPr/>
          <p:nvPr/>
        </p:nvSpPr>
        <p:spPr>
          <a:xfrm>
            <a:off x="10946769" y="2134827"/>
            <a:ext cx="164943" cy="37477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C5AD7EE-DC0B-44A4-BE08-AF81F0090E82}"/>
                  </a:ext>
                </a:extLst>
              </p:cNvPr>
              <p:cNvSpPr txBox="1"/>
              <p:nvPr/>
            </p:nvSpPr>
            <p:spPr>
              <a:xfrm>
                <a:off x="9069443" y="1761455"/>
                <a:ext cx="4084538" cy="746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ra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C5AD7EE-DC0B-44A4-BE08-AF81F0090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9443" y="1761455"/>
                <a:ext cx="4084538" cy="7467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07D59A0C-A72D-47C9-B4B6-840FED294AC0}"/>
              </a:ext>
            </a:extLst>
          </p:cNvPr>
          <p:cNvSpPr/>
          <p:nvPr/>
        </p:nvSpPr>
        <p:spPr>
          <a:xfrm>
            <a:off x="10358620" y="1342514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ADAM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3B51934-0A0A-4C5F-BA9C-C93F4D3F3F17}"/>
                  </a:ext>
                </a:extLst>
              </p:cNvPr>
              <p:cNvSpPr/>
              <p:nvPr/>
            </p:nvSpPr>
            <p:spPr>
              <a:xfrm>
                <a:off x="9321990" y="3933053"/>
                <a:ext cx="40886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3B51934-0A0A-4C5F-BA9C-C93F4D3F3F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1990" y="3933053"/>
                <a:ext cx="408865" cy="369332"/>
              </a:xfrm>
              <a:prstGeom prst="rect">
                <a:avLst/>
              </a:prstGeom>
              <a:blipFill>
                <a:blip r:embed="rId10"/>
                <a:stretch>
                  <a:fillRect l="-4478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CB342BA-2C84-4D9B-A803-F5FFE95DDDA2}"/>
                  </a:ext>
                </a:extLst>
              </p:cNvPr>
              <p:cNvSpPr/>
              <p:nvPr/>
            </p:nvSpPr>
            <p:spPr>
              <a:xfrm>
                <a:off x="7848612" y="5812775"/>
                <a:ext cx="40886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CB342BA-2C84-4D9B-A803-F5FFE95DDD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12" y="5812775"/>
                <a:ext cx="408865" cy="369332"/>
              </a:xfrm>
              <a:prstGeom prst="rect">
                <a:avLst/>
              </a:prstGeom>
              <a:blipFill>
                <a:blip r:embed="rId11"/>
                <a:stretch>
                  <a:fillRect l="-4478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D9C234E-6808-4CFC-9B0D-FB7DE267821F}"/>
              </a:ext>
            </a:extLst>
          </p:cNvPr>
          <p:cNvCxnSpPr/>
          <p:nvPr/>
        </p:nvCxnSpPr>
        <p:spPr>
          <a:xfrm flipH="1">
            <a:off x="8758098" y="4257728"/>
            <a:ext cx="563892" cy="183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245B630-A8F8-46AB-AF1A-B45AB137ED86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8053044" y="5220737"/>
            <a:ext cx="1" cy="592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6A94E57F-98C1-4979-B1A5-44CA66C4E811}"/>
              </a:ext>
            </a:extLst>
          </p:cNvPr>
          <p:cNvSpPr/>
          <p:nvPr/>
        </p:nvSpPr>
        <p:spPr>
          <a:xfrm>
            <a:off x="11099169" y="2287227"/>
            <a:ext cx="164943" cy="37477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DB5B5C3-164E-4A14-B8ED-63FF0C1E3A8E}"/>
              </a:ext>
            </a:extLst>
          </p:cNvPr>
          <p:cNvSpPr/>
          <p:nvPr/>
        </p:nvSpPr>
        <p:spPr>
          <a:xfrm>
            <a:off x="10756307" y="2097196"/>
            <a:ext cx="164943" cy="37477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6DCB500-C8D9-4D64-B45E-80F657CBEC96}"/>
                  </a:ext>
                </a:extLst>
              </p:cNvPr>
              <p:cNvSpPr txBox="1"/>
              <p:nvPr/>
            </p:nvSpPr>
            <p:spPr>
              <a:xfrm>
                <a:off x="215692" y="2083550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6DCB500-C8D9-4D64-B45E-80F657CBE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92" y="2083550"/>
                <a:ext cx="903514" cy="369332"/>
              </a:xfrm>
              <a:prstGeom prst="rect">
                <a:avLst/>
              </a:prstGeom>
              <a:blipFill>
                <a:blip r:embed="rId12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77F55C3-46C0-4CBA-831A-53DF8FCC1D74}"/>
                  </a:ext>
                </a:extLst>
              </p:cNvPr>
              <p:cNvSpPr txBox="1"/>
              <p:nvPr/>
            </p:nvSpPr>
            <p:spPr>
              <a:xfrm>
                <a:off x="4466698" y="5220737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77F55C3-46C0-4CBA-831A-53DF8FCC1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698" y="5220737"/>
                <a:ext cx="90351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619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4.79167E-6 4.81481E-6 C -0.01003 0.00694 -0.01016 0.00578 -0.01849 0.0162 C -0.0211 0.01944 -0.02331 0.02384 -0.02605 0.02638 C -0.02787 0.02824 -0.02982 0.02962 -0.03138 0.03148 C -0.03282 0.03333 -0.03399 0.03587 -0.03529 0.03773 C -0.03698 0.04074 -0.03907 0.04282 -0.04076 0.0456 C -0.04245 0.04837 -0.04388 0.05185 -0.04571 0.05439 C -0.0474 0.0574 -0.04948 0.05925 -0.05118 0.06226 C -0.053 0.0655 -0.05443 0.06921 -0.05625 0.07245 C -0.06849 0.09652 -0.0517 0.06157 -0.06472 0.09004 C -0.07253 0.10763 -0.06758 0.09606 -0.07513 0.11087 C -0.0849 0.12986 -0.0767 0.11435 -0.0849 0.13263 C -0.0879 0.13912 -0.09076 0.14606 -0.09415 0.15162 C -0.10417 0.16759 -0.09545 0.153 -0.10469 0.1706 C -0.10612 0.17384 -0.10808 0.17685 -0.10964 0.17962 L -0.1237 0.20902 L -0.12748 0.21666 C -0.12852 0.21921 -0.12995 0.22175 -0.13099 0.2243 C -0.1323 0.22754 -0.13334 0.23078 -0.13477 0.23333 C -0.13607 0.23587 -0.13763 0.23726 -0.13907 0.23958 C -0.14037 0.24166 -0.14141 0.24421 -0.14271 0.24606 C -0.14493 0.24976 -0.1474 0.25254 -0.14948 0.25625 C -0.15443 0.26458 -0.14935 0.25925 -0.15508 0.26412 C -0.15717 0.26828 -0.15717 0.26851 -0.1599 0.27291 C -0.16107 0.27453 -0.16263 0.27569 -0.16355 0.278 C -0.16654 0.28402 -0.16498 0.2824 -0.16797 0.28449 C -0.16862 0.28587 -0.16954 0.28703 -0.17045 0.28819 C -0.17162 0.28981 -0.17292 0.29143 -0.17396 0.29328 C -0.17813 0.30023 -0.17487 0.29722 -0.17839 0.29976 C -0.17891 0.30115 -0.17956 0.30254 -0.18021 0.3037 C -0.18099 0.30486 -0.18178 0.30601 -0.18269 0.3074 C -0.18334 0.30833 -0.18399 0.30902 -0.18451 0.30995 C -0.18529 0.31111 -0.18568 0.3125 -0.18646 0.31365 C -0.18777 0.3162 -0.18933 0.31805 -0.19076 0.32013 C -0.19701 0.33125 -0.1918 0.32523 -0.19675 0.33032 C -0.2 0.33958 -0.19792 0.33402 -0.20365 0.3456 L -0.20782 0.35486 L -0.20964 0.35717 C -0.2129 0.36736 -0.20873 0.35532 -0.21277 0.36342 C -0.21329 0.36458 -0.21355 0.3662 -0.21407 0.36736 C -0.21459 0.36851 -0.21537 0.36898 -0.21589 0.37013 C -0.21902 0.37523 -0.21628 0.37291 -0.21954 0.37523 C -0.22487 0.38611 -0.2181 0.37268 -0.22331 0.38148 C -0.22383 0.38263 -0.22448 0.38425 -0.225 0.38541 C -0.23125 0.39537 -0.22696 0.38657 -0.22982 0.39328 " pathEditMode="relative" rAng="0" ptsTypes="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7" y="1965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1.875E-6 -2.59259E-6 C -0.0112 0.00672 -0.01133 0.00579 -0.0207 0.01597 C -0.02357 0.01922 -0.02591 0.02338 -0.02891 0.02593 C -0.03099 0.02755 -0.0332 0.02894 -0.03516 0.03079 C -0.03659 0.03264 -0.03789 0.03519 -0.03932 0.03704 C -0.04128 0.03982 -0.04349 0.0419 -0.04544 0.04468 C -0.0474 0.04722 -0.04896 0.0507 -0.05091 0.05324 C -0.05287 0.05602 -0.05508 0.0581 -0.05716 0.06088 C -0.05899 0.06389 -0.06068 0.0676 -0.06263 0.07084 C -0.07643 0.09445 -0.05755 0.06019 -0.07214 0.0882 C -0.08099 0.1051 -0.07539 0.09375 -0.08386 0.1081 C -0.09479 0.12685 -0.08555 0.11158 -0.09479 0.1294 C -0.09818 0.13565 -0.1013 0.1426 -0.10521 0.14792 C -0.11628 0.16366 -0.10664 0.14931 -0.1168 0.16667 C -0.11849 0.16968 -0.12057 0.17246 -0.12227 0.17547 L -0.13802 0.20394 L -0.14219 0.21158 C -0.14349 0.21389 -0.14505 0.21621 -0.14623 0.21898 C -0.14766 0.22199 -0.14883 0.22523 -0.15039 0.22778 C -0.15182 0.2301 -0.15365 0.23172 -0.15521 0.2338 C -0.15664 0.23588 -0.15794 0.2382 -0.15938 0.24005 C -0.16172 0.24352 -0.16445 0.24653 -0.16693 0.25 C -0.1724 0.2581 -0.1668 0.25278 -0.17305 0.25764 C -0.17539 0.26204 -0.17539 0.26204 -0.17852 0.26621 C -0.17982 0.26806 -0.18151 0.26898 -0.18255 0.2713 C -0.18594 0.27709 -0.18412 0.27547 -0.1875 0.27755 C -0.18828 0.27871 -0.18932 0.2801 -0.19024 0.28125 C -0.19154 0.28287 -0.1931 0.28449 -0.19427 0.28611 C -0.19896 0.29283 -0.19505 0.29005 -0.19922 0.29236 C -0.19974 0.29375 -0.20052 0.29491 -0.20117 0.29607 C -0.20195 0.29769 -0.203 0.29861 -0.20391 0.3 C -0.20469 0.30093 -0.20534 0.30139 -0.20599 0.30232 C -0.20677 0.30347 -0.20729 0.30486 -0.20807 0.30602 C -0.20951 0.30834 -0.21133 0.31019 -0.21289 0.31227 C -0.21992 0.32315 -0.21406 0.31736 -0.21966 0.32222 C -0.22331 0.33102 -0.22097 0.32593 -0.22722 0.33727 L -0.23203 0.34607 L -0.23412 0.34838 C -0.23776 0.35834 -0.23294 0.34653 -0.2375 0.35463 C -0.23815 0.35579 -0.23841 0.35718 -0.23893 0.35834 C -0.23959 0.35949 -0.24037 0.35996 -0.24102 0.36088 C -0.2444 0.36621 -0.24141 0.36389 -0.24518 0.36597 C -0.25104 0.37685 -0.24349 0.36366 -0.24922 0.37222 C -0.24987 0.37338 -0.25052 0.37477 -0.25117 0.37593 C -0.2582 0.38588 -0.25339 0.37709 -0.25664 0.38357 " pathEditMode="relative" rAng="0" ptsTypes="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9" y="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10602 L -6.25E-7 -0.10602 C -0.00508 -0.10278 -0.00508 -0.10231 -0.01068 -0.10023 C -0.01198 -0.09977 -0.01341 -0.09953 -0.01484 -0.09907 C -0.01875 -0.09768 -0.02226 -0.0956 -0.02617 -0.09467 C -0.02982 -0.09375 -0.04336 -0.09282 -0.04648 -0.09213 C -0.05456 -0.09028 -0.05013 -0.09097 -0.05963 -0.09028 C -0.0793 -0.0868 -0.05443 -0.09097 -0.0737 -0.08842 C -0.0793 -0.08773 -0.08463 -0.08727 -0.08997 -0.08588 C -0.09258 -0.08518 -0.09505 -0.08449 -0.09766 -0.08403 C -0.10039 -0.08356 -0.10312 -0.08379 -0.10599 -0.08333 C -0.12747 -0.08148 -0.11003 -0.08264 -0.12904 -0.08148 C -0.13073 -0.08102 -0.13229 -0.08055 -0.13398 -0.08032 C -0.13568 -0.08009 -0.13737 -0.07986 -0.13893 -0.07963 L -0.15026 -0.07824 L -0.15573 -0.07778 C -0.15768 -0.07754 -0.1595 -0.07731 -0.16133 -0.07708 C -0.1832 -0.07616 -0.16992 -0.07662 -0.20143 -0.07592 C -0.24805 -0.07268 -0.2151 -0.07477 -0.32539 -0.07592 C -0.3263 -0.07592 -0.32734 -0.07616 -0.32812 -0.07662 C -0.32943 -0.07685 -0.33073 -0.07685 -0.33177 -0.07708 C -0.33542 -0.07778 -0.33724 -0.07801 -0.34075 -0.07824 C -0.34154 -0.07847 -0.34232 -0.07893 -0.34284 -0.07893 C -0.34479 -0.0794 -0.34896 -0.08009 -0.35065 -0.08032 C -0.35221 -0.08055 -0.35391 -0.08055 -0.3556 -0.08078 C -0.36797 -0.08287 -0.35716 -0.08171 -0.36888 -0.08287 C -0.3707 -0.0831 -0.37253 -0.08379 -0.37461 -0.08403 C -0.37695 -0.08449 -0.37851 -0.08472 -0.38073 -0.08518 C -0.38151 -0.08541 -0.38216 -0.08588 -0.38294 -0.08588 C -0.38529 -0.08634 -0.3875 -0.08657 -0.38997 -0.08727 C -0.39088 -0.08727 -0.39193 -0.0875 -0.39271 -0.08796 C -0.39466 -0.08796 -0.39648 -0.08819 -0.39831 -0.08842 C -0.39948 -0.08866 -0.40065 -0.08866 -0.40182 -0.08912 C -0.40325 -0.08935 -0.40482 -0.08935 -0.40612 -0.08958 C -0.40755 -0.09004 -0.40885 -0.09051 -0.41016 -0.09074 C -0.41094 -0.09097 -0.41172 -0.0912 -0.41237 -0.09143 C -0.41575 -0.09305 -0.41419 -0.09259 -0.41719 -0.09328 C -0.41797 -0.09398 -0.41862 -0.09491 -0.4194 -0.09537 C -0.42005 -0.0956 -0.42096 -0.0956 -0.42161 -0.09583 C -0.42213 -0.09629 -0.42226 -0.09722 -0.42292 -0.09768 C -0.42344 -0.09838 -0.42435 -0.09861 -0.425 -0.09907 C -0.42838 -0.10162 -0.42552 -0.10046 -0.42917 -0.10162 C -0.42995 -0.10208 -0.43047 -0.10278 -0.43125 -0.10324 C -0.4319 -0.10393 -0.43281 -0.10416 -0.4332 -0.10463 L -0.4332 -0.10532 " pathEditMode="relative" rAng="0" ptsTypes="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67" y="159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2.5E-6 4.81481E-6 C -0.00221 0.00069 -0.00442 0.00023 -0.00599 0.00347 C -0.00651 0.00439 -0.0069 0.00578 -0.00742 0.00648 C -0.00885 0.00879 -0.01002 0.00902 -0.01146 0.01087 C -0.01302 0.01226 -0.01445 0.01504 -0.01601 0.01666 C -0.01849 0.01944 -0.02174 0.02268 -0.0237 0.028 C -0.02461 0.03055 -0.02539 0.03333 -0.02643 0.03518 C -0.02682 0.03611 -0.02747 0.03726 -0.02786 0.03819 C -0.02838 0.03935 -0.02851 0.0412 -0.0289 0.04236 C -0.03047 0.04722 -0.02968 0.04375 -0.03151 0.04861 C -0.03242 0.05069 -0.03333 0.053 -0.03424 0.05578 C -0.03463 0.05717 -0.03476 0.05879 -0.03528 0.05972 C -0.03567 0.06087 -0.03633 0.06111 -0.03672 0.06203 C -0.03724 0.06273 -0.0375 0.06388 -0.03789 0.06481 C -0.03828 0.06574 -0.0388 0.0662 -0.03932 0.06712 C -0.0401 0.06828 -0.04062 0.06967 -0.04114 0.07106 C -0.04205 0.07314 -0.04284 0.07638 -0.04388 0.07824 C -0.04648 0.0831 -0.04323 0.07708 -0.04648 0.08333 C -0.04752 0.08564 -0.04778 0.08564 -0.04896 0.08842 C -0.04935 0.08935 -0.04974 0.09074 -0.05013 0.09166 C -0.05052 0.09259 -0.05117 0.09282 -0.05156 0.09351 C -0.05208 0.09444 -0.05234 0.0956 -0.05273 0.09652 C -0.05495 0.10162 -0.0526 0.0949 -0.05534 0.10162 C -0.05638 0.10439 -0.05729 0.10763 -0.05833 0.11018 C -0.05872 0.11087 -0.05937 0.11134 -0.05976 0.11226 C -0.0608 0.11365 -0.06237 0.11759 -0.06315 0.11898 C -0.06354 0.12013 -0.06367 0.12152 -0.06393 0.12245 C -0.06445 0.12384 -0.06523 0.12476 -0.06575 0.12638 C -0.06771 0.13148 -0.06614 0.13009 -0.06849 0.13472 C -0.06966 0.13726 -0.07031 0.1368 -0.07174 0.13773 C -0.07213 0.13796 -0.07252 0.13842 -0.07291 0.13865 C -0.07317 0.14004 -0.07357 0.14143 -0.07396 0.14282 C -0.07448 0.14467 -0.07487 0.14722 -0.07539 0.14884 C -0.07578 0.15 -0.07617 0.15115 -0.07656 0.15208 C -0.07708 0.15324 -0.0776 0.15416 -0.07812 0.15509 C -0.07838 0.15601 -0.0789 0.15625 -0.07916 0.15717 C -0.08047 0.16041 -0.08008 0.16064 -0.08138 0.16435 C -0.08177 0.16574 -0.08216 0.16643 -0.08255 0.16736 C -0.08281 0.16828 -0.08294 0.16944 -0.0832 0.17037 C -0.08359 0.17199 -0.08398 0.17337 -0.08437 0.17476 C -0.08463 0.17569 -0.08489 0.17662 -0.08515 0.17777 C -0.08541 0.1787 -0.08593 0.17986 -0.0862 0.18078 C -0.08711 0.18356 -0.08685 0.18472 -0.08815 0.18703 C -0.08841 0.1875 -0.0888 0.1875 -0.08906 0.18796 C -0.09101 0.19259 -0.08984 0.19027 -0.09258 0.19513 L -0.09362 0.19722 C -0.09401 0.19791 -0.09427 0.19884 -0.09479 0.1993 C -0.09518 0.19953 -0.09557 0.19976 -0.09596 0.20023 C -0.09622 0.20069 -0.09661 0.20162 -0.097 0.20231 C -0.09752 0.203 -0.09804 0.2037 -0.09843 0.20439 C -0.09987 0.21018 -0.09843 0.20555 -0.10039 0.20833 C -0.10455 0.21504 -0.10052 0.21087 -0.10482 0.21435 L -0.10599 0.2155 C -0.1069 0.21666 -0.10729 0.21666 -0.10807 0.21875 C -0.10898 0.22106 -0.10989 0.22361 -0.1108 0.22592 C -0.11107 0.22685 -0.11159 0.22754 -0.11185 0.22893 C -0.11276 0.23425 -0.11211 0.23217 -0.11367 0.23518 C -0.11393 0.23634 -0.11419 0.23726 -0.11445 0.23796 C -0.1151 0.23981 -0.1164 0.2412 -0.11705 0.24212 C -0.11914 0.2456 -0.11718 0.24305 -0.11927 0.24745 C -0.12005 0.24907 -0.12148 0.25138 -0.12148 0.25138 C -0.12174 0.25231 -0.12187 0.2537 -0.12226 0.25486 C -0.12252 0.25532 -0.12304 0.25486 -0.1233 0.25555 C -0.1237 0.25648 -0.12357 0.25763 -0.1237 0.25879 C -0.12396 0.25995 -0.12422 0.26087 -0.12448 0.26226 C -0.12461 0.26226 -0.12461 0.26226 -0.12461 0.2625 " pathEditMode="relative" rAng="0" ptsTypes="AAAAAAAAAAAAAA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131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2.5E-6 0.00023 C -0.00469 0.00116 -0.00938 0.00023 -0.01263 0.00671 C -0.0138 0.00856 -0.01459 0.01134 -0.01576 0.0125 C -0.01875 0.01713 -0.02123 0.01759 -0.02422 0.0213 C -0.02748 0.02384 -0.03047 0.0294 -0.03386 0.03264 C -0.03906 0.03796 -0.04584 0.04444 -0.05 0.05486 C -0.05196 0.05972 -0.05352 0.06528 -0.05573 0.06875 C -0.05651 0.0706 -0.05795 0.07292 -0.05873 0.07477 C -0.0599 0.07708 -0.06016 0.08056 -0.06094 0.08287 C -0.0642 0.09236 -0.06263 0.08565 -0.06641 0.09514 C -0.06836 0.09931 -0.07031 0.1037 -0.07227 0.10926 C -0.07305 0.11204 -0.07331 0.11505 -0.07435 0.1169 C -0.07526 0.11921 -0.07656 0.11968 -0.07748 0.12153 C -0.07852 0.12292 -0.07904 0.12523 -0.07995 0.12685 C -0.08073 0.1287 -0.08177 0.12963 -0.08295 0.13148 C -0.08451 0.1338 -0.08568 0.13657 -0.08672 0.13912 C -0.08867 0.14329 -0.09037 0.14954 -0.09245 0.15324 C -0.09805 0.16273 -0.09115 0.15093 -0.09805 0.16319 C -0.10013 0.16782 -0.10078 0.16782 -0.10326 0.17315 C -0.10404 0.175 -0.10482 0.17778 -0.10573 0.17963 C -0.10651 0.18148 -0.10781 0.18194 -0.10873 0.1831 C -0.10977 0.18495 -0.11029 0.18727 -0.1112 0.18912 C -0.11576 0.19907 -0.11094 0.18588 -0.11667 0.19907 C -0.11888 0.20463 -0.12071 0.21088 -0.12292 0.21597 C -0.12383 0.21736 -0.12513 0.21806 -0.12591 0.21991 C -0.12813 0.22268 -0.13151 0.23032 -0.13308 0.2331 C -0.13399 0.23542 -0.13425 0.23819 -0.13477 0.24005 C -0.13581 0.24259 -0.1375 0.24444 -0.13854 0.24768 C -0.14271 0.25764 -0.13946 0.25486 -0.1444 0.26389 C -0.14688 0.26898 -0.14818 0.26806 -0.15117 0.26991 C -0.15209 0.27037 -0.15287 0.2713 -0.15365 0.27176 C -0.15417 0.27454 -0.15508 0.27708 -0.15586 0.27986 C -0.1569 0.28356 -0.15781 0.28843 -0.15886 0.29167 C -0.15977 0.29398 -0.16055 0.2963 -0.16133 0.29792 C -0.1625 0.30023 -0.16354 0.30208 -0.16459 0.30393 C -0.16524 0.30579 -0.16628 0.30625 -0.1668 0.3081 C -0.16953 0.31435 -0.16875 0.31481 -0.17149 0.32199 C -0.17227 0.32477 -0.17318 0.32616 -0.17396 0.32801 C -0.17448 0.32986 -0.17474 0.33194 -0.17539 0.3338 C -0.17617 0.33704 -0.17696 0.33981 -0.17787 0.34259 C -0.17839 0.34421 -0.17891 0.34606 -0.17943 0.34838 C -0.17995 0.35023 -0.18112 0.35255 -0.18164 0.3544 C -0.1836 0.35972 -0.18308 0.36204 -0.18581 0.36643 C -0.18633 0.36736 -0.18711 0.36736 -0.18763 0.36829 C -0.1918 0.37755 -0.18933 0.37292 -0.19505 0.38241 L -0.19727 0.38657 C -0.19805 0.38796 -0.1987 0.38958 -0.19974 0.39051 C -0.20052 0.39097 -0.20143 0.39143 -0.20222 0.39236 C -0.20274 0.39329 -0.20365 0.39514 -0.20443 0.39653 C -0.20547 0.39792 -0.20664 0.39931 -0.20742 0.40046 C -0.21042 0.41204 -0.20742 0.40278 -0.21159 0.40833 C -0.22031 0.42153 -0.21185 0.41319 -0.22084 0.42014 L -0.22331 0.42245 C -0.22526 0.42454 -0.22604 0.42454 -0.22774 0.4287 C -0.22969 0.43333 -0.23151 0.43819 -0.23347 0.44282 C -0.23399 0.44468 -0.23516 0.44606 -0.23568 0.44861 C -0.23763 0.45903 -0.2362 0.45509 -0.23959 0.46088 C -0.24011 0.46319 -0.24063 0.46505 -0.24115 0.46643 C -0.24258 0.46991 -0.24531 0.47268 -0.24662 0.47454 C -0.25104 0.48125 -0.24688 0.47639 -0.2513 0.48495 C -0.253 0.48819 -0.25599 0.49259 -0.25599 0.49306 C -0.25651 0.49444 -0.25677 0.49722 -0.25768 0.49954 C -0.25821 0.50046 -0.25925 0.49954 -0.25977 0.50093 C -0.26068 0.50278 -0.26042 0.50486 -0.26068 0.50718 C -0.2612 0.50949 -0.26172 0.51134 -0.26224 0.51412 C -0.2625 0.51412 -0.2625 0.51458 -0.2625 0.51505 " pathEditMode="relative" rAng="0" ptsTypes="AAAAAAAAAAAAAAAA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2574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-1.85185E-6 L 0.00235 0.00023 C -0.00065 0.00046 -0.00351 -1.85185E-6 -0.00547 0.00463 C -0.00612 0.00602 -0.00664 0.00834 -0.00729 0.00903 C -0.00924 0.0125 -0.01067 0.01296 -0.0125 0.01574 C -0.01445 0.01759 -0.01627 0.02199 -0.01823 0.02431 C -0.02148 0.02847 -0.02552 0.03334 -0.02812 0.04121 C -0.02916 0.04491 -0.03008 0.04908 -0.03151 0.05162 C -0.03203 0.05301 -0.03281 0.05486 -0.03333 0.05625 C -0.03411 0.05787 -0.03424 0.06065 -0.03476 0.06227 C -0.03659 0.06921 -0.03567 0.06435 -0.03802 0.0713 C -0.03919 0.07454 -0.04036 0.07778 -0.04166 0.08218 C -0.04205 0.08426 -0.04218 0.08634 -0.04284 0.08773 C -0.04336 0.08959 -0.04414 0.09005 -0.04479 0.09144 C -0.04544 0.09236 -0.0457 0.09421 -0.04622 0.09537 C -0.04661 0.09676 -0.04726 0.09746 -0.04791 0.09884 C -0.04896 0.1007 -0.04974 0.10278 -0.05026 0.10463 C -0.05143 0.10787 -0.0526 0.1125 -0.05377 0.11528 C -0.05716 0.12246 -0.05299 0.11366 -0.05716 0.12292 C -0.05833 0.12639 -0.05872 0.12639 -0.06028 0.13009 C -0.0608 0.13148 -0.0612 0.13357 -0.06185 0.13496 C -0.06224 0.13658 -0.06315 0.13681 -0.06367 0.13773 C -0.06432 0.13912 -0.06458 0.14074 -0.0651 0.14213 C -0.06797 0.14977 -0.06497 0.13982 -0.06849 0.14977 C -0.06979 0.15394 -0.07096 0.1588 -0.07226 0.1625 C -0.07278 0.16366 -0.0737 0.16412 -0.07409 0.16551 C -0.07539 0.16759 -0.07747 0.17338 -0.07838 0.17546 C -0.0789 0.17732 -0.07903 0.1794 -0.07942 0.18079 C -0.07995 0.18264 -0.08112 0.18403 -0.08177 0.18658 C -0.08411 0.19398 -0.08229 0.1919 -0.08528 0.19861 C -0.08672 0.20232 -0.0875 0.20162 -0.08932 0.20301 C -0.08984 0.20347 -0.09036 0.20417 -0.09075 0.20463 C -0.09114 0.20671 -0.09179 0.20857 -0.09218 0.21065 C -0.09284 0.21343 -0.09336 0.21713 -0.09401 0.21968 C -0.09453 0.2213 -0.09492 0.22315 -0.09557 0.22431 C -0.09622 0.22616 -0.09687 0.22755 -0.09739 0.22894 C -0.09778 0.23033 -0.09843 0.23056 -0.0987 0.23195 C -0.10052 0.23681 -0.1 0.23704 -0.10156 0.24259 C -0.10208 0.24468 -0.10273 0.2456 -0.10312 0.24699 C -0.10351 0.24838 -0.10364 0.25 -0.10403 0.25139 C -0.10442 0.25394 -0.10495 0.25602 -0.10547 0.2581 C -0.10573 0.25903 -0.10625 0.26042 -0.10651 0.26227 C -0.10677 0.26366 -0.10755 0.26551 -0.10781 0.2669 C -0.10898 0.27084 -0.10859 0.27269 -0.11041 0.27593 C -0.11067 0.27662 -0.11107 0.27662 -0.11146 0.27732 C -0.11393 0.28426 -0.11237 0.28079 -0.11588 0.28796 L -0.11732 0.29121 C -0.11784 0.29213 -0.1181 0.29352 -0.11875 0.29421 C -0.11927 0.29445 -0.11979 0.29491 -0.12018 0.2956 C -0.1207 0.2963 -0.12122 0.29769 -0.12161 0.29861 C -0.12226 0.29977 -0.12291 0.3007 -0.12343 0.30162 C -0.12526 0.31042 -0.12343 0.30347 -0.12591 0.30764 C -0.13112 0.31759 -0.12604 0.31134 -0.13164 0.31644 L -0.13307 0.31829 C -0.13424 0.31991 -0.13463 0.31991 -0.1358 0.32292 C -0.13685 0.32616 -0.13802 0.32986 -0.13919 0.33357 C -0.13958 0.33496 -0.14023 0.33588 -0.14049 0.33773 C -0.14166 0.3456 -0.14088 0.34283 -0.14297 0.34722 C -0.14323 0.34884 -0.14349 0.35023 -0.14388 0.35139 C -0.14466 0.35394 -0.14635 0.35602 -0.14713 0.35741 C -0.14987 0.3625 -0.14726 0.3588 -0.15 0.36528 C -0.15104 0.36783 -0.15273 0.37107 -0.15273 0.37153 C -0.15325 0.37246 -0.15338 0.37454 -0.1539 0.37639 C -0.15416 0.37709 -0.15482 0.37639 -0.15508 0.37732 C -0.1556 0.37871 -0.15547 0.38033 -0.1556 0.38218 C -0.15599 0.3838 -0.15625 0.38519 -0.15651 0.38727 C -0.15664 0.38727 -0.15664 0.38773 -0.15664 0.3882 " pathEditMode="relative" rAng="0" ptsTypes="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1939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2" grpId="0"/>
      <p:bldP spid="22" grpId="1"/>
      <p:bldP spid="29" grpId="0"/>
      <p:bldP spid="29" grpId="1"/>
      <p:bldP spid="31" grpId="0"/>
      <p:bldP spid="33" grpId="0"/>
      <p:bldP spid="45" grpId="0" animBg="1"/>
      <p:bldP spid="45" grpId="1" animBg="1"/>
      <p:bldP spid="46" grpId="0" animBg="1"/>
      <p:bldP spid="4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Common Trends – Problem with Moving Average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6B4BF-EE12-4985-809E-B09EFFA55524}"/>
              </a:ext>
            </a:extLst>
          </p:cNvPr>
          <p:cNvSpPr/>
          <p:nvPr/>
        </p:nvSpPr>
        <p:spPr>
          <a:xfrm>
            <a:off x="10327173" y="784274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Bag of tunable</a:t>
            </a:r>
          </a:p>
        </p:txBody>
      </p:sp>
      <p:pic>
        <p:nvPicPr>
          <p:cNvPr id="54" name="Picture 2" descr="Image result for large bag">
            <a:extLst>
              <a:ext uri="{FF2B5EF4-FFF2-40B4-BE49-F238E27FC236}">
                <a16:creationId xmlns:a16="http://schemas.microsoft.com/office/drawing/2014/main" id="{F23542C8-7A53-4B57-A4F6-D4F4FE27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572" y="1170677"/>
            <a:ext cx="1652280" cy="165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0CBDCA-EE19-4ADD-AE65-AEE2D43338E0}"/>
                  </a:ext>
                </a:extLst>
              </p:cNvPr>
              <p:cNvSpPr/>
              <p:nvPr/>
            </p:nvSpPr>
            <p:spPr>
              <a:xfrm>
                <a:off x="5841621" y="3275012"/>
                <a:ext cx="2413033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0CBDCA-EE19-4ADD-AE65-AEE2D43338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1621" y="3275012"/>
                <a:ext cx="2413033" cy="923330"/>
              </a:xfrm>
              <a:prstGeom prst="rect">
                <a:avLst/>
              </a:prstGeom>
              <a:blipFill>
                <a:blip r:embed="rId4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CE53D11E-F780-4AC1-8059-5DF75A9278F8}"/>
              </a:ext>
            </a:extLst>
          </p:cNvPr>
          <p:cNvSpPr/>
          <p:nvPr/>
        </p:nvSpPr>
        <p:spPr>
          <a:xfrm>
            <a:off x="9100856" y="3148173"/>
            <a:ext cx="251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SGD noise is larger for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smaller batch size</a:t>
            </a:r>
            <a:endParaRPr lang="en-US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5197BDE-7F3B-458F-877D-25AAD172400F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8110290" y="3471339"/>
            <a:ext cx="9905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3AF4C48-8B0B-472D-9C85-78C8E8C6C8BE}"/>
                  </a:ext>
                </a:extLst>
              </p:cNvPr>
              <p:cNvSpPr txBox="1"/>
              <p:nvPr/>
            </p:nvSpPr>
            <p:spPr>
              <a:xfrm>
                <a:off x="2813389" y="5213381"/>
                <a:ext cx="15126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𝑒𝑠𝑡𝑖𝑚𝑎𝑡𝑒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3AF4C48-8B0B-472D-9C85-78C8E8C6C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389" y="5213381"/>
                <a:ext cx="1512648" cy="369332"/>
              </a:xfrm>
              <a:prstGeom prst="rect">
                <a:avLst/>
              </a:prstGeom>
              <a:blipFill>
                <a:blip r:embed="rId5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35CEF16-9B2B-4A35-9C16-B16038082B5A}"/>
              </a:ext>
            </a:extLst>
          </p:cNvPr>
          <p:cNvCxnSpPr>
            <a:cxnSpLocks/>
          </p:cNvCxnSpPr>
          <p:nvPr/>
        </p:nvCxnSpPr>
        <p:spPr>
          <a:xfrm>
            <a:off x="2965741" y="4766338"/>
            <a:ext cx="0" cy="451692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1B53869-68F0-41B4-B262-4AAF1ABCB2F2}"/>
              </a:ext>
            </a:extLst>
          </p:cNvPr>
          <p:cNvCxnSpPr>
            <a:cxnSpLocks/>
          </p:cNvCxnSpPr>
          <p:nvPr/>
        </p:nvCxnSpPr>
        <p:spPr>
          <a:xfrm flipV="1">
            <a:off x="1045280" y="2335169"/>
            <a:ext cx="0" cy="28828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64F56D2-0E3F-4410-B75B-89D7D9F43F6B}"/>
              </a:ext>
            </a:extLst>
          </p:cNvPr>
          <p:cNvCxnSpPr>
            <a:cxnSpLocks/>
          </p:cNvCxnSpPr>
          <p:nvPr/>
        </p:nvCxnSpPr>
        <p:spPr>
          <a:xfrm>
            <a:off x="1045280" y="5218030"/>
            <a:ext cx="389671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06654C3-F545-4C7C-A87E-D2013BCF5D03}"/>
              </a:ext>
            </a:extLst>
          </p:cNvPr>
          <p:cNvSpPr/>
          <p:nvPr/>
        </p:nvSpPr>
        <p:spPr>
          <a:xfrm>
            <a:off x="1232567" y="2849403"/>
            <a:ext cx="3723701" cy="1938968"/>
          </a:xfrm>
          <a:custGeom>
            <a:avLst/>
            <a:gdLst>
              <a:gd name="connsiteX0" fmla="*/ 0 w 3723701"/>
              <a:gd name="connsiteY0" fmla="*/ 440674 h 1938968"/>
              <a:gd name="connsiteX1" fmla="*/ 44068 w 3723701"/>
              <a:gd name="connsiteY1" fmla="*/ 319489 h 1938968"/>
              <a:gd name="connsiteX2" fmla="*/ 110169 w 3723701"/>
              <a:gd name="connsiteY2" fmla="*/ 286438 h 1938968"/>
              <a:gd name="connsiteX3" fmla="*/ 187287 w 3723701"/>
              <a:gd name="connsiteY3" fmla="*/ 341522 h 1938968"/>
              <a:gd name="connsiteX4" fmla="*/ 209321 w 3723701"/>
              <a:gd name="connsiteY4" fmla="*/ 374573 h 1938968"/>
              <a:gd name="connsiteX5" fmla="*/ 231354 w 3723701"/>
              <a:gd name="connsiteY5" fmla="*/ 440674 h 1938968"/>
              <a:gd name="connsiteX6" fmla="*/ 242371 w 3723701"/>
              <a:gd name="connsiteY6" fmla="*/ 473725 h 1938968"/>
              <a:gd name="connsiteX7" fmla="*/ 264405 w 3723701"/>
              <a:gd name="connsiteY7" fmla="*/ 561860 h 1938968"/>
              <a:gd name="connsiteX8" fmla="*/ 286439 w 3723701"/>
              <a:gd name="connsiteY8" fmla="*/ 605927 h 1938968"/>
              <a:gd name="connsiteX9" fmla="*/ 308472 w 3723701"/>
              <a:gd name="connsiteY9" fmla="*/ 672029 h 1938968"/>
              <a:gd name="connsiteX10" fmla="*/ 319489 w 3723701"/>
              <a:gd name="connsiteY10" fmla="*/ 727113 h 1938968"/>
              <a:gd name="connsiteX11" fmla="*/ 341523 w 3723701"/>
              <a:gd name="connsiteY11" fmla="*/ 760163 h 1938968"/>
              <a:gd name="connsiteX12" fmla="*/ 352540 w 3723701"/>
              <a:gd name="connsiteY12" fmla="*/ 804231 h 1938968"/>
              <a:gd name="connsiteX13" fmla="*/ 396607 w 3723701"/>
              <a:gd name="connsiteY13" fmla="*/ 881349 h 1938968"/>
              <a:gd name="connsiteX14" fmla="*/ 429658 w 3723701"/>
              <a:gd name="connsiteY14" fmla="*/ 958467 h 1938968"/>
              <a:gd name="connsiteX15" fmla="*/ 462709 w 3723701"/>
              <a:gd name="connsiteY15" fmla="*/ 1002535 h 1938968"/>
              <a:gd name="connsiteX16" fmla="*/ 583894 w 3723701"/>
              <a:gd name="connsiteY16" fmla="*/ 1057619 h 1938968"/>
              <a:gd name="connsiteX17" fmla="*/ 649995 w 3723701"/>
              <a:gd name="connsiteY17" fmla="*/ 1046602 h 1938968"/>
              <a:gd name="connsiteX18" fmla="*/ 716097 w 3723701"/>
              <a:gd name="connsiteY18" fmla="*/ 991518 h 1938968"/>
              <a:gd name="connsiteX19" fmla="*/ 760164 w 3723701"/>
              <a:gd name="connsiteY19" fmla="*/ 925416 h 1938968"/>
              <a:gd name="connsiteX20" fmla="*/ 815248 w 3723701"/>
              <a:gd name="connsiteY20" fmla="*/ 837282 h 1938968"/>
              <a:gd name="connsiteX21" fmla="*/ 837282 w 3723701"/>
              <a:gd name="connsiteY21" fmla="*/ 771180 h 1938968"/>
              <a:gd name="connsiteX22" fmla="*/ 881350 w 3723701"/>
              <a:gd name="connsiteY22" fmla="*/ 661012 h 1938968"/>
              <a:gd name="connsiteX23" fmla="*/ 903383 w 3723701"/>
              <a:gd name="connsiteY23" fmla="*/ 594910 h 1938968"/>
              <a:gd name="connsiteX24" fmla="*/ 914400 w 3723701"/>
              <a:gd name="connsiteY24" fmla="*/ 561860 h 1938968"/>
              <a:gd name="connsiteX25" fmla="*/ 936434 w 3723701"/>
              <a:gd name="connsiteY25" fmla="*/ 385590 h 1938968"/>
              <a:gd name="connsiteX26" fmla="*/ 947451 w 3723701"/>
              <a:gd name="connsiteY26" fmla="*/ 352539 h 1938968"/>
              <a:gd name="connsiteX27" fmla="*/ 1002535 w 3723701"/>
              <a:gd name="connsiteY27" fmla="*/ 220337 h 1938968"/>
              <a:gd name="connsiteX28" fmla="*/ 1046603 w 3723701"/>
              <a:gd name="connsiteY28" fmla="*/ 154236 h 1938968"/>
              <a:gd name="connsiteX29" fmla="*/ 1068636 w 3723701"/>
              <a:gd name="connsiteY29" fmla="*/ 121185 h 1938968"/>
              <a:gd name="connsiteX30" fmla="*/ 1101687 w 3723701"/>
              <a:gd name="connsiteY30" fmla="*/ 66101 h 1938968"/>
              <a:gd name="connsiteX31" fmla="*/ 1167788 w 3723701"/>
              <a:gd name="connsiteY31" fmla="*/ 0 h 1938968"/>
              <a:gd name="connsiteX32" fmla="*/ 1233889 w 3723701"/>
              <a:gd name="connsiteY32" fmla="*/ 55084 h 1938968"/>
              <a:gd name="connsiteX33" fmla="*/ 1255923 w 3723701"/>
              <a:gd name="connsiteY33" fmla="*/ 132202 h 1938968"/>
              <a:gd name="connsiteX34" fmla="*/ 1277957 w 3723701"/>
              <a:gd name="connsiteY34" fmla="*/ 176269 h 1938968"/>
              <a:gd name="connsiteX35" fmla="*/ 1311007 w 3723701"/>
              <a:gd name="connsiteY35" fmla="*/ 264404 h 1938968"/>
              <a:gd name="connsiteX36" fmla="*/ 1322024 w 3723701"/>
              <a:gd name="connsiteY36" fmla="*/ 330506 h 1938968"/>
              <a:gd name="connsiteX37" fmla="*/ 1377109 w 3723701"/>
              <a:gd name="connsiteY37" fmla="*/ 440674 h 1938968"/>
              <a:gd name="connsiteX38" fmla="*/ 1388125 w 3723701"/>
              <a:gd name="connsiteY38" fmla="*/ 517792 h 1938968"/>
              <a:gd name="connsiteX39" fmla="*/ 1432193 w 3723701"/>
              <a:gd name="connsiteY39" fmla="*/ 649995 h 1938968"/>
              <a:gd name="connsiteX40" fmla="*/ 1454227 w 3723701"/>
              <a:gd name="connsiteY40" fmla="*/ 815248 h 1938968"/>
              <a:gd name="connsiteX41" fmla="*/ 1465244 w 3723701"/>
              <a:gd name="connsiteY41" fmla="*/ 881349 h 1938968"/>
              <a:gd name="connsiteX42" fmla="*/ 1487277 w 3723701"/>
              <a:gd name="connsiteY42" fmla="*/ 1189821 h 1938968"/>
              <a:gd name="connsiteX43" fmla="*/ 1498294 w 3723701"/>
              <a:gd name="connsiteY43" fmla="*/ 1233889 h 1938968"/>
              <a:gd name="connsiteX44" fmla="*/ 1520328 w 3723701"/>
              <a:gd name="connsiteY44" fmla="*/ 1586429 h 1938968"/>
              <a:gd name="connsiteX45" fmla="*/ 1542362 w 3723701"/>
              <a:gd name="connsiteY45" fmla="*/ 1641513 h 1938968"/>
              <a:gd name="connsiteX46" fmla="*/ 1575412 w 3723701"/>
              <a:gd name="connsiteY46" fmla="*/ 1685580 h 1938968"/>
              <a:gd name="connsiteX47" fmla="*/ 1597446 w 3723701"/>
              <a:gd name="connsiteY47" fmla="*/ 1751682 h 1938968"/>
              <a:gd name="connsiteX48" fmla="*/ 1608463 w 3723701"/>
              <a:gd name="connsiteY48" fmla="*/ 1784732 h 1938968"/>
              <a:gd name="connsiteX49" fmla="*/ 1652530 w 3723701"/>
              <a:gd name="connsiteY49" fmla="*/ 1850833 h 1938968"/>
              <a:gd name="connsiteX50" fmla="*/ 1674564 w 3723701"/>
              <a:gd name="connsiteY50" fmla="*/ 1883884 h 1938968"/>
              <a:gd name="connsiteX51" fmla="*/ 1696598 w 3723701"/>
              <a:gd name="connsiteY51" fmla="*/ 1916935 h 1938968"/>
              <a:gd name="connsiteX52" fmla="*/ 1784733 w 3723701"/>
              <a:gd name="connsiteY52" fmla="*/ 1938968 h 1938968"/>
              <a:gd name="connsiteX53" fmla="*/ 2170323 w 3723701"/>
              <a:gd name="connsiteY53" fmla="*/ 1927951 h 1938968"/>
              <a:gd name="connsiteX54" fmla="*/ 2269475 w 3723701"/>
              <a:gd name="connsiteY54" fmla="*/ 1905918 h 1938968"/>
              <a:gd name="connsiteX55" fmla="*/ 2434728 w 3723701"/>
              <a:gd name="connsiteY55" fmla="*/ 1883884 h 1938968"/>
              <a:gd name="connsiteX56" fmla="*/ 2467778 w 3723701"/>
              <a:gd name="connsiteY56" fmla="*/ 1872867 h 1938968"/>
              <a:gd name="connsiteX57" fmla="*/ 2599981 w 3723701"/>
              <a:gd name="connsiteY57" fmla="*/ 1806766 h 1938968"/>
              <a:gd name="connsiteX58" fmla="*/ 2688116 w 3723701"/>
              <a:gd name="connsiteY58" fmla="*/ 1773715 h 1938968"/>
              <a:gd name="connsiteX59" fmla="*/ 2721166 w 3723701"/>
              <a:gd name="connsiteY59" fmla="*/ 1762698 h 1938968"/>
              <a:gd name="connsiteX60" fmla="*/ 2864386 w 3723701"/>
              <a:gd name="connsiteY60" fmla="*/ 1674563 h 1938968"/>
              <a:gd name="connsiteX61" fmla="*/ 2908453 w 3723701"/>
              <a:gd name="connsiteY61" fmla="*/ 1619479 h 1938968"/>
              <a:gd name="connsiteX62" fmla="*/ 2930487 w 3723701"/>
              <a:gd name="connsiteY62" fmla="*/ 1586429 h 1938968"/>
              <a:gd name="connsiteX63" fmla="*/ 2974554 w 3723701"/>
              <a:gd name="connsiteY63" fmla="*/ 1498294 h 1938968"/>
              <a:gd name="connsiteX64" fmla="*/ 3040656 w 3723701"/>
              <a:gd name="connsiteY64" fmla="*/ 1399142 h 1938968"/>
              <a:gd name="connsiteX65" fmla="*/ 3051672 w 3723701"/>
              <a:gd name="connsiteY65" fmla="*/ 1366091 h 1938968"/>
              <a:gd name="connsiteX66" fmla="*/ 3073706 w 3723701"/>
              <a:gd name="connsiteY66" fmla="*/ 1322024 h 1938968"/>
              <a:gd name="connsiteX67" fmla="*/ 3084723 w 3723701"/>
              <a:gd name="connsiteY67" fmla="*/ 1288973 h 1938968"/>
              <a:gd name="connsiteX68" fmla="*/ 3117774 w 3723701"/>
              <a:gd name="connsiteY68" fmla="*/ 1211855 h 1938968"/>
              <a:gd name="connsiteX69" fmla="*/ 3128790 w 3723701"/>
              <a:gd name="connsiteY69" fmla="*/ 1167788 h 1938968"/>
              <a:gd name="connsiteX70" fmla="*/ 3205909 w 3723701"/>
              <a:gd name="connsiteY70" fmla="*/ 1035585 h 1938968"/>
              <a:gd name="connsiteX71" fmla="*/ 3238959 w 3723701"/>
              <a:gd name="connsiteY71" fmla="*/ 991518 h 1938968"/>
              <a:gd name="connsiteX72" fmla="*/ 3272010 w 3723701"/>
              <a:gd name="connsiteY72" fmla="*/ 969484 h 1938968"/>
              <a:gd name="connsiteX73" fmla="*/ 3371162 w 3723701"/>
              <a:gd name="connsiteY73" fmla="*/ 1002535 h 1938968"/>
              <a:gd name="connsiteX74" fmla="*/ 3393195 w 3723701"/>
              <a:gd name="connsiteY74" fmla="*/ 1035585 h 1938968"/>
              <a:gd name="connsiteX75" fmla="*/ 3437263 w 3723701"/>
              <a:gd name="connsiteY75" fmla="*/ 1046602 h 1938968"/>
              <a:gd name="connsiteX76" fmla="*/ 3503364 w 3723701"/>
              <a:gd name="connsiteY76" fmla="*/ 1068636 h 1938968"/>
              <a:gd name="connsiteX77" fmla="*/ 3547431 w 3723701"/>
              <a:gd name="connsiteY77" fmla="*/ 1057619 h 1938968"/>
              <a:gd name="connsiteX78" fmla="*/ 3646583 w 3723701"/>
              <a:gd name="connsiteY78" fmla="*/ 980501 h 1938968"/>
              <a:gd name="connsiteX79" fmla="*/ 3679634 w 3723701"/>
              <a:gd name="connsiteY79" fmla="*/ 958467 h 1938968"/>
              <a:gd name="connsiteX80" fmla="*/ 3723701 w 3723701"/>
              <a:gd name="connsiteY80" fmla="*/ 936433 h 193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723701" h="1938968">
                <a:moveTo>
                  <a:pt x="0" y="440674"/>
                </a:moveTo>
                <a:cubicBezTo>
                  <a:pt x="8085" y="400249"/>
                  <a:pt x="12777" y="350780"/>
                  <a:pt x="44068" y="319489"/>
                </a:cubicBezTo>
                <a:cubicBezTo>
                  <a:pt x="65426" y="298131"/>
                  <a:pt x="83287" y="295399"/>
                  <a:pt x="110169" y="286438"/>
                </a:cubicBezTo>
                <a:cubicBezTo>
                  <a:pt x="209320" y="319489"/>
                  <a:pt x="157909" y="282766"/>
                  <a:pt x="187287" y="341522"/>
                </a:cubicBezTo>
                <a:cubicBezTo>
                  <a:pt x="193209" y="353365"/>
                  <a:pt x="201976" y="363556"/>
                  <a:pt x="209321" y="374573"/>
                </a:cubicBezTo>
                <a:lnTo>
                  <a:pt x="231354" y="440674"/>
                </a:lnTo>
                <a:cubicBezTo>
                  <a:pt x="235026" y="451691"/>
                  <a:pt x="240093" y="462338"/>
                  <a:pt x="242371" y="473725"/>
                </a:cubicBezTo>
                <a:cubicBezTo>
                  <a:pt x="248837" y="506055"/>
                  <a:pt x="251702" y="532219"/>
                  <a:pt x="264405" y="561860"/>
                </a:cubicBezTo>
                <a:cubicBezTo>
                  <a:pt x="270874" y="576955"/>
                  <a:pt x="280340" y="590679"/>
                  <a:pt x="286439" y="605927"/>
                </a:cubicBezTo>
                <a:cubicBezTo>
                  <a:pt x="295065" y="627492"/>
                  <a:pt x="303917" y="649254"/>
                  <a:pt x="308472" y="672029"/>
                </a:cubicBezTo>
                <a:cubicBezTo>
                  <a:pt x="312144" y="690390"/>
                  <a:pt x="312914" y="709580"/>
                  <a:pt x="319489" y="727113"/>
                </a:cubicBezTo>
                <a:cubicBezTo>
                  <a:pt x="324138" y="739510"/>
                  <a:pt x="334178" y="749146"/>
                  <a:pt x="341523" y="760163"/>
                </a:cubicBezTo>
                <a:cubicBezTo>
                  <a:pt x="345195" y="774852"/>
                  <a:pt x="347223" y="790054"/>
                  <a:pt x="352540" y="804231"/>
                </a:cubicBezTo>
                <a:cubicBezTo>
                  <a:pt x="364519" y="836175"/>
                  <a:pt x="378345" y="853955"/>
                  <a:pt x="396607" y="881349"/>
                </a:cubicBezTo>
                <a:cubicBezTo>
                  <a:pt x="409497" y="932907"/>
                  <a:pt x="400396" y="917500"/>
                  <a:pt x="429658" y="958467"/>
                </a:cubicBezTo>
                <a:cubicBezTo>
                  <a:pt x="440331" y="973409"/>
                  <a:pt x="447859" y="991735"/>
                  <a:pt x="462709" y="1002535"/>
                </a:cubicBezTo>
                <a:cubicBezTo>
                  <a:pt x="504389" y="1032847"/>
                  <a:pt x="539780" y="1042914"/>
                  <a:pt x="583894" y="1057619"/>
                </a:cubicBezTo>
                <a:cubicBezTo>
                  <a:pt x="605928" y="1053947"/>
                  <a:pt x="628804" y="1053666"/>
                  <a:pt x="649995" y="1046602"/>
                </a:cubicBezTo>
                <a:cubicBezTo>
                  <a:pt x="669090" y="1040237"/>
                  <a:pt x="705359" y="1005324"/>
                  <a:pt x="716097" y="991518"/>
                </a:cubicBezTo>
                <a:cubicBezTo>
                  <a:pt x="732355" y="970615"/>
                  <a:pt x="744275" y="946601"/>
                  <a:pt x="760164" y="925416"/>
                </a:cubicBezTo>
                <a:cubicBezTo>
                  <a:pt x="788578" y="887532"/>
                  <a:pt x="797965" y="880491"/>
                  <a:pt x="815248" y="837282"/>
                </a:cubicBezTo>
                <a:cubicBezTo>
                  <a:pt x="823874" y="815717"/>
                  <a:pt x="828656" y="792745"/>
                  <a:pt x="837282" y="771180"/>
                </a:cubicBezTo>
                <a:cubicBezTo>
                  <a:pt x="851971" y="734457"/>
                  <a:pt x="868843" y="698534"/>
                  <a:pt x="881350" y="661012"/>
                </a:cubicBezTo>
                <a:lnTo>
                  <a:pt x="903383" y="594910"/>
                </a:lnTo>
                <a:lnTo>
                  <a:pt x="914400" y="561860"/>
                </a:lnTo>
                <a:cubicBezTo>
                  <a:pt x="921242" y="486604"/>
                  <a:pt x="920172" y="450636"/>
                  <a:pt x="936434" y="385590"/>
                </a:cubicBezTo>
                <a:cubicBezTo>
                  <a:pt x="939251" y="374324"/>
                  <a:pt x="943482" y="363453"/>
                  <a:pt x="947451" y="352539"/>
                </a:cubicBezTo>
                <a:cubicBezTo>
                  <a:pt x="962083" y="312300"/>
                  <a:pt x="979128" y="259349"/>
                  <a:pt x="1002535" y="220337"/>
                </a:cubicBezTo>
                <a:cubicBezTo>
                  <a:pt x="1016160" y="197630"/>
                  <a:pt x="1031914" y="176270"/>
                  <a:pt x="1046603" y="154236"/>
                </a:cubicBezTo>
                <a:cubicBezTo>
                  <a:pt x="1053948" y="143219"/>
                  <a:pt x="1061824" y="132539"/>
                  <a:pt x="1068636" y="121185"/>
                </a:cubicBezTo>
                <a:cubicBezTo>
                  <a:pt x="1079653" y="102824"/>
                  <a:pt x="1088127" y="82674"/>
                  <a:pt x="1101687" y="66101"/>
                </a:cubicBezTo>
                <a:cubicBezTo>
                  <a:pt x="1121419" y="41984"/>
                  <a:pt x="1167788" y="0"/>
                  <a:pt x="1167788" y="0"/>
                </a:cubicBezTo>
                <a:cubicBezTo>
                  <a:pt x="1186771" y="12655"/>
                  <a:pt x="1223284" y="33875"/>
                  <a:pt x="1233889" y="55084"/>
                </a:cubicBezTo>
                <a:cubicBezTo>
                  <a:pt x="1245845" y="78996"/>
                  <a:pt x="1246786" y="107077"/>
                  <a:pt x="1255923" y="132202"/>
                </a:cubicBezTo>
                <a:cubicBezTo>
                  <a:pt x="1261535" y="147636"/>
                  <a:pt x="1271287" y="161262"/>
                  <a:pt x="1277957" y="176269"/>
                </a:cubicBezTo>
                <a:cubicBezTo>
                  <a:pt x="1295516" y="215778"/>
                  <a:pt x="1298895" y="228071"/>
                  <a:pt x="1311007" y="264404"/>
                </a:cubicBezTo>
                <a:cubicBezTo>
                  <a:pt x="1314679" y="286438"/>
                  <a:pt x="1314181" y="309590"/>
                  <a:pt x="1322024" y="330506"/>
                </a:cubicBezTo>
                <a:cubicBezTo>
                  <a:pt x="1336440" y="368949"/>
                  <a:pt x="1377109" y="440674"/>
                  <a:pt x="1377109" y="440674"/>
                </a:cubicBezTo>
                <a:cubicBezTo>
                  <a:pt x="1380781" y="466380"/>
                  <a:pt x="1381517" y="492680"/>
                  <a:pt x="1388125" y="517792"/>
                </a:cubicBezTo>
                <a:cubicBezTo>
                  <a:pt x="1399946" y="562714"/>
                  <a:pt x="1432193" y="649995"/>
                  <a:pt x="1432193" y="649995"/>
                </a:cubicBezTo>
                <a:cubicBezTo>
                  <a:pt x="1440652" y="717669"/>
                  <a:pt x="1444091" y="749364"/>
                  <a:pt x="1454227" y="815248"/>
                </a:cubicBezTo>
                <a:cubicBezTo>
                  <a:pt x="1457624" y="837326"/>
                  <a:pt x="1461572" y="859315"/>
                  <a:pt x="1465244" y="881349"/>
                </a:cubicBezTo>
                <a:cubicBezTo>
                  <a:pt x="1472588" y="984173"/>
                  <a:pt x="1477655" y="1087185"/>
                  <a:pt x="1487277" y="1189821"/>
                </a:cubicBezTo>
                <a:cubicBezTo>
                  <a:pt x="1488690" y="1204896"/>
                  <a:pt x="1497319" y="1218779"/>
                  <a:pt x="1498294" y="1233889"/>
                </a:cubicBezTo>
                <a:cubicBezTo>
                  <a:pt x="1498951" y="1244074"/>
                  <a:pt x="1491938" y="1491798"/>
                  <a:pt x="1520328" y="1586429"/>
                </a:cubicBezTo>
                <a:cubicBezTo>
                  <a:pt x="1526011" y="1605371"/>
                  <a:pt x="1532758" y="1624226"/>
                  <a:pt x="1542362" y="1641513"/>
                </a:cubicBezTo>
                <a:cubicBezTo>
                  <a:pt x="1551279" y="1657564"/>
                  <a:pt x="1564395" y="1670891"/>
                  <a:pt x="1575412" y="1685580"/>
                </a:cubicBezTo>
                <a:lnTo>
                  <a:pt x="1597446" y="1751682"/>
                </a:lnTo>
                <a:cubicBezTo>
                  <a:pt x="1601118" y="1762699"/>
                  <a:pt x="1602022" y="1775070"/>
                  <a:pt x="1608463" y="1784732"/>
                </a:cubicBezTo>
                <a:lnTo>
                  <a:pt x="1652530" y="1850833"/>
                </a:lnTo>
                <a:lnTo>
                  <a:pt x="1674564" y="1883884"/>
                </a:lnTo>
                <a:cubicBezTo>
                  <a:pt x="1681909" y="1894901"/>
                  <a:pt x="1684037" y="1912748"/>
                  <a:pt x="1696598" y="1916935"/>
                </a:cubicBezTo>
                <a:cubicBezTo>
                  <a:pt x="1747412" y="1933872"/>
                  <a:pt x="1718261" y="1925674"/>
                  <a:pt x="1784733" y="1938968"/>
                </a:cubicBezTo>
                <a:cubicBezTo>
                  <a:pt x="1913263" y="1935296"/>
                  <a:pt x="2041901" y="1934372"/>
                  <a:pt x="2170323" y="1927951"/>
                </a:cubicBezTo>
                <a:cubicBezTo>
                  <a:pt x="2200492" y="1926443"/>
                  <a:pt x="2239394" y="1911387"/>
                  <a:pt x="2269475" y="1905918"/>
                </a:cubicBezTo>
                <a:cubicBezTo>
                  <a:pt x="2302924" y="1899836"/>
                  <a:pt x="2404034" y="1887721"/>
                  <a:pt x="2434728" y="1883884"/>
                </a:cubicBezTo>
                <a:cubicBezTo>
                  <a:pt x="2445745" y="1880212"/>
                  <a:pt x="2457255" y="1877778"/>
                  <a:pt x="2467778" y="1872867"/>
                </a:cubicBezTo>
                <a:cubicBezTo>
                  <a:pt x="2512425" y="1852032"/>
                  <a:pt x="2553849" y="1824066"/>
                  <a:pt x="2599981" y="1806766"/>
                </a:cubicBezTo>
                <a:lnTo>
                  <a:pt x="2688116" y="1773715"/>
                </a:lnTo>
                <a:cubicBezTo>
                  <a:pt x="2699029" y="1769746"/>
                  <a:pt x="2710594" y="1767503"/>
                  <a:pt x="2721166" y="1762698"/>
                </a:cubicBezTo>
                <a:cubicBezTo>
                  <a:pt x="2779887" y="1736007"/>
                  <a:pt x="2819767" y="1719182"/>
                  <a:pt x="2864386" y="1674563"/>
                </a:cubicBezTo>
                <a:cubicBezTo>
                  <a:pt x="2881013" y="1657936"/>
                  <a:pt x="2894345" y="1638290"/>
                  <a:pt x="2908453" y="1619479"/>
                </a:cubicBezTo>
                <a:cubicBezTo>
                  <a:pt x="2916397" y="1608887"/>
                  <a:pt x="2924147" y="1598053"/>
                  <a:pt x="2930487" y="1586429"/>
                </a:cubicBezTo>
                <a:cubicBezTo>
                  <a:pt x="2946215" y="1557594"/>
                  <a:pt x="2954846" y="1524571"/>
                  <a:pt x="2974554" y="1498294"/>
                </a:cubicBezTo>
                <a:cubicBezTo>
                  <a:pt x="3002229" y="1461394"/>
                  <a:pt x="3019410" y="1441635"/>
                  <a:pt x="3040656" y="1399142"/>
                </a:cubicBezTo>
                <a:cubicBezTo>
                  <a:pt x="3045849" y="1388755"/>
                  <a:pt x="3047098" y="1376765"/>
                  <a:pt x="3051672" y="1366091"/>
                </a:cubicBezTo>
                <a:cubicBezTo>
                  <a:pt x="3058141" y="1350996"/>
                  <a:pt x="3067237" y="1337119"/>
                  <a:pt x="3073706" y="1322024"/>
                </a:cubicBezTo>
                <a:cubicBezTo>
                  <a:pt x="3078281" y="1311350"/>
                  <a:pt x="3080410" y="1299755"/>
                  <a:pt x="3084723" y="1288973"/>
                </a:cubicBezTo>
                <a:cubicBezTo>
                  <a:pt x="3095110" y="1263006"/>
                  <a:pt x="3108216" y="1238139"/>
                  <a:pt x="3117774" y="1211855"/>
                </a:cubicBezTo>
                <a:cubicBezTo>
                  <a:pt x="3122948" y="1197626"/>
                  <a:pt x="3123167" y="1181846"/>
                  <a:pt x="3128790" y="1167788"/>
                </a:cubicBezTo>
                <a:cubicBezTo>
                  <a:pt x="3146772" y="1122833"/>
                  <a:pt x="3177105" y="1073990"/>
                  <a:pt x="3205909" y="1035585"/>
                </a:cubicBezTo>
                <a:cubicBezTo>
                  <a:pt x="3216926" y="1020896"/>
                  <a:pt x="3225976" y="1004501"/>
                  <a:pt x="3238959" y="991518"/>
                </a:cubicBezTo>
                <a:cubicBezTo>
                  <a:pt x="3248322" y="982155"/>
                  <a:pt x="3260993" y="976829"/>
                  <a:pt x="3272010" y="969484"/>
                </a:cubicBezTo>
                <a:cubicBezTo>
                  <a:pt x="3316326" y="976870"/>
                  <a:pt x="3340180" y="971553"/>
                  <a:pt x="3371162" y="1002535"/>
                </a:cubicBezTo>
                <a:cubicBezTo>
                  <a:pt x="3380524" y="1011897"/>
                  <a:pt x="3382178" y="1028241"/>
                  <a:pt x="3393195" y="1035585"/>
                </a:cubicBezTo>
                <a:cubicBezTo>
                  <a:pt x="3405793" y="1043984"/>
                  <a:pt x="3422760" y="1042251"/>
                  <a:pt x="3437263" y="1046602"/>
                </a:cubicBezTo>
                <a:cubicBezTo>
                  <a:pt x="3459509" y="1053276"/>
                  <a:pt x="3503364" y="1068636"/>
                  <a:pt x="3503364" y="1068636"/>
                </a:cubicBezTo>
                <a:cubicBezTo>
                  <a:pt x="3518053" y="1064964"/>
                  <a:pt x="3533888" y="1064390"/>
                  <a:pt x="3547431" y="1057619"/>
                </a:cubicBezTo>
                <a:cubicBezTo>
                  <a:pt x="3630967" y="1015850"/>
                  <a:pt x="3592177" y="1025839"/>
                  <a:pt x="3646583" y="980501"/>
                </a:cubicBezTo>
                <a:cubicBezTo>
                  <a:pt x="3656755" y="972024"/>
                  <a:pt x="3667791" y="964389"/>
                  <a:pt x="3679634" y="958467"/>
                </a:cubicBezTo>
                <a:cubicBezTo>
                  <a:pt x="3730270" y="933149"/>
                  <a:pt x="3698811" y="961323"/>
                  <a:pt x="3723701" y="936433"/>
                </a:cubicBezTo>
              </a:path>
            </a:pathLst>
          </a:cu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C58F1FD-2B5F-44E1-B020-CFA7601DF9B9}"/>
              </a:ext>
            </a:extLst>
          </p:cNvPr>
          <p:cNvCxnSpPr>
            <a:cxnSpLocks/>
          </p:cNvCxnSpPr>
          <p:nvPr/>
        </p:nvCxnSpPr>
        <p:spPr>
          <a:xfrm>
            <a:off x="2633144" y="3384033"/>
            <a:ext cx="36049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78E1C3-0AC9-4E80-8E0A-466C885E0B97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2622127" y="3384033"/>
            <a:ext cx="11017" cy="1836704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78F6060-BC00-4E28-B7FE-1C253F505B05}"/>
                  </a:ext>
                </a:extLst>
              </p:cNvPr>
              <p:cNvSpPr txBox="1"/>
              <p:nvPr/>
            </p:nvSpPr>
            <p:spPr>
              <a:xfrm>
                <a:off x="2181387" y="5220737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78F6060-BC00-4E28-B7FE-1C253F505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1387" y="5220737"/>
                <a:ext cx="903514" cy="369332"/>
              </a:xfrm>
              <a:prstGeom prst="rect">
                <a:avLst/>
              </a:prstGeom>
              <a:blipFill>
                <a:blip r:embed="rId6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2858D2D-95BF-4F18-8C36-F746FCD80C6A}"/>
                  </a:ext>
                </a:extLst>
              </p:cNvPr>
              <p:cNvSpPr txBox="1"/>
              <p:nvPr/>
            </p:nvSpPr>
            <p:spPr>
              <a:xfrm>
                <a:off x="2740303" y="3014701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2858D2D-95BF-4F18-8C36-F746FCD80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0303" y="3014701"/>
                <a:ext cx="903514" cy="369332"/>
              </a:xfrm>
              <a:prstGeom prst="rect">
                <a:avLst/>
              </a:prstGeom>
              <a:blipFill>
                <a:blip r:embed="rId7"/>
                <a:stretch>
                  <a:fillRect r="-16216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6440FF7-EEE8-4E52-BFA6-E89ABB4EA18E}"/>
                  </a:ext>
                </a:extLst>
              </p:cNvPr>
              <p:cNvSpPr txBox="1"/>
              <p:nvPr/>
            </p:nvSpPr>
            <p:spPr>
              <a:xfrm>
                <a:off x="2668230" y="2424393"/>
                <a:ext cx="19511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Direction of change</a:t>
                </a:r>
              </a:p>
              <a:p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to decay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6440FF7-EEE8-4E52-BFA6-E89ABB4EA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30" y="2424393"/>
                <a:ext cx="1951175" cy="584775"/>
              </a:xfrm>
              <a:prstGeom prst="rect">
                <a:avLst/>
              </a:prstGeom>
              <a:blipFill>
                <a:blip r:embed="rId8"/>
                <a:stretch>
                  <a:fillRect l="-1875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5AE7A59-39F0-490B-BFA6-4F74535DAA8D}"/>
                  </a:ext>
                </a:extLst>
              </p:cNvPr>
              <p:cNvSpPr txBox="1"/>
              <p:nvPr/>
            </p:nvSpPr>
            <p:spPr>
              <a:xfrm>
                <a:off x="4037846" y="1293631"/>
                <a:ext cx="23341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5AE7A59-39F0-490B-BFA6-4F74535DA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846" y="1293631"/>
                <a:ext cx="2334127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73E18A5-2121-4CE5-AE6F-5F4702159C11}"/>
                  </a:ext>
                </a:extLst>
              </p:cNvPr>
              <p:cNvSpPr txBox="1"/>
              <p:nvPr/>
            </p:nvSpPr>
            <p:spPr>
              <a:xfrm>
                <a:off x="215692" y="2083550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73E18A5-2121-4CE5-AE6F-5F4702159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92" y="2083550"/>
                <a:ext cx="903514" cy="369332"/>
              </a:xfrm>
              <a:prstGeom prst="rect">
                <a:avLst/>
              </a:prstGeom>
              <a:blipFill>
                <a:blip r:embed="rId10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D2164A3B-4388-4C8B-8D0C-35CF1978EF02}"/>
              </a:ext>
            </a:extLst>
          </p:cNvPr>
          <p:cNvSpPr txBox="1"/>
          <p:nvPr/>
        </p:nvSpPr>
        <p:spPr>
          <a:xfrm>
            <a:off x="6595077" y="5201257"/>
            <a:ext cx="4141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“</a:t>
            </a:r>
            <a:r>
              <a:rPr lang="en-US" sz="1200" i="1" dirty="0"/>
              <a:t>Mini batches are usually better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”</a:t>
            </a:r>
            <a:br>
              <a:rPr lang="en-US" sz="1200" i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Geoffrey Hinton, Lecture 6, CSC321, University of Toronto</a:t>
            </a:r>
            <a:br>
              <a:rPr lang="en-US" sz="1200" i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200" dirty="0"/>
              <a:t>AI scientist at Google Brain</a:t>
            </a:r>
          </a:p>
        </p:txBody>
      </p:sp>
      <p:pic>
        <p:nvPicPr>
          <p:cNvPr id="49" name="Picture 2" descr="Geoffrey Hinton at UBC.jpg">
            <a:extLst>
              <a:ext uri="{FF2B5EF4-FFF2-40B4-BE49-F238E27FC236}">
                <a16:creationId xmlns:a16="http://schemas.microsoft.com/office/drawing/2014/main" id="{49813D38-4695-4EBB-B680-75C0C0357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00"/>
          <a:stretch/>
        </p:blipFill>
        <p:spPr bwMode="auto">
          <a:xfrm>
            <a:off x="6728481" y="4564242"/>
            <a:ext cx="737885" cy="63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27C673E-ABBE-4A04-98CD-441215B4DA2D}"/>
              </a:ext>
            </a:extLst>
          </p:cNvPr>
          <p:cNvSpPr txBox="1"/>
          <p:nvPr/>
        </p:nvSpPr>
        <p:spPr>
          <a:xfrm>
            <a:off x="1045280" y="5633016"/>
            <a:ext cx="466185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Training accuracy for ResNet-34, CIFAR10</a:t>
            </a:r>
          </a:p>
          <a:p>
            <a:r>
              <a:rPr lang="en-US" sz="1200" i="1" dirty="0"/>
              <a:t>Adaptive Gradient Methods with Dynamic Bound of Learning Rate</a:t>
            </a:r>
          </a:p>
          <a:p>
            <a:r>
              <a:rPr lang="en-US" sz="1200" i="1" dirty="0"/>
              <a:t>Luo et al. ICLR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5A3307-427F-4BCA-8F82-4E58E639398C}"/>
              </a:ext>
            </a:extLst>
          </p:cNvPr>
          <p:cNvSpPr/>
          <p:nvPr/>
        </p:nvSpPr>
        <p:spPr>
          <a:xfrm>
            <a:off x="4380859" y="4681728"/>
            <a:ext cx="1096439" cy="369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D4CFFB-554B-4516-B388-6D15F6CD498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108" r="5611"/>
          <a:stretch/>
        </p:blipFill>
        <p:spPr>
          <a:xfrm>
            <a:off x="206030" y="2118190"/>
            <a:ext cx="5656804" cy="351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6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Common Trends – Manual Tuning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6B4BF-EE12-4985-809E-B09EFFA55524}"/>
              </a:ext>
            </a:extLst>
          </p:cNvPr>
          <p:cNvSpPr/>
          <p:nvPr/>
        </p:nvSpPr>
        <p:spPr>
          <a:xfrm>
            <a:off x="10327173" y="784274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Bag of tunable</a:t>
            </a:r>
          </a:p>
        </p:txBody>
      </p:sp>
      <p:pic>
        <p:nvPicPr>
          <p:cNvPr id="54" name="Picture 2" descr="Image result for large bag">
            <a:extLst>
              <a:ext uri="{FF2B5EF4-FFF2-40B4-BE49-F238E27FC236}">
                <a16:creationId xmlns:a16="http://schemas.microsoft.com/office/drawing/2014/main" id="{F23542C8-7A53-4B57-A4F6-D4F4FE27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572" y="1170677"/>
            <a:ext cx="1652280" cy="165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3AF4C48-8B0B-472D-9C85-78C8E8C6C8BE}"/>
                  </a:ext>
                </a:extLst>
              </p:cNvPr>
              <p:cNvSpPr txBox="1"/>
              <p:nvPr/>
            </p:nvSpPr>
            <p:spPr>
              <a:xfrm>
                <a:off x="2813389" y="5213381"/>
                <a:ext cx="15126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𝑡𝑢𝑛𝑒𝑑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3AF4C48-8B0B-472D-9C85-78C8E8C6C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389" y="5213381"/>
                <a:ext cx="1512648" cy="369332"/>
              </a:xfrm>
              <a:prstGeom prst="rect">
                <a:avLst/>
              </a:prstGeom>
              <a:blipFill>
                <a:blip r:embed="rId4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35CEF16-9B2B-4A35-9C16-B16038082B5A}"/>
              </a:ext>
            </a:extLst>
          </p:cNvPr>
          <p:cNvCxnSpPr>
            <a:cxnSpLocks/>
          </p:cNvCxnSpPr>
          <p:nvPr/>
        </p:nvCxnSpPr>
        <p:spPr>
          <a:xfrm>
            <a:off x="2965741" y="4766338"/>
            <a:ext cx="0" cy="451692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1B53869-68F0-41B4-B262-4AAF1ABCB2F2}"/>
              </a:ext>
            </a:extLst>
          </p:cNvPr>
          <p:cNvCxnSpPr>
            <a:cxnSpLocks/>
          </p:cNvCxnSpPr>
          <p:nvPr/>
        </p:nvCxnSpPr>
        <p:spPr>
          <a:xfrm flipV="1">
            <a:off x="1045280" y="2335169"/>
            <a:ext cx="0" cy="28828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64F56D2-0E3F-4410-B75B-89D7D9F43F6B}"/>
              </a:ext>
            </a:extLst>
          </p:cNvPr>
          <p:cNvCxnSpPr>
            <a:cxnSpLocks/>
          </p:cNvCxnSpPr>
          <p:nvPr/>
        </p:nvCxnSpPr>
        <p:spPr>
          <a:xfrm>
            <a:off x="1045280" y="5218030"/>
            <a:ext cx="389671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06654C3-F545-4C7C-A87E-D2013BCF5D03}"/>
              </a:ext>
            </a:extLst>
          </p:cNvPr>
          <p:cNvSpPr/>
          <p:nvPr/>
        </p:nvSpPr>
        <p:spPr>
          <a:xfrm>
            <a:off x="1232567" y="2849403"/>
            <a:ext cx="3723701" cy="1938968"/>
          </a:xfrm>
          <a:custGeom>
            <a:avLst/>
            <a:gdLst>
              <a:gd name="connsiteX0" fmla="*/ 0 w 3723701"/>
              <a:gd name="connsiteY0" fmla="*/ 440674 h 1938968"/>
              <a:gd name="connsiteX1" fmla="*/ 44068 w 3723701"/>
              <a:gd name="connsiteY1" fmla="*/ 319489 h 1938968"/>
              <a:gd name="connsiteX2" fmla="*/ 110169 w 3723701"/>
              <a:gd name="connsiteY2" fmla="*/ 286438 h 1938968"/>
              <a:gd name="connsiteX3" fmla="*/ 187287 w 3723701"/>
              <a:gd name="connsiteY3" fmla="*/ 341522 h 1938968"/>
              <a:gd name="connsiteX4" fmla="*/ 209321 w 3723701"/>
              <a:gd name="connsiteY4" fmla="*/ 374573 h 1938968"/>
              <a:gd name="connsiteX5" fmla="*/ 231354 w 3723701"/>
              <a:gd name="connsiteY5" fmla="*/ 440674 h 1938968"/>
              <a:gd name="connsiteX6" fmla="*/ 242371 w 3723701"/>
              <a:gd name="connsiteY6" fmla="*/ 473725 h 1938968"/>
              <a:gd name="connsiteX7" fmla="*/ 264405 w 3723701"/>
              <a:gd name="connsiteY7" fmla="*/ 561860 h 1938968"/>
              <a:gd name="connsiteX8" fmla="*/ 286439 w 3723701"/>
              <a:gd name="connsiteY8" fmla="*/ 605927 h 1938968"/>
              <a:gd name="connsiteX9" fmla="*/ 308472 w 3723701"/>
              <a:gd name="connsiteY9" fmla="*/ 672029 h 1938968"/>
              <a:gd name="connsiteX10" fmla="*/ 319489 w 3723701"/>
              <a:gd name="connsiteY10" fmla="*/ 727113 h 1938968"/>
              <a:gd name="connsiteX11" fmla="*/ 341523 w 3723701"/>
              <a:gd name="connsiteY11" fmla="*/ 760163 h 1938968"/>
              <a:gd name="connsiteX12" fmla="*/ 352540 w 3723701"/>
              <a:gd name="connsiteY12" fmla="*/ 804231 h 1938968"/>
              <a:gd name="connsiteX13" fmla="*/ 396607 w 3723701"/>
              <a:gd name="connsiteY13" fmla="*/ 881349 h 1938968"/>
              <a:gd name="connsiteX14" fmla="*/ 429658 w 3723701"/>
              <a:gd name="connsiteY14" fmla="*/ 958467 h 1938968"/>
              <a:gd name="connsiteX15" fmla="*/ 462709 w 3723701"/>
              <a:gd name="connsiteY15" fmla="*/ 1002535 h 1938968"/>
              <a:gd name="connsiteX16" fmla="*/ 583894 w 3723701"/>
              <a:gd name="connsiteY16" fmla="*/ 1057619 h 1938968"/>
              <a:gd name="connsiteX17" fmla="*/ 649995 w 3723701"/>
              <a:gd name="connsiteY17" fmla="*/ 1046602 h 1938968"/>
              <a:gd name="connsiteX18" fmla="*/ 716097 w 3723701"/>
              <a:gd name="connsiteY18" fmla="*/ 991518 h 1938968"/>
              <a:gd name="connsiteX19" fmla="*/ 760164 w 3723701"/>
              <a:gd name="connsiteY19" fmla="*/ 925416 h 1938968"/>
              <a:gd name="connsiteX20" fmla="*/ 815248 w 3723701"/>
              <a:gd name="connsiteY20" fmla="*/ 837282 h 1938968"/>
              <a:gd name="connsiteX21" fmla="*/ 837282 w 3723701"/>
              <a:gd name="connsiteY21" fmla="*/ 771180 h 1938968"/>
              <a:gd name="connsiteX22" fmla="*/ 881350 w 3723701"/>
              <a:gd name="connsiteY22" fmla="*/ 661012 h 1938968"/>
              <a:gd name="connsiteX23" fmla="*/ 903383 w 3723701"/>
              <a:gd name="connsiteY23" fmla="*/ 594910 h 1938968"/>
              <a:gd name="connsiteX24" fmla="*/ 914400 w 3723701"/>
              <a:gd name="connsiteY24" fmla="*/ 561860 h 1938968"/>
              <a:gd name="connsiteX25" fmla="*/ 936434 w 3723701"/>
              <a:gd name="connsiteY25" fmla="*/ 385590 h 1938968"/>
              <a:gd name="connsiteX26" fmla="*/ 947451 w 3723701"/>
              <a:gd name="connsiteY26" fmla="*/ 352539 h 1938968"/>
              <a:gd name="connsiteX27" fmla="*/ 1002535 w 3723701"/>
              <a:gd name="connsiteY27" fmla="*/ 220337 h 1938968"/>
              <a:gd name="connsiteX28" fmla="*/ 1046603 w 3723701"/>
              <a:gd name="connsiteY28" fmla="*/ 154236 h 1938968"/>
              <a:gd name="connsiteX29" fmla="*/ 1068636 w 3723701"/>
              <a:gd name="connsiteY29" fmla="*/ 121185 h 1938968"/>
              <a:gd name="connsiteX30" fmla="*/ 1101687 w 3723701"/>
              <a:gd name="connsiteY30" fmla="*/ 66101 h 1938968"/>
              <a:gd name="connsiteX31" fmla="*/ 1167788 w 3723701"/>
              <a:gd name="connsiteY31" fmla="*/ 0 h 1938968"/>
              <a:gd name="connsiteX32" fmla="*/ 1233889 w 3723701"/>
              <a:gd name="connsiteY32" fmla="*/ 55084 h 1938968"/>
              <a:gd name="connsiteX33" fmla="*/ 1255923 w 3723701"/>
              <a:gd name="connsiteY33" fmla="*/ 132202 h 1938968"/>
              <a:gd name="connsiteX34" fmla="*/ 1277957 w 3723701"/>
              <a:gd name="connsiteY34" fmla="*/ 176269 h 1938968"/>
              <a:gd name="connsiteX35" fmla="*/ 1311007 w 3723701"/>
              <a:gd name="connsiteY35" fmla="*/ 264404 h 1938968"/>
              <a:gd name="connsiteX36" fmla="*/ 1322024 w 3723701"/>
              <a:gd name="connsiteY36" fmla="*/ 330506 h 1938968"/>
              <a:gd name="connsiteX37" fmla="*/ 1377109 w 3723701"/>
              <a:gd name="connsiteY37" fmla="*/ 440674 h 1938968"/>
              <a:gd name="connsiteX38" fmla="*/ 1388125 w 3723701"/>
              <a:gd name="connsiteY38" fmla="*/ 517792 h 1938968"/>
              <a:gd name="connsiteX39" fmla="*/ 1432193 w 3723701"/>
              <a:gd name="connsiteY39" fmla="*/ 649995 h 1938968"/>
              <a:gd name="connsiteX40" fmla="*/ 1454227 w 3723701"/>
              <a:gd name="connsiteY40" fmla="*/ 815248 h 1938968"/>
              <a:gd name="connsiteX41" fmla="*/ 1465244 w 3723701"/>
              <a:gd name="connsiteY41" fmla="*/ 881349 h 1938968"/>
              <a:gd name="connsiteX42" fmla="*/ 1487277 w 3723701"/>
              <a:gd name="connsiteY42" fmla="*/ 1189821 h 1938968"/>
              <a:gd name="connsiteX43" fmla="*/ 1498294 w 3723701"/>
              <a:gd name="connsiteY43" fmla="*/ 1233889 h 1938968"/>
              <a:gd name="connsiteX44" fmla="*/ 1520328 w 3723701"/>
              <a:gd name="connsiteY44" fmla="*/ 1586429 h 1938968"/>
              <a:gd name="connsiteX45" fmla="*/ 1542362 w 3723701"/>
              <a:gd name="connsiteY45" fmla="*/ 1641513 h 1938968"/>
              <a:gd name="connsiteX46" fmla="*/ 1575412 w 3723701"/>
              <a:gd name="connsiteY46" fmla="*/ 1685580 h 1938968"/>
              <a:gd name="connsiteX47" fmla="*/ 1597446 w 3723701"/>
              <a:gd name="connsiteY47" fmla="*/ 1751682 h 1938968"/>
              <a:gd name="connsiteX48" fmla="*/ 1608463 w 3723701"/>
              <a:gd name="connsiteY48" fmla="*/ 1784732 h 1938968"/>
              <a:gd name="connsiteX49" fmla="*/ 1652530 w 3723701"/>
              <a:gd name="connsiteY49" fmla="*/ 1850833 h 1938968"/>
              <a:gd name="connsiteX50" fmla="*/ 1674564 w 3723701"/>
              <a:gd name="connsiteY50" fmla="*/ 1883884 h 1938968"/>
              <a:gd name="connsiteX51" fmla="*/ 1696598 w 3723701"/>
              <a:gd name="connsiteY51" fmla="*/ 1916935 h 1938968"/>
              <a:gd name="connsiteX52" fmla="*/ 1784733 w 3723701"/>
              <a:gd name="connsiteY52" fmla="*/ 1938968 h 1938968"/>
              <a:gd name="connsiteX53" fmla="*/ 2170323 w 3723701"/>
              <a:gd name="connsiteY53" fmla="*/ 1927951 h 1938968"/>
              <a:gd name="connsiteX54" fmla="*/ 2269475 w 3723701"/>
              <a:gd name="connsiteY54" fmla="*/ 1905918 h 1938968"/>
              <a:gd name="connsiteX55" fmla="*/ 2434728 w 3723701"/>
              <a:gd name="connsiteY55" fmla="*/ 1883884 h 1938968"/>
              <a:gd name="connsiteX56" fmla="*/ 2467778 w 3723701"/>
              <a:gd name="connsiteY56" fmla="*/ 1872867 h 1938968"/>
              <a:gd name="connsiteX57" fmla="*/ 2599981 w 3723701"/>
              <a:gd name="connsiteY57" fmla="*/ 1806766 h 1938968"/>
              <a:gd name="connsiteX58" fmla="*/ 2688116 w 3723701"/>
              <a:gd name="connsiteY58" fmla="*/ 1773715 h 1938968"/>
              <a:gd name="connsiteX59" fmla="*/ 2721166 w 3723701"/>
              <a:gd name="connsiteY59" fmla="*/ 1762698 h 1938968"/>
              <a:gd name="connsiteX60" fmla="*/ 2864386 w 3723701"/>
              <a:gd name="connsiteY60" fmla="*/ 1674563 h 1938968"/>
              <a:gd name="connsiteX61" fmla="*/ 2908453 w 3723701"/>
              <a:gd name="connsiteY61" fmla="*/ 1619479 h 1938968"/>
              <a:gd name="connsiteX62" fmla="*/ 2930487 w 3723701"/>
              <a:gd name="connsiteY62" fmla="*/ 1586429 h 1938968"/>
              <a:gd name="connsiteX63" fmla="*/ 2974554 w 3723701"/>
              <a:gd name="connsiteY63" fmla="*/ 1498294 h 1938968"/>
              <a:gd name="connsiteX64" fmla="*/ 3040656 w 3723701"/>
              <a:gd name="connsiteY64" fmla="*/ 1399142 h 1938968"/>
              <a:gd name="connsiteX65" fmla="*/ 3051672 w 3723701"/>
              <a:gd name="connsiteY65" fmla="*/ 1366091 h 1938968"/>
              <a:gd name="connsiteX66" fmla="*/ 3073706 w 3723701"/>
              <a:gd name="connsiteY66" fmla="*/ 1322024 h 1938968"/>
              <a:gd name="connsiteX67" fmla="*/ 3084723 w 3723701"/>
              <a:gd name="connsiteY67" fmla="*/ 1288973 h 1938968"/>
              <a:gd name="connsiteX68" fmla="*/ 3117774 w 3723701"/>
              <a:gd name="connsiteY68" fmla="*/ 1211855 h 1938968"/>
              <a:gd name="connsiteX69" fmla="*/ 3128790 w 3723701"/>
              <a:gd name="connsiteY69" fmla="*/ 1167788 h 1938968"/>
              <a:gd name="connsiteX70" fmla="*/ 3205909 w 3723701"/>
              <a:gd name="connsiteY70" fmla="*/ 1035585 h 1938968"/>
              <a:gd name="connsiteX71" fmla="*/ 3238959 w 3723701"/>
              <a:gd name="connsiteY71" fmla="*/ 991518 h 1938968"/>
              <a:gd name="connsiteX72" fmla="*/ 3272010 w 3723701"/>
              <a:gd name="connsiteY72" fmla="*/ 969484 h 1938968"/>
              <a:gd name="connsiteX73" fmla="*/ 3371162 w 3723701"/>
              <a:gd name="connsiteY73" fmla="*/ 1002535 h 1938968"/>
              <a:gd name="connsiteX74" fmla="*/ 3393195 w 3723701"/>
              <a:gd name="connsiteY74" fmla="*/ 1035585 h 1938968"/>
              <a:gd name="connsiteX75" fmla="*/ 3437263 w 3723701"/>
              <a:gd name="connsiteY75" fmla="*/ 1046602 h 1938968"/>
              <a:gd name="connsiteX76" fmla="*/ 3503364 w 3723701"/>
              <a:gd name="connsiteY76" fmla="*/ 1068636 h 1938968"/>
              <a:gd name="connsiteX77" fmla="*/ 3547431 w 3723701"/>
              <a:gd name="connsiteY77" fmla="*/ 1057619 h 1938968"/>
              <a:gd name="connsiteX78" fmla="*/ 3646583 w 3723701"/>
              <a:gd name="connsiteY78" fmla="*/ 980501 h 1938968"/>
              <a:gd name="connsiteX79" fmla="*/ 3679634 w 3723701"/>
              <a:gd name="connsiteY79" fmla="*/ 958467 h 1938968"/>
              <a:gd name="connsiteX80" fmla="*/ 3723701 w 3723701"/>
              <a:gd name="connsiteY80" fmla="*/ 936433 h 193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723701" h="1938968">
                <a:moveTo>
                  <a:pt x="0" y="440674"/>
                </a:moveTo>
                <a:cubicBezTo>
                  <a:pt x="8085" y="400249"/>
                  <a:pt x="12777" y="350780"/>
                  <a:pt x="44068" y="319489"/>
                </a:cubicBezTo>
                <a:cubicBezTo>
                  <a:pt x="65426" y="298131"/>
                  <a:pt x="83287" y="295399"/>
                  <a:pt x="110169" y="286438"/>
                </a:cubicBezTo>
                <a:cubicBezTo>
                  <a:pt x="209320" y="319489"/>
                  <a:pt x="157909" y="282766"/>
                  <a:pt x="187287" y="341522"/>
                </a:cubicBezTo>
                <a:cubicBezTo>
                  <a:pt x="193209" y="353365"/>
                  <a:pt x="201976" y="363556"/>
                  <a:pt x="209321" y="374573"/>
                </a:cubicBezTo>
                <a:lnTo>
                  <a:pt x="231354" y="440674"/>
                </a:lnTo>
                <a:cubicBezTo>
                  <a:pt x="235026" y="451691"/>
                  <a:pt x="240093" y="462338"/>
                  <a:pt x="242371" y="473725"/>
                </a:cubicBezTo>
                <a:cubicBezTo>
                  <a:pt x="248837" y="506055"/>
                  <a:pt x="251702" y="532219"/>
                  <a:pt x="264405" y="561860"/>
                </a:cubicBezTo>
                <a:cubicBezTo>
                  <a:pt x="270874" y="576955"/>
                  <a:pt x="280340" y="590679"/>
                  <a:pt x="286439" y="605927"/>
                </a:cubicBezTo>
                <a:cubicBezTo>
                  <a:pt x="295065" y="627492"/>
                  <a:pt x="303917" y="649254"/>
                  <a:pt x="308472" y="672029"/>
                </a:cubicBezTo>
                <a:cubicBezTo>
                  <a:pt x="312144" y="690390"/>
                  <a:pt x="312914" y="709580"/>
                  <a:pt x="319489" y="727113"/>
                </a:cubicBezTo>
                <a:cubicBezTo>
                  <a:pt x="324138" y="739510"/>
                  <a:pt x="334178" y="749146"/>
                  <a:pt x="341523" y="760163"/>
                </a:cubicBezTo>
                <a:cubicBezTo>
                  <a:pt x="345195" y="774852"/>
                  <a:pt x="347223" y="790054"/>
                  <a:pt x="352540" y="804231"/>
                </a:cubicBezTo>
                <a:cubicBezTo>
                  <a:pt x="364519" y="836175"/>
                  <a:pt x="378345" y="853955"/>
                  <a:pt x="396607" y="881349"/>
                </a:cubicBezTo>
                <a:cubicBezTo>
                  <a:pt x="409497" y="932907"/>
                  <a:pt x="400396" y="917500"/>
                  <a:pt x="429658" y="958467"/>
                </a:cubicBezTo>
                <a:cubicBezTo>
                  <a:pt x="440331" y="973409"/>
                  <a:pt x="447859" y="991735"/>
                  <a:pt x="462709" y="1002535"/>
                </a:cubicBezTo>
                <a:cubicBezTo>
                  <a:pt x="504389" y="1032847"/>
                  <a:pt x="539780" y="1042914"/>
                  <a:pt x="583894" y="1057619"/>
                </a:cubicBezTo>
                <a:cubicBezTo>
                  <a:pt x="605928" y="1053947"/>
                  <a:pt x="628804" y="1053666"/>
                  <a:pt x="649995" y="1046602"/>
                </a:cubicBezTo>
                <a:cubicBezTo>
                  <a:pt x="669090" y="1040237"/>
                  <a:pt x="705359" y="1005324"/>
                  <a:pt x="716097" y="991518"/>
                </a:cubicBezTo>
                <a:cubicBezTo>
                  <a:pt x="732355" y="970615"/>
                  <a:pt x="744275" y="946601"/>
                  <a:pt x="760164" y="925416"/>
                </a:cubicBezTo>
                <a:cubicBezTo>
                  <a:pt x="788578" y="887532"/>
                  <a:pt x="797965" y="880491"/>
                  <a:pt x="815248" y="837282"/>
                </a:cubicBezTo>
                <a:cubicBezTo>
                  <a:pt x="823874" y="815717"/>
                  <a:pt x="828656" y="792745"/>
                  <a:pt x="837282" y="771180"/>
                </a:cubicBezTo>
                <a:cubicBezTo>
                  <a:pt x="851971" y="734457"/>
                  <a:pt x="868843" y="698534"/>
                  <a:pt x="881350" y="661012"/>
                </a:cubicBezTo>
                <a:lnTo>
                  <a:pt x="903383" y="594910"/>
                </a:lnTo>
                <a:lnTo>
                  <a:pt x="914400" y="561860"/>
                </a:lnTo>
                <a:cubicBezTo>
                  <a:pt x="921242" y="486604"/>
                  <a:pt x="920172" y="450636"/>
                  <a:pt x="936434" y="385590"/>
                </a:cubicBezTo>
                <a:cubicBezTo>
                  <a:pt x="939251" y="374324"/>
                  <a:pt x="943482" y="363453"/>
                  <a:pt x="947451" y="352539"/>
                </a:cubicBezTo>
                <a:cubicBezTo>
                  <a:pt x="962083" y="312300"/>
                  <a:pt x="979128" y="259349"/>
                  <a:pt x="1002535" y="220337"/>
                </a:cubicBezTo>
                <a:cubicBezTo>
                  <a:pt x="1016160" y="197630"/>
                  <a:pt x="1031914" y="176270"/>
                  <a:pt x="1046603" y="154236"/>
                </a:cubicBezTo>
                <a:cubicBezTo>
                  <a:pt x="1053948" y="143219"/>
                  <a:pt x="1061824" y="132539"/>
                  <a:pt x="1068636" y="121185"/>
                </a:cubicBezTo>
                <a:cubicBezTo>
                  <a:pt x="1079653" y="102824"/>
                  <a:pt x="1088127" y="82674"/>
                  <a:pt x="1101687" y="66101"/>
                </a:cubicBezTo>
                <a:cubicBezTo>
                  <a:pt x="1121419" y="41984"/>
                  <a:pt x="1167788" y="0"/>
                  <a:pt x="1167788" y="0"/>
                </a:cubicBezTo>
                <a:cubicBezTo>
                  <a:pt x="1186771" y="12655"/>
                  <a:pt x="1223284" y="33875"/>
                  <a:pt x="1233889" y="55084"/>
                </a:cubicBezTo>
                <a:cubicBezTo>
                  <a:pt x="1245845" y="78996"/>
                  <a:pt x="1246786" y="107077"/>
                  <a:pt x="1255923" y="132202"/>
                </a:cubicBezTo>
                <a:cubicBezTo>
                  <a:pt x="1261535" y="147636"/>
                  <a:pt x="1271287" y="161262"/>
                  <a:pt x="1277957" y="176269"/>
                </a:cubicBezTo>
                <a:cubicBezTo>
                  <a:pt x="1295516" y="215778"/>
                  <a:pt x="1298895" y="228071"/>
                  <a:pt x="1311007" y="264404"/>
                </a:cubicBezTo>
                <a:cubicBezTo>
                  <a:pt x="1314679" y="286438"/>
                  <a:pt x="1314181" y="309590"/>
                  <a:pt x="1322024" y="330506"/>
                </a:cubicBezTo>
                <a:cubicBezTo>
                  <a:pt x="1336440" y="368949"/>
                  <a:pt x="1377109" y="440674"/>
                  <a:pt x="1377109" y="440674"/>
                </a:cubicBezTo>
                <a:cubicBezTo>
                  <a:pt x="1380781" y="466380"/>
                  <a:pt x="1381517" y="492680"/>
                  <a:pt x="1388125" y="517792"/>
                </a:cubicBezTo>
                <a:cubicBezTo>
                  <a:pt x="1399946" y="562714"/>
                  <a:pt x="1432193" y="649995"/>
                  <a:pt x="1432193" y="649995"/>
                </a:cubicBezTo>
                <a:cubicBezTo>
                  <a:pt x="1440652" y="717669"/>
                  <a:pt x="1444091" y="749364"/>
                  <a:pt x="1454227" y="815248"/>
                </a:cubicBezTo>
                <a:cubicBezTo>
                  <a:pt x="1457624" y="837326"/>
                  <a:pt x="1461572" y="859315"/>
                  <a:pt x="1465244" y="881349"/>
                </a:cubicBezTo>
                <a:cubicBezTo>
                  <a:pt x="1472588" y="984173"/>
                  <a:pt x="1477655" y="1087185"/>
                  <a:pt x="1487277" y="1189821"/>
                </a:cubicBezTo>
                <a:cubicBezTo>
                  <a:pt x="1488690" y="1204896"/>
                  <a:pt x="1497319" y="1218779"/>
                  <a:pt x="1498294" y="1233889"/>
                </a:cubicBezTo>
                <a:cubicBezTo>
                  <a:pt x="1498951" y="1244074"/>
                  <a:pt x="1491938" y="1491798"/>
                  <a:pt x="1520328" y="1586429"/>
                </a:cubicBezTo>
                <a:cubicBezTo>
                  <a:pt x="1526011" y="1605371"/>
                  <a:pt x="1532758" y="1624226"/>
                  <a:pt x="1542362" y="1641513"/>
                </a:cubicBezTo>
                <a:cubicBezTo>
                  <a:pt x="1551279" y="1657564"/>
                  <a:pt x="1564395" y="1670891"/>
                  <a:pt x="1575412" y="1685580"/>
                </a:cubicBezTo>
                <a:lnTo>
                  <a:pt x="1597446" y="1751682"/>
                </a:lnTo>
                <a:cubicBezTo>
                  <a:pt x="1601118" y="1762699"/>
                  <a:pt x="1602022" y="1775070"/>
                  <a:pt x="1608463" y="1784732"/>
                </a:cubicBezTo>
                <a:lnTo>
                  <a:pt x="1652530" y="1850833"/>
                </a:lnTo>
                <a:lnTo>
                  <a:pt x="1674564" y="1883884"/>
                </a:lnTo>
                <a:cubicBezTo>
                  <a:pt x="1681909" y="1894901"/>
                  <a:pt x="1684037" y="1912748"/>
                  <a:pt x="1696598" y="1916935"/>
                </a:cubicBezTo>
                <a:cubicBezTo>
                  <a:pt x="1747412" y="1933872"/>
                  <a:pt x="1718261" y="1925674"/>
                  <a:pt x="1784733" y="1938968"/>
                </a:cubicBezTo>
                <a:cubicBezTo>
                  <a:pt x="1913263" y="1935296"/>
                  <a:pt x="2041901" y="1934372"/>
                  <a:pt x="2170323" y="1927951"/>
                </a:cubicBezTo>
                <a:cubicBezTo>
                  <a:pt x="2200492" y="1926443"/>
                  <a:pt x="2239394" y="1911387"/>
                  <a:pt x="2269475" y="1905918"/>
                </a:cubicBezTo>
                <a:cubicBezTo>
                  <a:pt x="2302924" y="1899836"/>
                  <a:pt x="2404034" y="1887721"/>
                  <a:pt x="2434728" y="1883884"/>
                </a:cubicBezTo>
                <a:cubicBezTo>
                  <a:pt x="2445745" y="1880212"/>
                  <a:pt x="2457255" y="1877778"/>
                  <a:pt x="2467778" y="1872867"/>
                </a:cubicBezTo>
                <a:cubicBezTo>
                  <a:pt x="2512425" y="1852032"/>
                  <a:pt x="2553849" y="1824066"/>
                  <a:pt x="2599981" y="1806766"/>
                </a:cubicBezTo>
                <a:lnTo>
                  <a:pt x="2688116" y="1773715"/>
                </a:lnTo>
                <a:cubicBezTo>
                  <a:pt x="2699029" y="1769746"/>
                  <a:pt x="2710594" y="1767503"/>
                  <a:pt x="2721166" y="1762698"/>
                </a:cubicBezTo>
                <a:cubicBezTo>
                  <a:pt x="2779887" y="1736007"/>
                  <a:pt x="2819767" y="1719182"/>
                  <a:pt x="2864386" y="1674563"/>
                </a:cubicBezTo>
                <a:cubicBezTo>
                  <a:pt x="2881013" y="1657936"/>
                  <a:pt x="2894345" y="1638290"/>
                  <a:pt x="2908453" y="1619479"/>
                </a:cubicBezTo>
                <a:cubicBezTo>
                  <a:pt x="2916397" y="1608887"/>
                  <a:pt x="2924147" y="1598053"/>
                  <a:pt x="2930487" y="1586429"/>
                </a:cubicBezTo>
                <a:cubicBezTo>
                  <a:pt x="2946215" y="1557594"/>
                  <a:pt x="2954846" y="1524571"/>
                  <a:pt x="2974554" y="1498294"/>
                </a:cubicBezTo>
                <a:cubicBezTo>
                  <a:pt x="3002229" y="1461394"/>
                  <a:pt x="3019410" y="1441635"/>
                  <a:pt x="3040656" y="1399142"/>
                </a:cubicBezTo>
                <a:cubicBezTo>
                  <a:pt x="3045849" y="1388755"/>
                  <a:pt x="3047098" y="1376765"/>
                  <a:pt x="3051672" y="1366091"/>
                </a:cubicBezTo>
                <a:cubicBezTo>
                  <a:pt x="3058141" y="1350996"/>
                  <a:pt x="3067237" y="1337119"/>
                  <a:pt x="3073706" y="1322024"/>
                </a:cubicBezTo>
                <a:cubicBezTo>
                  <a:pt x="3078281" y="1311350"/>
                  <a:pt x="3080410" y="1299755"/>
                  <a:pt x="3084723" y="1288973"/>
                </a:cubicBezTo>
                <a:cubicBezTo>
                  <a:pt x="3095110" y="1263006"/>
                  <a:pt x="3108216" y="1238139"/>
                  <a:pt x="3117774" y="1211855"/>
                </a:cubicBezTo>
                <a:cubicBezTo>
                  <a:pt x="3122948" y="1197626"/>
                  <a:pt x="3123167" y="1181846"/>
                  <a:pt x="3128790" y="1167788"/>
                </a:cubicBezTo>
                <a:cubicBezTo>
                  <a:pt x="3146772" y="1122833"/>
                  <a:pt x="3177105" y="1073990"/>
                  <a:pt x="3205909" y="1035585"/>
                </a:cubicBezTo>
                <a:cubicBezTo>
                  <a:pt x="3216926" y="1020896"/>
                  <a:pt x="3225976" y="1004501"/>
                  <a:pt x="3238959" y="991518"/>
                </a:cubicBezTo>
                <a:cubicBezTo>
                  <a:pt x="3248322" y="982155"/>
                  <a:pt x="3260993" y="976829"/>
                  <a:pt x="3272010" y="969484"/>
                </a:cubicBezTo>
                <a:cubicBezTo>
                  <a:pt x="3316326" y="976870"/>
                  <a:pt x="3340180" y="971553"/>
                  <a:pt x="3371162" y="1002535"/>
                </a:cubicBezTo>
                <a:cubicBezTo>
                  <a:pt x="3380524" y="1011897"/>
                  <a:pt x="3382178" y="1028241"/>
                  <a:pt x="3393195" y="1035585"/>
                </a:cubicBezTo>
                <a:cubicBezTo>
                  <a:pt x="3405793" y="1043984"/>
                  <a:pt x="3422760" y="1042251"/>
                  <a:pt x="3437263" y="1046602"/>
                </a:cubicBezTo>
                <a:cubicBezTo>
                  <a:pt x="3459509" y="1053276"/>
                  <a:pt x="3503364" y="1068636"/>
                  <a:pt x="3503364" y="1068636"/>
                </a:cubicBezTo>
                <a:cubicBezTo>
                  <a:pt x="3518053" y="1064964"/>
                  <a:pt x="3533888" y="1064390"/>
                  <a:pt x="3547431" y="1057619"/>
                </a:cubicBezTo>
                <a:cubicBezTo>
                  <a:pt x="3630967" y="1015850"/>
                  <a:pt x="3592177" y="1025839"/>
                  <a:pt x="3646583" y="980501"/>
                </a:cubicBezTo>
                <a:cubicBezTo>
                  <a:pt x="3656755" y="972024"/>
                  <a:pt x="3667791" y="964389"/>
                  <a:pt x="3679634" y="958467"/>
                </a:cubicBezTo>
                <a:cubicBezTo>
                  <a:pt x="3730270" y="933149"/>
                  <a:pt x="3698811" y="961323"/>
                  <a:pt x="3723701" y="936433"/>
                </a:cubicBezTo>
              </a:path>
            </a:pathLst>
          </a:cu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C58F1FD-2B5F-44E1-B020-CFA7601DF9B9}"/>
              </a:ext>
            </a:extLst>
          </p:cNvPr>
          <p:cNvCxnSpPr>
            <a:cxnSpLocks/>
          </p:cNvCxnSpPr>
          <p:nvPr/>
        </p:nvCxnSpPr>
        <p:spPr>
          <a:xfrm>
            <a:off x="2633144" y="3384033"/>
            <a:ext cx="36049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78E1C3-0AC9-4E80-8E0A-466C885E0B97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2622127" y="3384033"/>
            <a:ext cx="11017" cy="1836704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78F6060-BC00-4E28-B7FE-1C253F505B05}"/>
                  </a:ext>
                </a:extLst>
              </p:cNvPr>
              <p:cNvSpPr txBox="1"/>
              <p:nvPr/>
            </p:nvSpPr>
            <p:spPr>
              <a:xfrm>
                <a:off x="2181387" y="5220737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78F6060-BC00-4E28-B7FE-1C253F505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1387" y="5220737"/>
                <a:ext cx="903514" cy="369332"/>
              </a:xfrm>
              <a:prstGeom prst="rect">
                <a:avLst/>
              </a:prstGeom>
              <a:blipFill>
                <a:blip r:embed="rId5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2858D2D-95BF-4F18-8C36-F746FCD80C6A}"/>
                  </a:ext>
                </a:extLst>
              </p:cNvPr>
              <p:cNvSpPr txBox="1"/>
              <p:nvPr/>
            </p:nvSpPr>
            <p:spPr>
              <a:xfrm>
                <a:off x="2740303" y="3014701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2858D2D-95BF-4F18-8C36-F746FCD80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0303" y="3014701"/>
                <a:ext cx="903514" cy="369332"/>
              </a:xfrm>
              <a:prstGeom prst="rect">
                <a:avLst/>
              </a:prstGeom>
              <a:blipFill>
                <a:blip r:embed="rId6"/>
                <a:stretch>
                  <a:fillRect r="-16216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6440FF7-EEE8-4E52-BFA6-E89ABB4EA18E}"/>
                  </a:ext>
                </a:extLst>
              </p:cNvPr>
              <p:cNvSpPr txBox="1"/>
              <p:nvPr/>
            </p:nvSpPr>
            <p:spPr>
              <a:xfrm>
                <a:off x="2668230" y="2424393"/>
                <a:ext cx="19511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Direction of change</a:t>
                </a:r>
              </a:p>
              <a:p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to decay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6440FF7-EEE8-4E52-BFA6-E89ABB4EA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30" y="2424393"/>
                <a:ext cx="1951175" cy="584775"/>
              </a:xfrm>
              <a:prstGeom prst="rect">
                <a:avLst/>
              </a:prstGeom>
              <a:blipFill>
                <a:blip r:embed="rId7"/>
                <a:stretch>
                  <a:fillRect l="-1875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5AE7A59-39F0-490B-BFA6-4F74535DAA8D}"/>
                  </a:ext>
                </a:extLst>
              </p:cNvPr>
              <p:cNvSpPr txBox="1"/>
              <p:nvPr/>
            </p:nvSpPr>
            <p:spPr>
              <a:xfrm>
                <a:off x="4037846" y="1293631"/>
                <a:ext cx="23341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5AE7A59-39F0-490B-BFA6-4F74535DA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846" y="1293631"/>
                <a:ext cx="2334127" cy="369332"/>
              </a:xfrm>
              <a:prstGeom prst="rect">
                <a:avLst/>
              </a:prstGeom>
              <a:blipFill>
                <a:blip r:embed="rId8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73E18A5-2121-4CE5-AE6F-5F4702159C11}"/>
                  </a:ext>
                </a:extLst>
              </p:cNvPr>
              <p:cNvSpPr txBox="1"/>
              <p:nvPr/>
            </p:nvSpPr>
            <p:spPr>
              <a:xfrm>
                <a:off x="215692" y="2083550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73E18A5-2121-4CE5-AE6F-5F4702159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92" y="2083550"/>
                <a:ext cx="903514" cy="369332"/>
              </a:xfrm>
              <a:prstGeom prst="rect">
                <a:avLst/>
              </a:prstGeom>
              <a:blipFill>
                <a:blip r:embed="rId9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4F0B1D7F-11A8-453A-87B6-487B065E6CB9}"/>
              </a:ext>
            </a:extLst>
          </p:cNvPr>
          <p:cNvSpPr/>
          <p:nvPr/>
        </p:nvSpPr>
        <p:spPr>
          <a:xfrm>
            <a:off x="7328168" y="1606032"/>
            <a:ext cx="48638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base"/>
            <a:r>
              <a:rPr lang="en-US" sz="1200" dirty="0"/>
              <a:t>Multi-step decay – input: (initial step size, [milestone], [decay])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DACA258-F72C-42A2-9B65-2DB33B9E283C}"/>
              </a:ext>
            </a:extLst>
          </p:cNvPr>
          <p:cNvCxnSpPr/>
          <p:nvPr/>
        </p:nvCxnSpPr>
        <p:spPr>
          <a:xfrm flipV="1">
            <a:off x="7692181" y="3673160"/>
            <a:ext cx="0" cy="20694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045AAE3-997B-4CC4-AAEE-938D3C2C040B}"/>
              </a:ext>
            </a:extLst>
          </p:cNvPr>
          <p:cNvCxnSpPr/>
          <p:nvPr/>
        </p:nvCxnSpPr>
        <p:spPr>
          <a:xfrm>
            <a:off x="7692181" y="5734570"/>
            <a:ext cx="316831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5AA477-CF13-4F7F-B502-F5B191A0B708}"/>
                  </a:ext>
                </a:extLst>
              </p:cNvPr>
              <p:cNvSpPr txBox="1"/>
              <p:nvPr/>
            </p:nvSpPr>
            <p:spPr>
              <a:xfrm>
                <a:off x="7011375" y="3339877"/>
                <a:ext cx="120520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learning rate: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5AA477-CF13-4F7F-B502-F5B191A0B7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1375" y="3339877"/>
                <a:ext cx="1205202" cy="276999"/>
              </a:xfrm>
              <a:prstGeom prst="rect">
                <a:avLst/>
              </a:prstGeom>
              <a:blipFill>
                <a:blip r:embed="rId10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85107B5F-A97F-4D27-A03D-B1E60F2FFBB0}"/>
              </a:ext>
            </a:extLst>
          </p:cNvPr>
          <p:cNvSpPr txBox="1"/>
          <p:nvPr/>
        </p:nvSpPr>
        <p:spPr>
          <a:xfrm>
            <a:off x="10507031" y="5803387"/>
            <a:ext cx="1114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step or epoch</a:t>
            </a:r>
          </a:p>
          <a:p>
            <a:pPr algn="ctr"/>
            <a:r>
              <a:rPr lang="en-US" sz="1200" dirty="0"/>
              <a:t>number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F28085-A52F-4491-B835-1851E77E4216}"/>
              </a:ext>
            </a:extLst>
          </p:cNvPr>
          <p:cNvCxnSpPr/>
          <p:nvPr/>
        </p:nvCxnSpPr>
        <p:spPr>
          <a:xfrm>
            <a:off x="7613976" y="3913793"/>
            <a:ext cx="1664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C263392-2D9E-41A4-B8D9-2E190DA5631B}"/>
              </a:ext>
            </a:extLst>
          </p:cNvPr>
          <p:cNvSpPr txBox="1"/>
          <p:nvPr/>
        </p:nvSpPr>
        <p:spPr>
          <a:xfrm>
            <a:off x="6695432" y="3801225"/>
            <a:ext cx="950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Initial value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1D09B26-EC38-4FD3-9F7E-A90E56C219AE}"/>
              </a:ext>
            </a:extLst>
          </p:cNvPr>
          <p:cNvCxnSpPr>
            <a:cxnSpLocks/>
          </p:cNvCxnSpPr>
          <p:nvPr/>
        </p:nvCxnSpPr>
        <p:spPr>
          <a:xfrm flipV="1">
            <a:off x="7646334" y="3914323"/>
            <a:ext cx="1080563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8AEF9A0-08E6-4221-B263-F60D424A18CF}"/>
              </a:ext>
            </a:extLst>
          </p:cNvPr>
          <p:cNvCxnSpPr/>
          <p:nvPr/>
        </p:nvCxnSpPr>
        <p:spPr>
          <a:xfrm>
            <a:off x="8726897" y="3913792"/>
            <a:ext cx="0" cy="10334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20A9EEE-F30D-4102-AD65-8870F0B61F29}"/>
              </a:ext>
            </a:extLst>
          </p:cNvPr>
          <p:cNvCxnSpPr/>
          <p:nvPr/>
        </p:nvCxnSpPr>
        <p:spPr>
          <a:xfrm flipV="1">
            <a:off x="8718876" y="4928796"/>
            <a:ext cx="1065798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213BD94-5845-4ED4-9589-CD0295FDA131}"/>
              </a:ext>
            </a:extLst>
          </p:cNvPr>
          <p:cNvCxnSpPr>
            <a:cxnSpLocks/>
          </p:cNvCxnSpPr>
          <p:nvPr/>
        </p:nvCxnSpPr>
        <p:spPr>
          <a:xfrm>
            <a:off x="9776653" y="4928796"/>
            <a:ext cx="0" cy="39670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7533C95-9590-44B0-942E-8B33C9CA9767}"/>
              </a:ext>
            </a:extLst>
          </p:cNvPr>
          <p:cNvCxnSpPr>
            <a:cxnSpLocks/>
          </p:cNvCxnSpPr>
          <p:nvPr/>
        </p:nvCxnSpPr>
        <p:spPr>
          <a:xfrm flipV="1">
            <a:off x="9790666" y="5325497"/>
            <a:ext cx="490286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9C4FFA0-45C5-4CA6-823D-35B35FDCE31D}"/>
              </a:ext>
            </a:extLst>
          </p:cNvPr>
          <p:cNvCxnSpPr>
            <a:cxnSpLocks/>
          </p:cNvCxnSpPr>
          <p:nvPr/>
        </p:nvCxnSpPr>
        <p:spPr>
          <a:xfrm>
            <a:off x="10274960" y="5340930"/>
            <a:ext cx="0" cy="26530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4C5ED04-E70F-4555-B85C-F7C88694888C}"/>
              </a:ext>
            </a:extLst>
          </p:cNvPr>
          <p:cNvCxnSpPr>
            <a:cxnSpLocks/>
          </p:cNvCxnSpPr>
          <p:nvPr/>
        </p:nvCxnSpPr>
        <p:spPr>
          <a:xfrm flipV="1">
            <a:off x="10274960" y="5611633"/>
            <a:ext cx="192506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A98A344-1DDD-4118-8A36-6DE4E53B529A}"/>
              </a:ext>
            </a:extLst>
          </p:cNvPr>
          <p:cNvCxnSpPr/>
          <p:nvPr/>
        </p:nvCxnSpPr>
        <p:spPr>
          <a:xfrm>
            <a:off x="8726897" y="4947290"/>
            <a:ext cx="0" cy="78728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4A41579-F005-4B24-B541-CD2CFBD63479}"/>
              </a:ext>
            </a:extLst>
          </p:cNvPr>
          <p:cNvCxnSpPr>
            <a:cxnSpLocks/>
          </p:cNvCxnSpPr>
          <p:nvPr/>
        </p:nvCxnSpPr>
        <p:spPr>
          <a:xfrm>
            <a:off x="9784674" y="5314702"/>
            <a:ext cx="0" cy="41986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4018879-11B2-4CB9-9E9B-38BEFDE6678B}"/>
              </a:ext>
            </a:extLst>
          </p:cNvPr>
          <p:cNvCxnSpPr>
            <a:cxnSpLocks/>
          </p:cNvCxnSpPr>
          <p:nvPr/>
        </p:nvCxnSpPr>
        <p:spPr>
          <a:xfrm>
            <a:off x="10274960" y="5637721"/>
            <a:ext cx="0" cy="96849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4706A05-C966-4398-AF34-75362C3A7AA3}"/>
              </a:ext>
            </a:extLst>
          </p:cNvPr>
          <p:cNvCxnSpPr/>
          <p:nvPr/>
        </p:nvCxnSpPr>
        <p:spPr>
          <a:xfrm>
            <a:off x="8935445" y="4036903"/>
            <a:ext cx="0" cy="7832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9ED234C8-BF3D-4ACC-AC26-AD857AD9C9CA}"/>
              </a:ext>
            </a:extLst>
          </p:cNvPr>
          <p:cNvSpPr txBox="1"/>
          <p:nvPr/>
        </p:nvSpPr>
        <p:spPr>
          <a:xfrm rot="5400000">
            <a:off x="8248069" y="6111839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milestone 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87B519D-DBEE-4005-90FD-6CB2BC6DC872}"/>
              </a:ext>
            </a:extLst>
          </p:cNvPr>
          <p:cNvSpPr txBox="1"/>
          <p:nvPr/>
        </p:nvSpPr>
        <p:spPr>
          <a:xfrm rot="5400000">
            <a:off x="9303331" y="6111839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milestone 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2A072D5-3C9E-4BB8-8E00-4F3098A7F0C3}"/>
              </a:ext>
            </a:extLst>
          </p:cNvPr>
          <p:cNvSpPr txBox="1"/>
          <p:nvPr/>
        </p:nvSpPr>
        <p:spPr>
          <a:xfrm rot="5400000">
            <a:off x="9800877" y="6123343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milestone 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A271456-71D3-4ED5-A743-4B67F3AF2E45}"/>
              </a:ext>
            </a:extLst>
          </p:cNvPr>
          <p:cNvSpPr txBox="1"/>
          <p:nvPr/>
        </p:nvSpPr>
        <p:spPr>
          <a:xfrm>
            <a:off x="8953622" y="4272626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decay 1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DE37878-4A38-4408-8A33-C9C67C8B1346}"/>
              </a:ext>
            </a:extLst>
          </p:cNvPr>
          <p:cNvCxnSpPr>
            <a:cxnSpLocks/>
          </p:cNvCxnSpPr>
          <p:nvPr/>
        </p:nvCxnSpPr>
        <p:spPr>
          <a:xfrm>
            <a:off x="9904340" y="4928796"/>
            <a:ext cx="0" cy="3245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84F8C1A-5240-44E5-AB43-6E7BD4CDA9CF}"/>
              </a:ext>
            </a:extLst>
          </p:cNvPr>
          <p:cNvCxnSpPr>
            <a:cxnSpLocks/>
          </p:cNvCxnSpPr>
          <p:nvPr/>
        </p:nvCxnSpPr>
        <p:spPr>
          <a:xfrm>
            <a:off x="10361540" y="5340930"/>
            <a:ext cx="0" cy="2388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6EC9BBE-7450-4FCD-94E8-F4AFAE441DE3}"/>
              </a:ext>
            </a:extLst>
          </p:cNvPr>
          <p:cNvSpPr txBox="1"/>
          <p:nvPr/>
        </p:nvSpPr>
        <p:spPr>
          <a:xfrm>
            <a:off x="9897240" y="4945591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decay 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FA85FAE-FC16-4478-9581-364C2719E333}"/>
              </a:ext>
            </a:extLst>
          </p:cNvPr>
          <p:cNvSpPr txBox="1"/>
          <p:nvPr/>
        </p:nvSpPr>
        <p:spPr>
          <a:xfrm>
            <a:off x="10392055" y="5331992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decay 3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521EEEC-828D-4577-B1A2-78D18580FED0}"/>
              </a:ext>
            </a:extLst>
          </p:cNvPr>
          <p:cNvSpPr/>
          <p:nvPr/>
        </p:nvSpPr>
        <p:spPr>
          <a:xfrm>
            <a:off x="10618912" y="2130096"/>
            <a:ext cx="695476" cy="45603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1F0C2D6-B91B-4377-9BB9-748D5591440B}"/>
              </a:ext>
            </a:extLst>
          </p:cNvPr>
          <p:cNvSpPr/>
          <p:nvPr/>
        </p:nvSpPr>
        <p:spPr>
          <a:xfrm>
            <a:off x="10582906" y="1972549"/>
            <a:ext cx="695476" cy="45603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39B83CA-6F05-49B1-AD25-6DD7D10A383A}"/>
              </a:ext>
            </a:extLst>
          </p:cNvPr>
          <p:cNvSpPr/>
          <p:nvPr/>
        </p:nvSpPr>
        <p:spPr>
          <a:xfrm>
            <a:off x="10798982" y="2077444"/>
            <a:ext cx="695476" cy="45603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8CFE459-625F-4359-B284-FCD2E4E8A783}"/>
              </a:ext>
            </a:extLst>
          </p:cNvPr>
          <p:cNvSpPr/>
          <p:nvPr/>
        </p:nvSpPr>
        <p:spPr>
          <a:xfrm>
            <a:off x="11103143" y="1655112"/>
            <a:ext cx="529973" cy="98388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6209A9D-4763-4316-96E7-3E8B6D241949}"/>
              </a:ext>
            </a:extLst>
          </p:cNvPr>
          <p:cNvSpPr/>
          <p:nvPr/>
        </p:nvSpPr>
        <p:spPr>
          <a:xfrm>
            <a:off x="10671797" y="1623612"/>
            <a:ext cx="529973" cy="98388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480E6B88-AF6E-4506-B6BD-56D611648F61}"/>
              </a:ext>
            </a:extLst>
          </p:cNvPr>
          <p:cNvSpPr/>
          <p:nvPr/>
        </p:nvSpPr>
        <p:spPr>
          <a:xfrm>
            <a:off x="10442382" y="1623611"/>
            <a:ext cx="529973" cy="98388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BA529FCD-5B6B-4D51-9348-A4CD6C359BFA}"/>
              </a:ext>
            </a:extLst>
          </p:cNvPr>
          <p:cNvSpPr/>
          <p:nvPr/>
        </p:nvSpPr>
        <p:spPr>
          <a:xfrm>
            <a:off x="10483681" y="1935702"/>
            <a:ext cx="901849" cy="425362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E389649-2EC0-4040-AD20-D9C9A5E40D3B}"/>
                  </a:ext>
                </a:extLst>
              </p:cNvPr>
              <p:cNvSpPr txBox="1"/>
              <p:nvPr/>
            </p:nvSpPr>
            <p:spPr>
              <a:xfrm>
                <a:off x="4466698" y="5220737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E389649-2EC0-4040-AD20-D9C9A5E40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698" y="5220737"/>
                <a:ext cx="90351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096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8.33333E-7 0.00023 C -0.00364 0.00231 -0.0069 0.00555 -0.01055 0.00833 C -0.01432 0.01088 -0.01836 0.01319 -0.02213 0.01574 C -0.02279 0.0162 -0.02344 0.0169 -0.02396 0.01736 C -0.02669 0.01967 -0.02917 0.02199 -0.03177 0.0243 C -0.03268 0.02546 -0.0345 0.02639 -0.03581 0.02731 C -0.03724 0.0287 -0.03841 0.03009 -0.03997 0.03148 C -0.04323 0.03403 -0.04661 0.03704 -0.05013 0.03981 C -0.05208 0.0412 -0.0543 0.04282 -0.05612 0.04444 C -0.05755 0.04537 -0.05885 0.04629 -0.06016 0.04745 C -0.06211 0.04907 -0.06367 0.05116 -0.06562 0.05278 C -0.06758 0.05463 -0.06979 0.05579 -0.07187 0.05764 C -0.07344 0.05879 -0.07513 0.06065 -0.07669 0.06204 C -0.07838 0.06366 -0.08047 0.06528 -0.08216 0.06666 C -0.08359 0.06829 -0.08476 0.06967 -0.08607 0.07129 C -0.0875 0.07291 -0.08906 0.07384 -0.09036 0.07546 C -0.09544 0.08125 -0.09245 0.07916 -0.09687 0.08704 C -0.09805 0.08889 -0.1 0.09028 -0.10117 0.09236 C -0.10234 0.09421 -0.10338 0.09629 -0.10456 0.09838 C -0.10716 0.10254 -0.11003 0.10602 -0.11276 0.10995 C -0.11536 0.11435 -0.11823 0.11805 -0.12083 0.12245 C -0.122 0.12407 -0.12344 0.12592 -0.12422 0.12778 C -0.12539 0.13032 -0.12669 0.13287 -0.12786 0.13565 C -0.12851 0.13727 -0.12956 0.13912 -0.1306 0.14097 C -0.13125 0.14259 -0.13177 0.14444 -0.13268 0.14629 C -0.13385 0.1493 -0.13516 0.15231 -0.13672 0.15532 C -0.13789 0.1581 -0.13841 0.15949 -0.13932 0.1625 C -0.13958 0.16342 -0.13958 0.16458 -0.13997 0.16551 C -0.14049 0.16782 -0.14128 0.16898 -0.14128 0.17176 C -0.14128 0.17569 -0.14128 0.18009 -0.14128 0.18449 " pathEditMode="relative" rAng="0" ptsTypes="AAAAAAAAAAAAAAAAAAAAAAAAAAA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921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-2.70833E-6 2.96296E-6 C -0.08242 0.02777 -0.03034 0.00231 -0.05911 0.02361 C -0.06172 0.02569 -0.06484 0.02615 -0.06718 0.02893 C -0.0944 0.0625 -0.1207 0.09815 -0.14752 0.13287 C -0.17135 0.16389 -0.09648 0.10046 -0.19609 0.19143 C -0.20495 0.19953 -0.21536 0.20092 -0.22487 0.20602 C -0.22591 0.20671 -0.22682 0.2081 -0.22786 0.20879 C -0.24127 0.21828 -0.25403 0.23333 -0.26836 0.2368 C -0.29349 0.24282 -0.28333 0.23889 -0.29935 0.24606 C -0.30026 0.24838 -0.30104 0.25092 -0.30221 0.25277 C -0.30807 0.26227 -0.3056 0.25416 -0.30729 0.26088 " pathEditMode="relative" rAng="0" ptsTypes="AAAAAAAAAAAA">
                                      <p:cBhvr>
                                        <p:cTn id="10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13032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00023 C -0.03672 0.0618 -0.03373 0.05139 -0.07084 0.16018 C -0.07722 0.17893 -0.0961 0.27847 -0.11967 0.30532 C -0.12214 0.30833 -0.12553 0.30625 -0.12839 0.30694 C -0.13516 0.29398 -0.13178 0.29468 -0.13555 0.29468 " pathEditMode="relative" rAng="0" ptsTypes="AAAAAA"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84" y="15347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-4.375E-6 -3.33333E-6 C -0.0039 0.06806 -0.00716 0.13635 -0.01106 0.20486 C -0.01132 0.20764 -0.01171 0.21042 -0.01237 0.21273 C -0.04101 0.33519 -0.02083 0.24977 -0.03997 0.32199 C -0.04036 0.32338 -0.04036 0.32477 -0.04062 0.32616 C -0.04218 0.33357 -0.04388 0.34121 -0.04518 0.34885 C -0.04622 0.35602 -0.04596 0.36412 -0.04765 0.37061 C -0.05208 0.38704 -0.05325 0.39028 -0.05664 0.4125 C -0.05755 0.41829 -0.05742 0.41505 -0.05742 0.42223 " pathEditMode="relative" rAng="0" ptsTypes="AAAAAAAAAA">
                                      <p:cBhvr>
                                        <p:cTn id="1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8" y="21111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3.95833E-6 0.00023 C -0.00195 0.0081 -0.00351 0.01227 -0.00442 0.01991 C -0.00468 0.02176 -0.00481 0.02338 -0.00507 0.02523 C -0.00546 0.02824 -0.00586 0.03148 -0.00625 0.03449 C -0.00664 0.03727 -0.00755 0.04259 -0.00755 0.04283 C -0.00794 0.05023 -0.00794 0.05162 -0.00872 0.05857 C -0.00898 0.06042 -0.00924 0.06204 -0.00937 0.06389 C -0.00963 0.0669 -0.00976 0.07014 -0.01002 0.07315 C -0.01028 0.07847 -0.0108 0.0838 -0.01119 0.08912 C -0.01145 0.09398 -0.01145 0.09908 -0.01184 0.10394 C -0.01198 0.10533 -0.01224 0.10648 -0.0125 0.10787 L -0.01367 0.11852 C -0.0138 0.12384 -0.01393 0.12917 -0.01432 0.13449 C -0.01445 0.1382 -0.01523 0.14167 -0.01562 0.14514 C -0.01627 0.15509 -0.01588 0.1507 -0.01679 0.15857 C -0.01692 0.17547 -0.01705 0.19236 -0.01731 0.20926 C -0.01731 0.21158 -0.01796 0.21366 -0.01796 0.21597 C -0.01836 0.22431 -0.01823 0.23287 -0.01862 0.24121 C -0.01862 0.24375 -0.01953 0.25047 -0.01979 0.25324 C -0.02005 0.25718 -0.02018 0.26111 -0.02044 0.26528 C -0.02057 0.26667 -0.02096 0.26783 -0.02109 0.26922 C -0.02135 0.27269 -0.02135 0.27639 -0.02161 0.27986 C -0.02187 0.28172 -0.02265 0.28334 -0.02291 0.28519 C -0.0233 0.28681 -0.0233 0.28866 -0.02356 0.29051 C -0.02513 0.30648 -0.02291 0.28565 -0.02474 0.30787 C -0.02487 0.30926 -0.02513 0.31042 -0.02539 0.31181 C -0.02578 0.31528 -0.0263 0.31898 -0.02656 0.32246 L -0.02786 0.3331 C -0.02812 0.33496 -0.02838 0.33681 -0.02851 0.33843 L -0.02903 0.34908 C -0.02929 0.35764 -0.02968 0.3956 -0.03033 0.40926 C -0.03046 0.41065 -0.03073 0.41181 -0.03099 0.4132 C -0.03112 0.41574 -0.03125 0.41852 -0.03164 0.42107 C -0.03177 0.42292 -0.03203 0.42477 -0.03216 0.42662 C -0.03229 0.42917 -0.03307 0.44352 -0.03346 0.44653 C -0.03489 0.46042 -0.03463 0.44908 -0.03463 0.45996 " pathEditMode="relative" rAng="0" ptsTypes="AAAAAAAAAAAAAAAAAAAAAAAAAAAAAAAAAAAAA">
                                      <p:cBhvr>
                                        <p:cTn id="11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" y="22986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023 L 0.00209 0.00023 C -0.0362 -0.00393 -0.02916 -0.00602 -0.08125 0.01088 C -0.10469 0.01852 -0.12773 0.02917 -0.15104 0.03889 C -0.15247 0.03959 -0.15403 0.04051 -0.15547 0.04144 L -0.22148 0.09352 C -0.22318 0.09491 -0.22474 0.09653 -0.22604 0.09885 C -0.24075 0.12547 -0.25495 0.15301 -0.26953 0.1801 L -0.28528 0.25741 C -0.28554 0.2588 -0.28594 0.26158 -0.28594 0.26158 C -0.28581 0.29051 -0.28568 0.31922 -0.28528 0.34815 C -0.28515 0.35093 -0.28476 0.35348 -0.2845 0.35625 C -0.28372 0.36644 -0.28398 0.37709 -0.28229 0.38681 C -0.27396 0.43195 -0.26614 0.47755 -0.25456 0.52014 C -0.24844 0.5426 -0.23945 0.56227 -0.22969 0.5801 C -0.22174 0.59514 -0.21133 0.60533 -0.20195 0.6176 C -0.2013 0.61829 -0.20039 0.61829 -0.19974 0.61875 C -0.19896 0.61945 -0.19831 0.62084 -0.19752 0.62153 C -0.19609 0.62269 -0.19453 0.62338 -0.19297 0.62408 C -0.19219 0.62454 -0.1914 0.62477 -0.19075 0.62547 C -0.18854 0.62732 -0.18776 0.62848 -0.18554 0.6294 C -0.18424 0.6301 -0.18294 0.63033 -0.18177 0.63079 C -0.18021 0.63148 -0.17877 0.63334 -0.17721 0.63357 L -0.16979 0.63496 L -0.13971 0.63357 C -0.13724 0.63334 -0.13476 0.63241 -0.13229 0.63218 C -0.12669 0.63148 -0.12122 0.63125 -0.11575 0.63079 C -0.1069 0.62292 -0.10299 0.62037 -0.09479 0.6081 C -0.09388 0.60695 -0.09388 0.60463 -0.09323 0.60278 C -0.09258 0.60093 -0.09101 0.59746 -0.09101 0.59746 " pathEditMode="relative" ptsTypes="AAAAAAAAAAAAAAAAAAAAAAAAAAAAAA">
                                      <p:cBhvr>
                                        <p:cTn id="11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00741 L 4.79167E-6 0.00741 C -0.00482 0.01482 -0.00964 0.02223 -0.01433 0.02987 C -0.01498 0.03102 -0.01537 0.03264 -0.01576 0.03403 C -0.01654 0.03612 -0.01719 0.03843 -0.0181 0.04051 C -0.02396 0.05533 -0.02969 0.07061 -0.03607 0.08473 C -0.08659 0.19584 -0.04102 0.08426 -0.08034 0.18334 C -0.08282 0.19977 -0.0862 0.21575 -0.08777 0.23264 C -0.08972 0.25417 -0.0905 0.27616 -0.09076 0.29792 C -0.09141 0.34607 -0.09037 0.38774 -0.08933 0.43403 C -0.09024 0.45741 -0.09115 0.48102 -0.09232 0.50463 C -0.09336 0.52825 -0.09271 0.52246 -0.09454 0.53519 C -0.0948 0.54468 -0.09493 0.55394 -0.09532 0.5632 C -0.09545 0.56644 -0.09597 0.56945 -0.09597 0.57269 C -0.09597 0.57524 -0.09545 0.57801 -0.09532 0.58056 C -0.09454 0.59167 -0.09454 0.58982 -0.09454 0.59538 " pathEditMode="relative" ptsTypes="AAAAAAAAAAAAAAAA">
                                      <p:cBhvr>
                                        <p:cTn id="119" dur="1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9 -0.00324 L -0.00079 -0.00324 C 0.00117 0.00163 0.00273 0.00695 0.0052 0.01135 C 0.00612 0.0132 0.00729 0.01459 0.0082 0.01667 C 0.00924 0.01922 0.01015 0.022 0.01119 0.02454 C 0.01315 0.03033 0.01406 0.0338 0.0164 0.03936 C 0.01783 0.0426 0.01953 0.04538 0.02096 0.04862 C 0.02226 0.05209 0.0233 0.05579 0.02473 0.05926 C 0.02578 0.06204 0.02721 0.06459 0.02838 0.06737 C 0.03033 0.07176 0.03203 0.07709 0.03372 0.08195 C 0.03424 0.08519 0.0345 0.0882 0.03515 0.09121 C 0.03789 0.10487 0.03567 0.08774 0.0375 0.10325 C 0.03723 0.10741 0.03763 0.11158 0.03671 0.11528 C 0.03619 0.11713 0.03463 0.1169 0.03372 0.11806 C 0.03294 0.11875 0.03229 0.11991 0.03138 0.12061 C 0.03046 0.1213 0.02942 0.12153 0.02838 0.122 C 0.0233 0.12477 0.02382 0.1257 0.01796 0.12593 L -0.07136 0.1301 C -0.07631 0.13172 -0.08178 0.13125 -0.08633 0.13542 C -0.09245 0.14075 -0.10157 0.14769 -0.10665 0.15672 C -0.10782 0.1588 -0.10925 0.16088 -0.11029 0.16343 C -0.11133 0.16551 -0.11446 0.1757 -0.11485 0.17801 C -0.1155 0.18149 -0.11641 0.18866 -0.11641 0.18866 C -0.11589 0.19584 -0.11589 0.20301 -0.11485 0.20996 C -0.11459 0.21181 -0.11329 0.2125 -0.11263 0.21389 C -0.11081 0.21783 -0.10964 0.22292 -0.1073 0.22593 C -0.10209 0.23357 -0.10183 0.2345 -0.09388 0.24075 C -0.09141 0.2426 -0.08881 0.24329 -0.08633 0.24468 C -0.08438 0.24584 -0.08243 0.24746 -0.08034 0.24862 C -0.07787 0.25024 -0.07527 0.25093 -0.07279 0.25255 C -0.07006 0.25463 -0.06745 0.25741 -0.06459 0.25926 C -0.06185 0.26112 -0.05912 0.26181 -0.05638 0.26343 C -0.04688 0.26875 -0.04935 0.26783 -0.04063 0.27524 C -0.02553 0.28797 -0.0237 0.28635 -0.01433 0.29931 C -0.01146 0.30325 -0.00873 0.30695 -0.00612 0.31135 C -0.00495 0.3132 -0.00378 0.31875 -0.00313 0.32061 C -0.00079 0.32801 -0.00222 0.3213 -0.00079 0.32871 C -0.00105 0.33311 -0.00066 0.33774 -0.00157 0.3419 C -0.00209 0.34399 -0.00352 0.34491 -0.00456 0.34607 C -0.00521 0.34676 -0.00612 0.34676 -0.00678 0.34723 C -0.01381 0.35255 -0.00495 0.34746 -0.01511 0.35255 C -0.02683 0.35232 -0.03868 0.35278 -0.0504 0.35139 C -0.05638 0.35047 -0.06237 0.34792 -0.06836 0.34607 C -0.08803 0.34005 -0.06576 0.34653 -0.08412 0.34075 C -0.11016 0.33218 -0.078 0.3426 -0.10066 0.33658 C -0.10313 0.33588 -0.1056 0.33473 -0.10808 0.33403 C -0.11263 0.33288 -0.11706 0.33241 -0.12162 0.33125 C -0.1293 0.32963 -0.12566 0.33056 -0.13282 0.32871 C -0.13855 0.32917 -0.14441 0.3294 -0.15013 0.3301 C -0.15157 0.3301 -0.15313 0.33033 -0.15456 0.33125 C -0.15599 0.33218 -0.1573 0.33357 -0.15834 0.33542 C -0.16029 0.3382 -0.16355 0.34468 -0.16355 0.34468 C -0.16342 0.34908 -0.16355 0.35371 -0.1629 0.35811 C -0.1625 0.35973 -0.16159 0.36112 -0.16055 0.36204 C -0.15769 0.36482 -0.15469 0.36713 -0.15157 0.36875 C -0.13737 0.37593 -0.15521 0.36737 -0.14115 0.37269 C -0.1323 0.37593 -0.13698 0.37778 -0.12383 0.37801 L -0.04506 0.3794 C -0.04336 0.37987 -0.04154 0.37987 -0.03985 0.38056 C -0.02605 0.38727 -0.04206 0.38264 -0.02709 0.38727 C -0.02513 0.38797 -0.02305 0.3882 -0.0211 0.38866 C -0.0056 0.39237 -0.02709 0.3875 -0.00977 0.39144 C -0.0073 0.3926 -0.00261 0.39491 -0.00013 0.39676 C 0.00091 0.39746 0.00195 0.39862 0.00286 0.39931 C 0.01354 0.40718 0.0052 0.4 0.01197 0.40602 C 0.01549 0.41551 0.01367 0.41181 0.01718 0.41806 C 0.01927 0.43334 0.01627 0.41436 0.0194 0.42732 C 0.01979 0.42894 0.01992 0.43079 0.02018 0.43264 C 0.02148 0.46181 0.02187 0.4625 0.0194 0.50325 C 0.01914 0.50811 0.01523 0.51806 0.01419 0.522 C 0.01354 0.52454 0.01341 0.52755 0.01263 0.5301 C 0.01171 0.53334 0.01015 0.53612 0.00898 0.53936 C 0.00781 0.54237 0.00703 0.54561 0.00598 0.54862 C 0.00247 0.55834 -0.00717 0.58264 -0.01133 0.58866 C -0.02383 0.60718 -0.00808 0.58426 -0.02032 0.6007 C -0.0237 0.60533 -0.02553 0.60926 -0.0293 0.61274 C -0.03269 0.61575 -0.03633 0.61783 -0.03985 0.62061 C -0.05 0.62917 -0.04792 0.62894 -0.05638 0.63403 C -0.05808 0.63496 -0.05977 0.63588 -0.06159 0.63658 C -0.06329 0.63727 -0.06511 0.6375 -0.0668 0.63797 C -0.06836 0.63843 -0.0698 0.63889 -0.07136 0.63936 C -0.07266 0.63982 -0.07383 0.64028 -0.07513 0.64075 C -0.07605 0.64098 -0.07709 0.64167 -0.07813 0.6419 C -0.0806 0.6426 -0.08308 0.64283 -0.08555 0.64329 C -0.08685 0.64375 -0.08816 0.64422 -0.08933 0.64468 C -0.09037 0.64514 -0.09128 0.64584 -0.09232 0.64607 C -0.0948 0.64653 -0.0974 0.647 -0.09987 0.64746 C -0.10534 0.647 -0.11081 0.64676 -0.11641 0.64607 C -0.11758 0.64584 -0.11888 0.64561 -0.12006 0.64468 C -0.12123 0.64375 -0.12201 0.64167 -0.12305 0.64075 C -0.12396 0.63982 -0.12513 0.64005 -0.12605 0.63936 C -0.13399 0.63403 -0.12435 0.63866 -0.13217 0.63542 C -0.13946 0.62663 -0.128 0.64028 -0.13737 0.62871 C -0.13881 0.62686 -0.14037 0.625 -0.1418 0.62338 C -0.14258 0.62246 -0.14349 0.62176 -0.14415 0.62061 C -0.1448 0.61945 -0.14558 0.61783 -0.14636 0.61667 C -0.14779 0.61482 -0.14935 0.6132 -0.15092 0.61135 C -0.15183 0.60996 -0.15274 0.60857 -0.15391 0.60741 C -0.15573 0.60533 -0.1599 0.60209 -0.1599 0.60209 C -0.16133 0.59815 -0.16146 0.59838 -0.16211 0.59399 C -0.16211 0.59352 -0.16211 0.59306 -0.16211 0.5926 " pathEditMode="relative" ptsTypes="AAAAAAAAAAAAAAAAAAAAAAAAAAAAAAAAAAAAAAAAAAAAAAAAAAAAAAAAAAAAAAAAAAAAAAAAAAAAAAAAAAAAAAAAAAAAAAAAAAAAA">
                                      <p:cBhvr>
                                        <p:cTn id="12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8" grpId="0"/>
      <p:bldP spid="29" grpId="0"/>
      <p:bldP spid="33" grpId="0"/>
      <p:bldP spid="56" grpId="0"/>
      <p:bldP spid="57" grpId="0"/>
      <p:bldP spid="58" grpId="0"/>
      <p:bldP spid="59" grpId="0"/>
      <p:bldP spid="62" grpId="0"/>
      <p:bldP spid="63" grpId="0"/>
      <p:bldP spid="3" grpId="0" animBg="1"/>
      <p:bldP spid="3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Common Trends – Combining Techniques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6B4BF-EE12-4985-809E-B09EFFA55524}"/>
              </a:ext>
            </a:extLst>
          </p:cNvPr>
          <p:cNvSpPr/>
          <p:nvPr/>
        </p:nvSpPr>
        <p:spPr>
          <a:xfrm>
            <a:off x="10327173" y="784274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Bag of tunable</a:t>
            </a:r>
          </a:p>
        </p:txBody>
      </p:sp>
      <p:pic>
        <p:nvPicPr>
          <p:cNvPr id="54" name="Picture 2" descr="Image result for large bag">
            <a:extLst>
              <a:ext uri="{FF2B5EF4-FFF2-40B4-BE49-F238E27FC236}">
                <a16:creationId xmlns:a16="http://schemas.microsoft.com/office/drawing/2014/main" id="{F23542C8-7A53-4B57-A4F6-D4F4FE27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572" y="1170677"/>
            <a:ext cx="1652280" cy="165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3AF4C48-8B0B-472D-9C85-78C8E8C6C8BE}"/>
                  </a:ext>
                </a:extLst>
              </p:cNvPr>
              <p:cNvSpPr txBox="1"/>
              <p:nvPr/>
            </p:nvSpPr>
            <p:spPr>
              <a:xfrm>
                <a:off x="2445671" y="5222639"/>
                <a:ext cx="15126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3AF4C48-8B0B-472D-9C85-78C8E8C6C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5671" y="5222639"/>
                <a:ext cx="1512648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35CEF16-9B2B-4A35-9C16-B16038082B5A}"/>
              </a:ext>
            </a:extLst>
          </p:cNvPr>
          <p:cNvCxnSpPr>
            <a:cxnSpLocks/>
          </p:cNvCxnSpPr>
          <p:nvPr/>
        </p:nvCxnSpPr>
        <p:spPr>
          <a:xfrm>
            <a:off x="2965741" y="4766338"/>
            <a:ext cx="0" cy="451692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1B53869-68F0-41B4-B262-4AAF1ABCB2F2}"/>
              </a:ext>
            </a:extLst>
          </p:cNvPr>
          <p:cNvCxnSpPr>
            <a:cxnSpLocks/>
          </p:cNvCxnSpPr>
          <p:nvPr/>
        </p:nvCxnSpPr>
        <p:spPr>
          <a:xfrm flipV="1">
            <a:off x="1045280" y="2335169"/>
            <a:ext cx="0" cy="28828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64F56D2-0E3F-4410-B75B-89D7D9F43F6B}"/>
              </a:ext>
            </a:extLst>
          </p:cNvPr>
          <p:cNvCxnSpPr>
            <a:cxnSpLocks/>
          </p:cNvCxnSpPr>
          <p:nvPr/>
        </p:nvCxnSpPr>
        <p:spPr>
          <a:xfrm>
            <a:off x="1045280" y="5218030"/>
            <a:ext cx="389671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06654C3-F545-4C7C-A87E-D2013BCF5D03}"/>
              </a:ext>
            </a:extLst>
          </p:cNvPr>
          <p:cNvSpPr/>
          <p:nvPr/>
        </p:nvSpPr>
        <p:spPr>
          <a:xfrm>
            <a:off x="1232567" y="2849403"/>
            <a:ext cx="3723701" cy="1938968"/>
          </a:xfrm>
          <a:custGeom>
            <a:avLst/>
            <a:gdLst>
              <a:gd name="connsiteX0" fmla="*/ 0 w 3723701"/>
              <a:gd name="connsiteY0" fmla="*/ 440674 h 1938968"/>
              <a:gd name="connsiteX1" fmla="*/ 44068 w 3723701"/>
              <a:gd name="connsiteY1" fmla="*/ 319489 h 1938968"/>
              <a:gd name="connsiteX2" fmla="*/ 110169 w 3723701"/>
              <a:gd name="connsiteY2" fmla="*/ 286438 h 1938968"/>
              <a:gd name="connsiteX3" fmla="*/ 187287 w 3723701"/>
              <a:gd name="connsiteY3" fmla="*/ 341522 h 1938968"/>
              <a:gd name="connsiteX4" fmla="*/ 209321 w 3723701"/>
              <a:gd name="connsiteY4" fmla="*/ 374573 h 1938968"/>
              <a:gd name="connsiteX5" fmla="*/ 231354 w 3723701"/>
              <a:gd name="connsiteY5" fmla="*/ 440674 h 1938968"/>
              <a:gd name="connsiteX6" fmla="*/ 242371 w 3723701"/>
              <a:gd name="connsiteY6" fmla="*/ 473725 h 1938968"/>
              <a:gd name="connsiteX7" fmla="*/ 264405 w 3723701"/>
              <a:gd name="connsiteY7" fmla="*/ 561860 h 1938968"/>
              <a:gd name="connsiteX8" fmla="*/ 286439 w 3723701"/>
              <a:gd name="connsiteY8" fmla="*/ 605927 h 1938968"/>
              <a:gd name="connsiteX9" fmla="*/ 308472 w 3723701"/>
              <a:gd name="connsiteY9" fmla="*/ 672029 h 1938968"/>
              <a:gd name="connsiteX10" fmla="*/ 319489 w 3723701"/>
              <a:gd name="connsiteY10" fmla="*/ 727113 h 1938968"/>
              <a:gd name="connsiteX11" fmla="*/ 341523 w 3723701"/>
              <a:gd name="connsiteY11" fmla="*/ 760163 h 1938968"/>
              <a:gd name="connsiteX12" fmla="*/ 352540 w 3723701"/>
              <a:gd name="connsiteY12" fmla="*/ 804231 h 1938968"/>
              <a:gd name="connsiteX13" fmla="*/ 396607 w 3723701"/>
              <a:gd name="connsiteY13" fmla="*/ 881349 h 1938968"/>
              <a:gd name="connsiteX14" fmla="*/ 429658 w 3723701"/>
              <a:gd name="connsiteY14" fmla="*/ 958467 h 1938968"/>
              <a:gd name="connsiteX15" fmla="*/ 462709 w 3723701"/>
              <a:gd name="connsiteY15" fmla="*/ 1002535 h 1938968"/>
              <a:gd name="connsiteX16" fmla="*/ 583894 w 3723701"/>
              <a:gd name="connsiteY16" fmla="*/ 1057619 h 1938968"/>
              <a:gd name="connsiteX17" fmla="*/ 649995 w 3723701"/>
              <a:gd name="connsiteY17" fmla="*/ 1046602 h 1938968"/>
              <a:gd name="connsiteX18" fmla="*/ 716097 w 3723701"/>
              <a:gd name="connsiteY18" fmla="*/ 991518 h 1938968"/>
              <a:gd name="connsiteX19" fmla="*/ 760164 w 3723701"/>
              <a:gd name="connsiteY19" fmla="*/ 925416 h 1938968"/>
              <a:gd name="connsiteX20" fmla="*/ 815248 w 3723701"/>
              <a:gd name="connsiteY20" fmla="*/ 837282 h 1938968"/>
              <a:gd name="connsiteX21" fmla="*/ 837282 w 3723701"/>
              <a:gd name="connsiteY21" fmla="*/ 771180 h 1938968"/>
              <a:gd name="connsiteX22" fmla="*/ 881350 w 3723701"/>
              <a:gd name="connsiteY22" fmla="*/ 661012 h 1938968"/>
              <a:gd name="connsiteX23" fmla="*/ 903383 w 3723701"/>
              <a:gd name="connsiteY23" fmla="*/ 594910 h 1938968"/>
              <a:gd name="connsiteX24" fmla="*/ 914400 w 3723701"/>
              <a:gd name="connsiteY24" fmla="*/ 561860 h 1938968"/>
              <a:gd name="connsiteX25" fmla="*/ 936434 w 3723701"/>
              <a:gd name="connsiteY25" fmla="*/ 385590 h 1938968"/>
              <a:gd name="connsiteX26" fmla="*/ 947451 w 3723701"/>
              <a:gd name="connsiteY26" fmla="*/ 352539 h 1938968"/>
              <a:gd name="connsiteX27" fmla="*/ 1002535 w 3723701"/>
              <a:gd name="connsiteY27" fmla="*/ 220337 h 1938968"/>
              <a:gd name="connsiteX28" fmla="*/ 1046603 w 3723701"/>
              <a:gd name="connsiteY28" fmla="*/ 154236 h 1938968"/>
              <a:gd name="connsiteX29" fmla="*/ 1068636 w 3723701"/>
              <a:gd name="connsiteY29" fmla="*/ 121185 h 1938968"/>
              <a:gd name="connsiteX30" fmla="*/ 1101687 w 3723701"/>
              <a:gd name="connsiteY30" fmla="*/ 66101 h 1938968"/>
              <a:gd name="connsiteX31" fmla="*/ 1167788 w 3723701"/>
              <a:gd name="connsiteY31" fmla="*/ 0 h 1938968"/>
              <a:gd name="connsiteX32" fmla="*/ 1233889 w 3723701"/>
              <a:gd name="connsiteY32" fmla="*/ 55084 h 1938968"/>
              <a:gd name="connsiteX33" fmla="*/ 1255923 w 3723701"/>
              <a:gd name="connsiteY33" fmla="*/ 132202 h 1938968"/>
              <a:gd name="connsiteX34" fmla="*/ 1277957 w 3723701"/>
              <a:gd name="connsiteY34" fmla="*/ 176269 h 1938968"/>
              <a:gd name="connsiteX35" fmla="*/ 1311007 w 3723701"/>
              <a:gd name="connsiteY35" fmla="*/ 264404 h 1938968"/>
              <a:gd name="connsiteX36" fmla="*/ 1322024 w 3723701"/>
              <a:gd name="connsiteY36" fmla="*/ 330506 h 1938968"/>
              <a:gd name="connsiteX37" fmla="*/ 1377109 w 3723701"/>
              <a:gd name="connsiteY37" fmla="*/ 440674 h 1938968"/>
              <a:gd name="connsiteX38" fmla="*/ 1388125 w 3723701"/>
              <a:gd name="connsiteY38" fmla="*/ 517792 h 1938968"/>
              <a:gd name="connsiteX39" fmla="*/ 1432193 w 3723701"/>
              <a:gd name="connsiteY39" fmla="*/ 649995 h 1938968"/>
              <a:gd name="connsiteX40" fmla="*/ 1454227 w 3723701"/>
              <a:gd name="connsiteY40" fmla="*/ 815248 h 1938968"/>
              <a:gd name="connsiteX41" fmla="*/ 1465244 w 3723701"/>
              <a:gd name="connsiteY41" fmla="*/ 881349 h 1938968"/>
              <a:gd name="connsiteX42" fmla="*/ 1487277 w 3723701"/>
              <a:gd name="connsiteY42" fmla="*/ 1189821 h 1938968"/>
              <a:gd name="connsiteX43" fmla="*/ 1498294 w 3723701"/>
              <a:gd name="connsiteY43" fmla="*/ 1233889 h 1938968"/>
              <a:gd name="connsiteX44" fmla="*/ 1520328 w 3723701"/>
              <a:gd name="connsiteY44" fmla="*/ 1586429 h 1938968"/>
              <a:gd name="connsiteX45" fmla="*/ 1542362 w 3723701"/>
              <a:gd name="connsiteY45" fmla="*/ 1641513 h 1938968"/>
              <a:gd name="connsiteX46" fmla="*/ 1575412 w 3723701"/>
              <a:gd name="connsiteY46" fmla="*/ 1685580 h 1938968"/>
              <a:gd name="connsiteX47" fmla="*/ 1597446 w 3723701"/>
              <a:gd name="connsiteY47" fmla="*/ 1751682 h 1938968"/>
              <a:gd name="connsiteX48" fmla="*/ 1608463 w 3723701"/>
              <a:gd name="connsiteY48" fmla="*/ 1784732 h 1938968"/>
              <a:gd name="connsiteX49" fmla="*/ 1652530 w 3723701"/>
              <a:gd name="connsiteY49" fmla="*/ 1850833 h 1938968"/>
              <a:gd name="connsiteX50" fmla="*/ 1674564 w 3723701"/>
              <a:gd name="connsiteY50" fmla="*/ 1883884 h 1938968"/>
              <a:gd name="connsiteX51" fmla="*/ 1696598 w 3723701"/>
              <a:gd name="connsiteY51" fmla="*/ 1916935 h 1938968"/>
              <a:gd name="connsiteX52" fmla="*/ 1784733 w 3723701"/>
              <a:gd name="connsiteY52" fmla="*/ 1938968 h 1938968"/>
              <a:gd name="connsiteX53" fmla="*/ 2170323 w 3723701"/>
              <a:gd name="connsiteY53" fmla="*/ 1927951 h 1938968"/>
              <a:gd name="connsiteX54" fmla="*/ 2269475 w 3723701"/>
              <a:gd name="connsiteY54" fmla="*/ 1905918 h 1938968"/>
              <a:gd name="connsiteX55" fmla="*/ 2434728 w 3723701"/>
              <a:gd name="connsiteY55" fmla="*/ 1883884 h 1938968"/>
              <a:gd name="connsiteX56" fmla="*/ 2467778 w 3723701"/>
              <a:gd name="connsiteY56" fmla="*/ 1872867 h 1938968"/>
              <a:gd name="connsiteX57" fmla="*/ 2599981 w 3723701"/>
              <a:gd name="connsiteY57" fmla="*/ 1806766 h 1938968"/>
              <a:gd name="connsiteX58" fmla="*/ 2688116 w 3723701"/>
              <a:gd name="connsiteY58" fmla="*/ 1773715 h 1938968"/>
              <a:gd name="connsiteX59" fmla="*/ 2721166 w 3723701"/>
              <a:gd name="connsiteY59" fmla="*/ 1762698 h 1938968"/>
              <a:gd name="connsiteX60" fmla="*/ 2864386 w 3723701"/>
              <a:gd name="connsiteY60" fmla="*/ 1674563 h 1938968"/>
              <a:gd name="connsiteX61" fmla="*/ 2908453 w 3723701"/>
              <a:gd name="connsiteY61" fmla="*/ 1619479 h 1938968"/>
              <a:gd name="connsiteX62" fmla="*/ 2930487 w 3723701"/>
              <a:gd name="connsiteY62" fmla="*/ 1586429 h 1938968"/>
              <a:gd name="connsiteX63" fmla="*/ 2974554 w 3723701"/>
              <a:gd name="connsiteY63" fmla="*/ 1498294 h 1938968"/>
              <a:gd name="connsiteX64" fmla="*/ 3040656 w 3723701"/>
              <a:gd name="connsiteY64" fmla="*/ 1399142 h 1938968"/>
              <a:gd name="connsiteX65" fmla="*/ 3051672 w 3723701"/>
              <a:gd name="connsiteY65" fmla="*/ 1366091 h 1938968"/>
              <a:gd name="connsiteX66" fmla="*/ 3073706 w 3723701"/>
              <a:gd name="connsiteY66" fmla="*/ 1322024 h 1938968"/>
              <a:gd name="connsiteX67" fmla="*/ 3084723 w 3723701"/>
              <a:gd name="connsiteY67" fmla="*/ 1288973 h 1938968"/>
              <a:gd name="connsiteX68" fmla="*/ 3117774 w 3723701"/>
              <a:gd name="connsiteY68" fmla="*/ 1211855 h 1938968"/>
              <a:gd name="connsiteX69" fmla="*/ 3128790 w 3723701"/>
              <a:gd name="connsiteY69" fmla="*/ 1167788 h 1938968"/>
              <a:gd name="connsiteX70" fmla="*/ 3205909 w 3723701"/>
              <a:gd name="connsiteY70" fmla="*/ 1035585 h 1938968"/>
              <a:gd name="connsiteX71" fmla="*/ 3238959 w 3723701"/>
              <a:gd name="connsiteY71" fmla="*/ 991518 h 1938968"/>
              <a:gd name="connsiteX72" fmla="*/ 3272010 w 3723701"/>
              <a:gd name="connsiteY72" fmla="*/ 969484 h 1938968"/>
              <a:gd name="connsiteX73" fmla="*/ 3371162 w 3723701"/>
              <a:gd name="connsiteY73" fmla="*/ 1002535 h 1938968"/>
              <a:gd name="connsiteX74" fmla="*/ 3393195 w 3723701"/>
              <a:gd name="connsiteY74" fmla="*/ 1035585 h 1938968"/>
              <a:gd name="connsiteX75" fmla="*/ 3437263 w 3723701"/>
              <a:gd name="connsiteY75" fmla="*/ 1046602 h 1938968"/>
              <a:gd name="connsiteX76" fmla="*/ 3503364 w 3723701"/>
              <a:gd name="connsiteY76" fmla="*/ 1068636 h 1938968"/>
              <a:gd name="connsiteX77" fmla="*/ 3547431 w 3723701"/>
              <a:gd name="connsiteY77" fmla="*/ 1057619 h 1938968"/>
              <a:gd name="connsiteX78" fmla="*/ 3646583 w 3723701"/>
              <a:gd name="connsiteY78" fmla="*/ 980501 h 1938968"/>
              <a:gd name="connsiteX79" fmla="*/ 3679634 w 3723701"/>
              <a:gd name="connsiteY79" fmla="*/ 958467 h 1938968"/>
              <a:gd name="connsiteX80" fmla="*/ 3723701 w 3723701"/>
              <a:gd name="connsiteY80" fmla="*/ 936433 h 193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723701" h="1938968">
                <a:moveTo>
                  <a:pt x="0" y="440674"/>
                </a:moveTo>
                <a:cubicBezTo>
                  <a:pt x="8085" y="400249"/>
                  <a:pt x="12777" y="350780"/>
                  <a:pt x="44068" y="319489"/>
                </a:cubicBezTo>
                <a:cubicBezTo>
                  <a:pt x="65426" y="298131"/>
                  <a:pt x="83287" y="295399"/>
                  <a:pt x="110169" y="286438"/>
                </a:cubicBezTo>
                <a:cubicBezTo>
                  <a:pt x="209320" y="319489"/>
                  <a:pt x="157909" y="282766"/>
                  <a:pt x="187287" y="341522"/>
                </a:cubicBezTo>
                <a:cubicBezTo>
                  <a:pt x="193209" y="353365"/>
                  <a:pt x="201976" y="363556"/>
                  <a:pt x="209321" y="374573"/>
                </a:cubicBezTo>
                <a:lnTo>
                  <a:pt x="231354" y="440674"/>
                </a:lnTo>
                <a:cubicBezTo>
                  <a:pt x="235026" y="451691"/>
                  <a:pt x="240093" y="462338"/>
                  <a:pt x="242371" y="473725"/>
                </a:cubicBezTo>
                <a:cubicBezTo>
                  <a:pt x="248837" y="506055"/>
                  <a:pt x="251702" y="532219"/>
                  <a:pt x="264405" y="561860"/>
                </a:cubicBezTo>
                <a:cubicBezTo>
                  <a:pt x="270874" y="576955"/>
                  <a:pt x="280340" y="590679"/>
                  <a:pt x="286439" y="605927"/>
                </a:cubicBezTo>
                <a:cubicBezTo>
                  <a:pt x="295065" y="627492"/>
                  <a:pt x="303917" y="649254"/>
                  <a:pt x="308472" y="672029"/>
                </a:cubicBezTo>
                <a:cubicBezTo>
                  <a:pt x="312144" y="690390"/>
                  <a:pt x="312914" y="709580"/>
                  <a:pt x="319489" y="727113"/>
                </a:cubicBezTo>
                <a:cubicBezTo>
                  <a:pt x="324138" y="739510"/>
                  <a:pt x="334178" y="749146"/>
                  <a:pt x="341523" y="760163"/>
                </a:cubicBezTo>
                <a:cubicBezTo>
                  <a:pt x="345195" y="774852"/>
                  <a:pt x="347223" y="790054"/>
                  <a:pt x="352540" y="804231"/>
                </a:cubicBezTo>
                <a:cubicBezTo>
                  <a:pt x="364519" y="836175"/>
                  <a:pt x="378345" y="853955"/>
                  <a:pt x="396607" y="881349"/>
                </a:cubicBezTo>
                <a:cubicBezTo>
                  <a:pt x="409497" y="932907"/>
                  <a:pt x="400396" y="917500"/>
                  <a:pt x="429658" y="958467"/>
                </a:cubicBezTo>
                <a:cubicBezTo>
                  <a:pt x="440331" y="973409"/>
                  <a:pt x="447859" y="991735"/>
                  <a:pt x="462709" y="1002535"/>
                </a:cubicBezTo>
                <a:cubicBezTo>
                  <a:pt x="504389" y="1032847"/>
                  <a:pt x="539780" y="1042914"/>
                  <a:pt x="583894" y="1057619"/>
                </a:cubicBezTo>
                <a:cubicBezTo>
                  <a:pt x="605928" y="1053947"/>
                  <a:pt x="628804" y="1053666"/>
                  <a:pt x="649995" y="1046602"/>
                </a:cubicBezTo>
                <a:cubicBezTo>
                  <a:pt x="669090" y="1040237"/>
                  <a:pt x="705359" y="1005324"/>
                  <a:pt x="716097" y="991518"/>
                </a:cubicBezTo>
                <a:cubicBezTo>
                  <a:pt x="732355" y="970615"/>
                  <a:pt x="744275" y="946601"/>
                  <a:pt x="760164" y="925416"/>
                </a:cubicBezTo>
                <a:cubicBezTo>
                  <a:pt x="788578" y="887532"/>
                  <a:pt x="797965" y="880491"/>
                  <a:pt x="815248" y="837282"/>
                </a:cubicBezTo>
                <a:cubicBezTo>
                  <a:pt x="823874" y="815717"/>
                  <a:pt x="828656" y="792745"/>
                  <a:pt x="837282" y="771180"/>
                </a:cubicBezTo>
                <a:cubicBezTo>
                  <a:pt x="851971" y="734457"/>
                  <a:pt x="868843" y="698534"/>
                  <a:pt x="881350" y="661012"/>
                </a:cubicBezTo>
                <a:lnTo>
                  <a:pt x="903383" y="594910"/>
                </a:lnTo>
                <a:lnTo>
                  <a:pt x="914400" y="561860"/>
                </a:lnTo>
                <a:cubicBezTo>
                  <a:pt x="921242" y="486604"/>
                  <a:pt x="920172" y="450636"/>
                  <a:pt x="936434" y="385590"/>
                </a:cubicBezTo>
                <a:cubicBezTo>
                  <a:pt x="939251" y="374324"/>
                  <a:pt x="943482" y="363453"/>
                  <a:pt x="947451" y="352539"/>
                </a:cubicBezTo>
                <a:cubicBezTo>
                  <a:pt x="962083" y="312300"/>
                  <a:pt x="979128" y="259349"/>
                  <a:pt x="1002535" y="220337"/>
                </a:cubicBezTo>
                <a:cubicBezTo>
                  <a:pt x="1016160" y="197630"/>
                  <a:pt x="1031914" y="176270"/>
                  <a:pt x="1046603" y="154236"/>
                </a:cubicBezTo>
                <a:cubicBezTo>
                  <a:pt x="1053948" y="143219"/>
                  <a:pt x="1061824" y="132539"/>
                  <a:pt x="1068636" y="121185"/>
                </a:cubicBezTo>
                <a:cubicBezTo>
                  <a:pt x="1079653" y="102824"/>
                  <a:pt x="1088127" y="82674"/>
                  <a:pt x="1101687" y="66101"/>
                </a:cubicBezTo>
                <a:cubicBezTo>
                  <a:pt x="1121419" y="41984"/>
                  <a:pt x="1167788" y="0"/>
                  <a:pt x="1167788" y="0"/>
                </a:cubicBezTo>
                <a:cubicBezTo>
                  <a:pt x="1186771" y="12655"/>
                  <a:pt x="1223284" y="33875"/>
                  <a:pt x="1233889" y="55084"/>
                </a:cubicBezTo>
                <a:cubicBezTo>
                  <a:pt x="1245845" y="78996"/>
                  <a:pt x="1246786" y="107077"/>
                  <a:pt x="1255923" y="132202"/>
                </a:cubicBezTo>
                <a:cubicBezTo>
                  <a:pt x="1261535" y="147636"/>
                  <a:pt x="1271287" y="161262"/>
                  <a:pt x="1277957" y="176269"/>
                </a:cubicBezTo>
                <a:cubicBezTo>
                  <a:pt x="1295516" y="215778"/>
                  <a:pt x="1298895" y="228071"/>
                  <a:pt x="1311007" y="264404"/>
                </a:cubicBezTo>
                <a:cubicBezTo>
                  <a:pt x="1314679" y="286438"/>
                  <a:pt x="1314181" y="309590"/>
                  <a:pt x="1322024" y="330506"/>
                </a:cubicBezTo>
                <a:cubicBezTo>
                  <a:pt x="1336440" y="368949"/>
                  <a:pt x="1377109" y="440674"/>
                  <a:pt x="1377109" y="440674"/>
                </a:cubicBezTo>
                <a:cubicBezTo>
                  <a:pt x="1380781" y="466380"/>
                  <a:pt x="1381517" y="492680"/>
                  <a:pt x="1388125" y="517792"/>
                </a:cubicBezTo>
                <a:cubicBezTo>
                  <a:pt x="1399946" y="562714"/>
                  <a:pt x="1432193" y="649995"/>
                  <a:pt x="1432193" y="649995"/>
                </a:cubicBezTo>
                <a:cubicBezTo>
                  <a:pt x="1440652" y="717669"/>
                  <a:pt x="1444091" y="749364"/>
                  <a:pt x="1454227" y="815248"/>
                </a:cubicBezTo>
                <a:cubicBezTo>
                  <a:pt x="1457624" y="837326"/>
                  <a:pt x="1461572" y="859315"/>
                  <a:pt x="1465244" y="881349"/>
                </a:cubicBezTo>
                <a:cubicBezTo>
                  <a:pt x="1472588" y="984173"/>
                  <a:pt x="1477655" y="1087185"/>
                  <a:pt x="1487277" y="1189821"/>
                </a:cubicBezTo>
                <a:cubicBezTo>
                  <a:pt x="1488690" y="1204896"/>
                  <a:pt x="1497319" y="1218779"/>
                  <a:pt x="1498294" y="1233889"/>
                </a:cubicBezTo>
                <a:cubicBezTo>
                  <a:pt x="1498951" y="1244074"/>
                  <a:pt x="1491938" y="1491798"/>
                  <a:pt x="1520328" y="1586429"/>
                </a:cubicBezTo>
                <a:cubicBezTo>
                  <a:pt x="1526011" y="1605371"/>
                  <a:pt x="1532758" y="1624226"/>
                  <a:pt x="1542362" y="1641513"/>
                </a:cubicBezTo>
                <a:cubicBezTo>
                  <a:pt x="1551279" y="1657564"/>
                  <a:pt x="1564395" y="1670891"/>
                  <a:pt x="1575412" y="1685580"/>
                </a:cubicBezTo>
                <a:lnTo>
                  <a:pt x="1597446" y="1751682"/>
                </a:lnTo>
                <a:cubicBezTo>
                  <a:pt x="1601118" y="1762699"/>
                  <a:pt x="1602022" y="1775070"/>
                  <a:pt x="1608463" y="1784732"/>
                </a:cubicBezTo>
                <a:lnTo>
                  <a:pt x="1652530" y="1850833"/>
                </a:lnTo>
                <a:lnTo>
                  <a:pt x="1674564" y="1883884"/>
                </a:lnTo>
                <a:cubicBezTo>
                  <a:pt x="1681909" y="1894901"/>
                  <a:pt x="1684037" y="1912748"/>
                  <a:pt x="1696598" y="1916935"/>
                </a:cubicBezTo>
                <a:cubicBezTo>
                  <a:pt x="1747412" y="1933872"/>
                  <a:pt x="1718261" y="1925674"/>
                  <a:pt x="1784733" y="1938968"/>
                </a:cubicBezTo>
                <a:cubicBezTo>
                  <a:pt x="1913263" y="1935296"/>
                  <a:pt x="2041901" y="1934372"/>
                  <a:pt x="2170323" y="1927951"/>
                </a:cubicBezTo>
                <a:cubicBezTo>
                  <a:pt x="2200492" y="1926443"/>
                  <a:pt x="2239394" y="1911387"/>
                  <a:pt x="2269475" y="1905918"/>
                </a:cubicBezTo>
                <a:cubicBezTo>
                  <a:pt x="2302924" y="1899836"/>
                  <a:pt x="2404034" y="1887721"/>
                  <a:pt x="2434728" y="1883884"/>
                </a:cubicBezTo>
                <a:cubicBezTo>
                  <a:pt x="2445745" y="1880212"/>
                  <a:pt x="2457255" y="1877778"/>
                  <a:pt x="2467778" y="1872867"/>
                </a:cubicBezTo>
                <a:cubicBezTo>
                  <a:pt x="2512425" y="1852032"/>
                  <a:pt x="2553849" y="1824066"/>
                  <a:pt x="2599981" y="1806766"/>
                </a:cubicBezTo>
                <a:lnTo>
                  <a:pt x="2688116" y="1773715"/>
                </a:lnTo>
                <a:cubicBezTo>
                  <a:pt x="2699029" y="1769746"/>
                  <a:pt x="2710594" y="1767503"/>
                  <a:pt x="2721166" y="1762698"/>
                </a:cubicBezTo>
                <a:cubicBezTo>
                  <a:pt x="2779887" y="1736007"/>
                  <a:pt x="2819767" y="1719182"/>
                  <a:pt x="2864386" y="1674563"/>
                </a:cubicBezTo>
                <a:cubicBezTo>
                  <a:pt x="2881013" y="1657936"/>
                  <a:pt x="2894345" y="1638290"/>
                  <a:pt x="2908453" y="1619479"/>
                </a:cubicBezTo>
                <a:cubicBezTo>
                  <a:pt x="2916397" y="1608887"/>
                  <a:pt x="2924147" y="1598053"/>
                  <a:pt x="2930487" y="1586429"/>
                </a:cubicBezTo>
                <a:cubicBezTo>
                  <a:pt x="2946215" y="1557594"/>
                  <a:pt x="2954846" y="1524571"/>
                  <a:pt x="2974554" y="1498294"/>
                </a:cubicBezTo>
                <a:cubicBezTo>
                  <a:pt x="3002229" y="1461394"/>
                  <a:pt x="3019410" y="1441635"/>
                  <a:pt x="3040656" y="1399142"/>
                </a:cubicBezTo>
                <a:cubicBezTo>
                  <a:pt x="3045849" y="1388755"/>
                  <a:pt x="3047098" y="1376765"/>
                  <a:pt x="3051672" y="1366091"/>
                </a:cubicBezTo>
                <a:cubicBezTo>
                  <a:pt x="3058141" y="1350996"/>
                  <a:pt x="3067237" y="1337119"/>
                  <a:pt x="3073706" y="1322024"/>
                </a:cubicBezTo>
                <a:cubicBezTo>
                  <a:pt x="3078281" y="1311350"/>
                  <a:pt x="3080410" y="1299755"/>
                  <a:pt x="3084723" y="1288973"/>
                </a:cubicBezTo>
                <a:cubicBezTo>
                  <a:pt x="3095110" y="1263006"/>
                  <a:pt x="3108216" y="1238139"/>
                  <a:pt x="3117774" y="1211855"/>
                </a:cubicBezTo>
                <a:cubicBezTo>
                  <a:pt x="3122948" y="1197626"/>
                  <a:pt x="3123167" y="1181846"/>
                  <a:pt x="3128790" y="1167788"/>
                </a:cubicBezTo>
                <a:cubicBezTo>
                  <a:pt x="3146772" y="1122833"/>
                  <a:pt x="3177105" y="1073990"/>
                  <a:pt x="3205909" y="1035585"/>
                </a:cubicBezTo>
                <a:cubicBezTo>
                  <a:pt x="3216926" y="1020896"/>
                  <a:pt x="3225976" y="1004501"/>
                  <a:pt x="3238959" y="991518"/>
                </a:cubicBezTo>
                <a:cubicBezTo>
                  <a:pt x="3248322" y="982155"/>
                  <a:pt x="3260993" y="976829"/>
                  <a:pt x="3272010" y="969484"/>
                </a:cubicBezTo>
                <a:cubicBezTo>
                  <a:pt x="3316326" y="976870"/>
                  <a:pt x="3340180" y="971553"/>
                  <a:pt x="3371162" y="1002535"/>
                </a:cubicBezTo>
                <a:cubicBezTo>
                  <a:pt x="3380524" y="1011897"/>
                  <a:pt x="3382178" y="1028241"/>
                  <a:pt x="3393195" y="1035585"/>
                </a:cubicBezTo>
                <a:cubicBezTo>
                  <a:pt x="3405793" y="1043984"/>
                  <a:pt x="3422760" y="1042251"/>
                  <a:pt x="3437263" y="1046602"/>
                </a:cubicBezTo>
                <a:cubicBezTo>
                  <a:pt x="3459509" y="1053276"/>
                  <a:pt x="3503364" y="1068636"/>
                  <a:pt x="3503364" y="1068636"/>
                </a:cubicBezTo>
                <a:cubicBezTo>
                  <a:pt x="3518053" y="1064964"/>
                  <a:pt x="3533888" y="1064390"/>
                  <a:pt x="3547431" y="1057619"/>
                </a:cubicBezTo>
                <a:cubicBezTo>
                  <a:pt x="3630967" y="1015850"/>
                  <a:pt x="3592177" y="1025839"/>
                  <a:pt x="3646583" y="980501"/>
                </a:cubicBezTo>
                <a:cubicBezTo>
                  <a:pt x="3656755" y="972024"/>
                  <a:pt x="3667791" y="964389"/>
                  <a:pt x="3679634" y="958467"/>
                </a:cubicBezTo>
                <a:cubicBezTo>
                  <a:pt x="3730270" y="933149"/>
                  <a:pt x="3698811" y="961323"/>
                  <a:pt x="3723701" y="936433"/>
                </a:cubicBezTo>
              </a:path>
            </a:pathLst>
          </a:cu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C58F1FD-2B5F-44E1-B020-CFA7601DF9B9}"/>
              </a:ext>
            </a:extLst>
          </p:cNvPr>
          <p:cNvCxnSpPr>
            <a:cxnSpLocks/>
          </p:cNvCxnSpPr>
          <p:nvPr/>
        </p:nvCxnSpPr>
        <p:spPr>
          <a:xfrm>
            <a:off x="2633144" y="3384033"/>
            <a:ext cx="36049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78E1C3-0AC9-4E80-8E0A-466C885E0B97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2622127" y="3384033"/>
            <a:ext cx="11017" cy="1836704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78F6060-BC00-4E28-B7FE-1C253F505B05}"/>
                  </a:ext>
                </a:extLst>
              </p:cNvPr>
              <p:cNvSpPr txBox="1"/>
              <p:nvPr/>
            </p:nvSpPr>
            <p:spPr>
              <a:xfrm>
                <a:off x="2181387" y="5220737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78F6060-BC00-4E28-B7FE-1C253F505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1387" y="5220737"/>
                <a:ext cx="903514" cy="369332"/>
              </a:xfrm>
              <a:prstGeom prst="rect">
                <a:avLst/>
              </a:prstGeom>
              <a:blipFill>
                <a:blip r:embed="rId5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2858D2D-95BF-4F18-8C36-F746FCD80C6A}"/>
                  </a:ext>
                </a:extLst>
              </p:cNvPr>
              <p:cNvSpPr txBox="1"/>
              <p:nvPr/>
            </p:nvSpPr>
            <p:spPr>
              <a:xfrm>
                <a:off x="2740303" y="3014701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2858D2D-95BF-4F18-8C36-F746FCD80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0303" y="3014701"/>
                <a:ext cx="903514" cy="369332"/>
              </a:xfrm>
              <a:prstGeom prst="rect">
                <a:avLst/>
              </a:prstGeom>
              <a:blipFill>
                <a:blip r:embed="rId6"/>
                <a:stretch>
                  <a:fillRect r="-16216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6440FF7-EEE8-4E52-BFA6-E89ABB4EA18E}"/>
                  </a:ext>
                </a:extLst>
              </p:cNvPr>
              <p:cNvSpPr txBox="1"/>
              <p:nvPr/>
            </p:nvSpPr>
            <p:spPr>
              <a:xfrm>
                <a:off x="2668230" y="2424393"/>
                <a:ext cx="19511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Direction of change</a:t>
                </a:r>
              </a:p>
              <a:p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bg2">
                        <a:lumMod val="75000"/>
                      </a:schemeClr>
                    </a:solidFill>
                  </a:rPr>
                  <a:t>to decay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6440FF7-EEE8-4E52-BFA6-E89ABB4EA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30" y="2424393"/>
                <a:ext cx="1951175" cy="584775"/>
              </a:xfrm>
              <a:prstGeom prst="rect">
                <a:avLst/>
              </a:prstGeom>
              <a:blipFill>
                <a:blip r:embed="rId7"/>
                <a:stretch>
                  <a:fillRect l="-1875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5AE7A59-39F0-490B-BFA6-4F74535DAA8D}"/>
                  </a:ext>
                </a:extLst>
              </p:cNvPr>
              <p:cNvSpPr txBox="1"/>
              <p:nvPr/>
            </p:nvSpPr>
            <p:spPr>
              <a:xfrm>
                <a:off x="4037846" y="1293631"/>
                <a:ext cx="23341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5AE7A59-39F0-490B-BFA6-4F74535DA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846" y="1293631"/>
                <a:ext cx="2334127" cy="369332"/>
              </a:xfrm>
              <a:prstGeom prst="rect">
                <a:avLst/>
              </a:prstGeom>
              <a:blipFill>
                <a:blip r:embed="rId8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73E18A5-2121-4CE5-AE6F-5F4702159C11}"/>
                  </a:ext>
                </a:extLst>
              </p:cNvPr>
              <p:cNvSpPr txBox="1"/>
              <p:nvPr/>
            </p:nvSpPr>
            <p:spPr>
              <a:xfrm>
                <a:off x="215692" y="2083550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73E18A5-2121-4CE5-AE6F-5F4702159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92" y="2083550"/>
                <a:ext cx="903514" cy="369332"/>
              </a:xfrm>
              <a:prstGeom prst="rect">
                <a:avLst/>
              </a:prstGeom>
              <a:blipFill>
                <a:blip r:embed="rId9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AEB1AD0-9477-40EC-8720-2E731864E723}"/>
                  </a:ext>
                </a:extLst>
              </p:cNvPr>
              <p:cNvSpPr txBox="1"/>
              <p:nvPr/>
            </p:nvSpPr>
            <p:spPr>
              <a:xfrm>
                <a:off x="6242635" y="3429000"/>
                <a:ext cx="4084538" cy="746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ra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AEB1AD0-9477-40EC-8720-2E731864E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635" y="3429000"/>
                <a:ext cx="4084538" cy="7467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ctangle 65">
            <a:extLst>
              <a:ext uri="{FF2B5EF4-FFF2-40B4-BE49-F238E27FC236}">
                <a16:creationId xmlns:a16="http://schemas.microsoft.com/office/drawing/2014/main" id="{D95738F6-6B82-42D6-9F5F-D5A4EDD40FEE}"/>
              </a:ext>
            </a:extLst>
          </p:cNvPr>
          <p:cNvSpPr/>
          <p:nvPr/>
        </p:nvSpPr>
        <p:spPr>
          <a:xfrm>
            <a:off x="7531812" y="3010059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ADAM</a:t>
            </a:r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45DF0BE-A34D-40F6-8358-211D08C8186B}"/>
              </a:ext>
            </a:extLst>
          </p:cNvPr>
          <p:cNvSpPr/>
          <p:nvPr/>
        </p:nvSpPr>
        <p:spPr>
          <a:xfrm>
            <a:off x="6533114" y="4715185"/>
            <a:ext cx="44165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base"/>
            <a:r>
              <a:rPr lang="en-US" dirty="0"/>
              <a:t>Multi-step decay</a:t>
            </a:r>
          </a:p>
          <a:p>
            <a:pPr lvl="1" fontAlgn="base"/>
            <a:r>
              <a:rPr lang="en-US" dirty="0"/>
              <a:t>(initial step size, [milestone], [decay])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367C495-EF18-4B7A-8E78-F022F01AF476}"/>
              </a:ext>
            </a:extLst>
          </p:cNvPr>
          <p:cNvCxnSpPr>
            <a:cxnSpLocks/>
          </p:cNvCxnSpPr>
          <p:nvPr/>
        </p:nvCxnSpPr>
        <p:spPr>
          <a:xfrm>
            <a:off x="5897880" y="1662963"/>
            <a:ext cx="1337854" cy="20677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BEADC15-98B0-4AD9-A536-3A1D5FCB5495}"/>
              </a:ext>
            </a:extLst>
          </p:cNvPr>
          <p:cNvCxnSpPr>
            <a:cxnSpLocks/>
          </p:cNvCxnSpPr>
          <p:nvPr/>
        </p:nvCxnSpPr>
        <p:spPr>
          <a:xfrm>
            <a:off x="5682982" y="1662963"/>
            <a:ext cx="1330466" cy="32382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186D804-2D10-4F1B-9D8C-A222D55A658E}"/>
                  </a:ext>
                </a:extLst>
              </p:cNvPr>
              <p:cNvSpPr txBox="1"/>
              <p:nvPr/>
            </p:nvSpPr>
            <p:spPr>
              <a:xfrm>
                <a:off x="4466698" y="5220737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186D804-2D10-4F1B-9D8C-A222D55A6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698" y="5220737"/>
                <a:ext cx="90351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922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1792" y="201923"/>
            <a:ext cx="10541508" cy="5029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Neural Network – Train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8C520B-D86C-40BA-9E6E-5252A79A0685}"/>
              </a:ext>
            </a:extLst>
          </p:cNvPr>
          <p:cNvSpPr/>
          <p:nvPr/>
        </p:nvSpPr>
        <p:spPr>
          <a:xfrm>
            <a:off x="4116833" y="2650067"/>
            <a:ext cx="465667" cy="4402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26E3717-290F-41C3-8533-4E22952FD56E}"/>
              </a:ext>
            </a:extLst>
          </p:cNvPr>
          <p:cNvSpPr/>
          <p:nvPr/>
        </p:nvSpPr>
        <p:spPr>
          <a:xfrm>
            <a:off x="4116832" y="3484034"/>
            <a:ext cx="465667" cy="4402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42409B2-9A31-46B6-BC1C-015E829E8E80}"/>
              </a:ext>
            </a:extLst>
          </p:cNvPr>
          <p:cNvSpPr/>
          <p:nvPr/>
        </p:nvSpPr>
        <p:spPr>
          <a:xfrm>
            <a:off x="4116833" y="4318001"/>
            <a:ext cx="465667" cy="4402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A58AB8A-4F03-4692-A6B4-6FF2D2C3BF24}"/>
              </a:ext>
            </a:extLst>
          </p:cNvPr>
          <p:cNvSpPr/>
          <p:nvPr/>
        </p:nvSpPr>
        <p:spPr>
          <a:xfrm>
            <a:off x="5463033" y="2650067"/>
            <a:ext cx="465667" cy="4402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500A4D-3E9A-4184-A498-1C414EDC2DD3}"/>
              </a:ext>
            </a:extLst>
          </p:cNvPr>
          <p:cNvSpPr/>
          <p:nvPr/>
        </p:nvSpPr>
        <p:spPr>
          <a:xfrm>
            <a:off x="5463032" y="3484034"/>
            <a:ext cx="465667" cy="4402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F59FC49-C46D-42C1-92C8-CFB84CE2C774}"/>
              </a:ext>
            </a:extLst>
          </p:cNvPr>
          <p:cNvSpPr/>
          <p:nvPr/>
        </p:nvSpPr>
        <p:spPr>
          <a:xfrm>
            <a:off x="5463033" y="4318001"/>
            <a:ext cx="465667" cy="4402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048F3B-B64C-4348-9AB3-4B41FA0AB510}"/>
              </a:ext>
            </a:extLst>
          </p:cNvPr>
          <p:cNvSpPr/>
          <p:nvPr/>
        </p:nvSpPr>
        <p:spPr>
          <a:xfrm>
            <a:off x="6809233" y="2650067"/>
            <a:ext cx="465667" cy="4402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E61FC5C-C06A-427F-8A98-2960F1DE56EE}"/>
              </a:ext>
            </a:extLst>
          </p:cNvPr>
          <p:cNvSpPr/>
          <p:nvPr/>
        </p:nvSpPr>
        <p:spPr>
          <a:xfrm>
            <a:off x="6809232" y="3484034"/>
            <a:ext cx="465667" cy="4402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7F2EE8F-CD23-48F0-97AE-B1FDB2C4B072}"/>
              </a:ext>
            </a:extLst>
          </p:cNvPr>
          <p:cNvSpPr/>
          <p:nvPr/>
        </p:nvSpPr>
        <p:spPr>
          <a:xfrm>
            <a:off x="6809233" y="4318001"/>
            <a:ext cx="465667" cy="4402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dog face">
            <a:extLst>
              <a:ext uri="{FF2B5EF4-FFF2-40B4-BE49-F238E27FC236}">
                <a16:creationId xmlns:a16="http://schemas.microsoft.com/office/drawing/2014/main" id="{DB8919DC-2E08-4D16-9775-B8D1325A5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0" y="2111313"/>
            <a:ext cx="770463" cy="77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57E97936-A723-4027-AB0C-DE595C540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3223403"/>
            <a:ext cx="903514" cy="103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lated image">
            <a:extLst>
              <a:ext uri="{FF2B5EF4-FFF2-40B4-BE49-F238E27FC236}">
                <a16:creationId xmlns:a16="http://schemas.microsoft.com/office/drawing/2014/main" id="{35DAB3EF-8704-4FD0-BEFF-637A85A06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63" y="4604071"/>
            <a:ext cx="1375835" cy="105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554004A-89E3-474F-8F79-CD008A90ACDD}"/>
              </a:ext>
            </a:extLst>
          </p:cNvPr>
          <p:cNvCxnSpPr>
            <a:cxnSpLocks/>
            <a:stCxn id="2" idx="6"/>
            <a:endCxn id="13" idx="2"/>
          </p:cNvCxnSpPr>
          <p:nvPr/>
        </p:nvCxnSpPr>
        <p:spPr>
          <a:xfrm>
            <a:off x="4582500" y="2870200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17895D-F9D0-4768-9357-D4C0E12C7AA2}"/>
              </a:ext>
            </a:extLst>
          </p:cNvPr>
          <p:cNvCxnSpPr>
            <a:cxnSpLocks/>
            <a:stCxn id="2" idx="6"/>
            <a:endCxn id="14" idx="2"/>
          </p:cNvCxnSpPr>
          <p:nvPr/>
        </p:nvCxnSpPr>
        <p:spPr>
          <a:xfrm>
            <a:off x="4582500" y="2870200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4791513-A0E6-4809-8B7F-77F00F7E2ABF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4582500" y="2870200"/>
            <a:ext cx="880531" cy="1667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213F05A-7B31-4782-98AA-128DA08FC767}"/>
              </a:ext>
            </a:extLst>
          </p:cNvPr>
          <p:cNvCxnSpPr>
            <a:cxnSpLocks/>
            <a:stCxn id="11" idx="6"/>
            <a:endCxn id="13" idx="2"/>
          </p:cNvCxnSpPr>
          <p:nvPr/>
        </p:nvCxnSpPr>
        <p:spPr>
          <a:xfrm flipV="1">
            <a:off x="4582499" y="2870200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4815623-5F12-42CD-A7CB-2ED04FF92A9E}"/>
              </a:ext>
            </a:extLst>
          </p:cNvPr>
          <p:cNvCxnSpPr>
            <a:cxnSpLocks/>
            <a:stCxn id="11" idx="6"/>
            <a:endCxn id="14" idx="2"/>
          </p:cNvCxnSpPr>
          <p:nvPr/>
        </p:nvCxnSpPr>
        <p:spPr>
          <a:xfrm>
            <a:off x="4582499" y="3704167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D28049C-FEC9-4C5B-9E37-2D2229AA3272}"/>
              </a:ext>
            </a:extLst>
          </p:cNvPr>
          <p:cNvCxnSpPr>
            <a:cxnSpLocks/>
            <a:stCxn id="12" idx="6"/>
            <a:endCxn id="17" idx="2"/>
          </p:cNvCxnSpPr>
          <p:nvPr/>
        </p:nvCxnSpPr>
        <p:spPr>
          <a:xfrm>
            <a:off x="4582500" y="4538134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950A761-89C3-473F-A888-3F048179F86D}"/>
              </a:ext>
            </a:extLst>
          </p:cNvPr>
          <p:cNvCxnSpPr>
            <a:cxnSpLocks/>
            <a:stCxn id="11" idx="6"/>
            <a:endCxn id="17" idx="2"/>
          </p:cNvCxnSpPr>
          <p:nvPr/>
        </p:nvCxnSpPr>
        <p:spPr>
          <a:xfrm>
            <a:off x="4582499" y="3704167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AB0255-62C3-424E-A824-E2AA828ECBFD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 flipV="1">
            <a:off x="4582500" y="3704167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0119C85-7014-46C2-AEF0-00B3B95F0829}"/>
              </a:ext>
            </a:extLst>
          </p:cNvPr>
          <p:cNvCxnSpPr>
            <a:cxnSpLocks/>
            <a:stCxn id="12" idx="6"/>
            <a:endCxn id="13" idx="2"/>
          </p:cNvCxnSpPr>
          <p:nvPr/>
        </p:nvCxnSpPr>
        <p:spPr>
          <a:xfrm flipV="1">
            <a:off x="4582500" y="2870200"/>
            <a:ext cx="880533" cy="166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6BB6542-CBDF-4AB4-9CE4-7EF5EE297643}"/>
              </a:ext>
            </a:extLst>
          </p:cNvPr>
          <p:cNvCxnSpPr>
            <a:cxnSpLocks/>
          </p:cNvCxnSpPr>
          <p:nvPr/>
        </p:nvCxnSpPr>
        <p:spPr>
          <a:xfrm>
            <a:off x="5928699" y="2870199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AA31C3C-1F1F-4747-B172-FC7CB27CB0B1}"/>
              </a:ext>
            </a:extLst>
          </p:cNvPr>
          <p:cNvCxnSpPr>
            <a:cxnSpLocks/>
          </p:cNvCxnSpPr>
          <p:nvPr/>
        </p:nvCxnSpPr>
        <p:spPr>
          <a:xfrm>
            <a:off x="5928699" y="2870199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3DB7A6B-8946-4657-9B2C-658EFB45AB0A}"/>
              </a:ext>
            </a:extLst>
          </p:cNvPr>
          <p:cNvCxnSpPr>
            <a:cxnSpLocks/>
          </p:cNvCxnSpPr>
          <p:nvPr/>
        </p:nvCxnSpPr>
        <p:spPr>
          <a:xfrm>
            <a:off x="5928699" y="2870199"/>
            <a:ext cx="880531" cy="1667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F28CF9F-27BE-4C46-963D-BA0C70E1B593}"/>
              </a:ext>
            </a:extLst>
          </p:cNvPr>
          <p:cNvCxnSpPr>
            <a:cxnSpLocks/>
          </p:cNvCxnSpPr>
          <p:nvPr/>
        </p:nvCxnSpPr>
        <p:spPr>
          <a:xfrm flipV="1">
            <a:off x="5928698" y="2870199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C7FC76E-B853-47C4-A294-484C559ED162}"/>
              </a:ext>
            </a:extLst>
          </p:cNvPr>
          <p:cNvCxnSpPr>
            <a:cxnSpLocks/>
          </p:cNvCxnSpPr>
          <p:nvPr/>
        </p:nvCxnSpPr>
        <p:spPr>
          <a:xfrm>
            <a:off x="5928698" y="3704166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D59573D-7721-4654-AFA8-466E9CC6A0AD}"/>
              </a:ext>
            </a:extLst>
          </p:cNvPr>
          <p:cNvCxnSpPr>
            <a:cxnSpLocks/>
          </p:cNvCxnSpPr>
          <p:nvPr/>
        </p:nvCxnSpPr>
        <p:spPr>
          <a:xfrm>
            <a:off x="5928699" y="4538133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46B28D8-D024-42AA-8958-E967B1D6A5FE}"/>
              </a:ext>
            </a:extLst>
          </p:cNvPr>
          <p:cNvCxnSpPr>
            <a:cxnSpLocks/>
          </p:cNvCxnSpPr>
          <p:nvPr/>
        </p:nvCxnSpPr>
        <p:spPr>
          <a:xfrm>
            <a:off x="5928698" y="3704166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0C08B40-A75D-4170-AECD-9792D5AF8C2D}"/>
              </a:ext>
            </a:extLst>
          </p:cNvPr>
          <p:cNvCxnSpPr>
            <a:cxnSpLocks/>
          </p:cNvCxnSpPr>
          <p:nvPr/>
        </p:nvCxnSpPr>
        <p:spPr>
          <a:xfrm flipV="1">
            <a:off x="5928699" y="3704166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3283EA6-B458-493B-937C-6D884AB79F8C}"/>
              </a:ext>
            </a:extLst>
          </p:cNvPr>
          <p:cNvCxnSpPr>
            <a:cxnSpLocks/>
          </p:cNvCxnSpPr>
          <p:nvPr/>
        </p:nvCxnSpPr>
        <p:spPr>
          <a:xfrm flipV="1">
            <a:off x="5928699" y="2870199"/>
            <a:ext cx="880533" cy="166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97C9096-46B6-45D9-8585-DEA9D2283378}"/>
              </a:ext>
            </a:extLst>
          </p:cNvPr>
          <p:cNvSpPr txBox="1"/>
          <p:nvPr/>
        </p:nvSpPr>
        <p:spPr>
          <a:xfrm>
            <a:off x="906734" y="1416649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inputs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6B7E97C-A2E0-4C2A-B5BA-CF5C6A32B25B}"/>
              </a:ext>
            </a:extLst>
          </p:cNvPr>
          <p:cNvCxnSpPr>
            <a:cxnSpLocks/>
          </p:cNvCxnSpPr>
          <p:nvPr/>
        </p:nvCxnSpPr>
        <p:spPr>
          <a:xfrm>
            <a:off x="5932764" y="2876296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009BA36-FBA8-4C49-BEAD-CA2F484A8466}"/>
              </a:ext>
            </a:extLst>
          </p:cNvPr>
          <p:cNvCxnSpPr>
            <a:cxnSpLocks/>
          </p:cNvCxnSpPr>
          <p:nvPr/>
        </p:nvCxnSpPr>
        <p:spPr>
          <a:xfrm>
            <a:off x="5932764" y="2876296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A9F2A381-A030-4CC7-9DE7-36626E6E27C6}"/>
              </a:ext>
            </a:extLst>
          </p:cNvPr>
          <p:cNvCxnSpPr>
            <a:cxnSpLocks/>
          </p:cNvCxnSpPr>
          <p:nvPr/>
        </p:nvCxnSpPr>
        <p:spPr>
          <a:xfrm>
            <a:off x="5932764" y="2876296"/>
            <a:ext cx="880531" cy="1667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63A219B-47EC-4218-AB7A-1E95058A91BF}"/>
              </a:ext>
            </a:extLst>
          </p:cNvPr>
          <p:cNvCxnSpPr>
            <a:cxnSpLocks/>
          </p:cNvCxnSpPr>
          <p:nvPr/>
        </p:nvCxnSpPr>
        <p:spPr>
          <a:xfrm flipV="1">
            <a:off x="5932763" y="2876296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B6FC658-7810-4E6F-AE8A-5F19BF95C393}"/>
              </a:ext>
            </a:extLst>
          </p:cNvPr>
          <p:cNvCxnSpPr>
            <a:cxnSpLocks/>
          </p:cNvCxnSpPr>
          <p:nvPr/>
        </p:nvCxnSpPr>
        <p:spPr>
          <a:xfrm>
            <a:off x="5932763" y="3710263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F2D10FF-77C0-4ABF-8764-EBD6CECCB783}"/>
              </a:ext>
            </a:extLst>
          </p:cNvPr>
          <p:cNvCxnSpPr>
            <a:cxnSpLocks/>
          </p:cNvCxnSpPr>
          <p:nvPr/>
        </p:nvCxnSpPr>
        <p:spPr>
          <a:xfrm>
            <a:off x="5932764" y="4544230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CD9CD2EB-9B41-4388-B52A-38E7EDD2C712}"/>
              </a:ext>
            </a:extLst>
          </p:cNvPr>
          <p:cNvCxnSpPr>
            <a:cxnSpLocks/>
          </p:cNvCxnSpPr>
          <p:nvPr/>
        </p:nvCxnSpPr>
        <p:spPr>
          <a:xfrm>
            <a:off x="5932763" y="3710263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1CFBA5A-ADA1-4417-80D9-4B166211B6EE}"/>
              </a:ext>
            </a:extLst>
          </p:cNvPr>
          <p:cNvCxnSpPr>
            <a:cxnSpLocks/>
          </p:cNvCxnSpPr>
          <p:nvPr/>
        </p:nvCxnSpPr>
        <p:spPr>
          <a:xfrm flipV="1">
            <a:off x="5932764" y="3710263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0C405945-ECCA-4457-85BE-4A166FAF6119}"/>
              </a:ext>
            </a:extLst>
          </p:cNvPr>
          <p:cNvCxnSpPr>
            <a:cxnSpLocks/>
          </p:cNvCxnSpPr>
          <p:nvPr/>
        </p:nvCxnSpPr>
        <p:spPr>
          <a:xfrm flipV="1">
            <a:off x="5932764" y="2876296"/>
            <a:ext cx="880533" cy="166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9E74FDF4-6C62-42D1-AC50-7AEC5C84E70A}"/>
              </a:ext>
            </a:extLst>
          </p:cNvPr>
          <p:cNvSpPr txBox="1"/>
          <p:nvPr/>
        </p:nvSpPr>
        <p:spPr>
          <a:xfrm>
            <a:off x="8535661" y="1416497"/>
            <a:ext cx="126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outputs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592274C-B495-4800-B069-87993132C8FE}"/>
              </a:ext>
            </a:extLst>
          </p:cNvPr>
          <p:cNvSpPr txBox="1"/>
          <p:nvPr/>
        </p:nvSpPr>
        <p:spPr>
          <a:xfrm>
            <a:off x="10337245" y="1231830"/>
            <a:ext cx="1271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correct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labels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12B10D8-BF5F-45F2-BBBA-FBBE3E391B5A}"/>
              </a:ext>
            </a:extLst>
          </p:cNvPr>
          <p:cNvSpPr txBox="1"/>
          <p:nvPr/>
        </p:nvSpPr>
        <p:spPr>
          <a:xfrm>
            <a:off x="10526400" y="3470285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Duck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204B801-FF22-4B3B-B87B-37773A5CF060}"/>
              </a:ext>
            </a:extLst>
          </p:cNvPr>
          <p:cNvSpPr txBox="1"/>
          <p:nvPr/>
        </p:nvSpPr>
        <p:spPr>
          <a:xfrm>
            <a:off x="10213916" y="4312096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Hedgehog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15C9E7F-BFA0-4BF1-9A28-AEEF9F134967}"/>
              </a:ext>
            </a:extLst>
          </p:cNvPr>
          <p:cNvSpPr txBox="1"/>
          <p:nvPr/>
        </p:nvSpPr>
        <p:spPr>
          <a:xfrm>
            <a:off x="10649932" y="2673958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Dog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249B40B-89E1-4B5D-89C4-5A8760DFED8D}"/>
              </a:ext>
            </a:extLst>
          </p:cNvPr>
          <p:cNvSpPr txBox="1"/>
          <p:nvPr/>
        </p:nvSpPr>
        <p:spPr>
          <a:xfrm>
            <a:off x="3935283" y="5489530"/>
            <a:ext cx="5992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Loss function=average(outputs -            )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3685742-E460-4947-AE79-792FF3FADB6F}"/>
              </a:ext>
            </a:extLst>
          </p:cNvPr>
          <p:cNvSpPr txBox="1"/>
          <p:nvPr/>
        </p:nvSpPr>
        <p:spPr>
          <a:xfrm>
            <a:off x="8535661" y="5304863"/>
            <a:ext cx="1271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correct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labels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CE3B137-A278-4290-ABA1-39484E6E8D83}"/>
              </a:ext>
            </a:extLst>
          </p:cNvPr>
          <p:cNvSpPr txBox="1"/>
          <p:nvPr/>
        </p:nvSpPr>
        <p:spPr>
          <a:xfrm>
            <a:off x="8794680" y="3429000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Dog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769B516-1847-4DAD-A7A8-B31D975E7BAF}"/>
              </a:ext>
            </a:extLst>
          </p:cNvPr>
          <p:cNvSpPr txBox="1"/>
          <p:nvPr/>
        </p:nvSpPr>
        <p:spPr>
          <a:xfrm>
            <a:off x="8402047" y="4272083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Hedgehog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B881515-F4D6-451D-A311-A52E561C1C69}"/>
              </a:ext>
            </a:extLst>
          </p:cNvPr>
          <p:cNvSpPr txBox="1"/>
          <p:nvPr/>
        </p:nvSpPr>
        <p:spPr>
          <a:xfrm>
            <a:off x="8714531" y="2633944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Duck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2C4E53F-8D57-4557-BE9B-F659243E210A}"/>
              </a:ext>
            </a:extLst>
          </p:cNvPr>
          <p:cNvSpPr txBox="1"/>
          <p:nvPr/>
        </p:nvSpPr>
        <p:spPr>
          <a:xfrm>
            <a:off x="4843232" y="1859844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Plus biases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C6D8AD9-C2C4-4274-887C-4C234EC8B160}"/>
              </a:ext>
            </a:extLst>
          </p:cNvPr>
          <p:cNvSpPr txBox="1"/>
          <p:nvPr/>
        </p:nvSpPr>
        <p:spPr>
          <a:xfrm>
            <a:off x="4220466" y="1297966"/>
            <a:ext cx="2969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Multiply by weights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B8C5243-49A1-4178-B4C1-46D2FECFDD6C}"/>
                  </a:ext>
                </a:extLst>
              </p:cNvPr>
              <p:cNvSpPr txBox="1"/>
              <p:nvPr/>
            </p:nvSpPr>
            <p:spPr>
              <a:xfrm>
                <a:off x="1178207" y="2320026"/>
                <a:ext cx="5720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B8C5243-49A1-4178-B4C1-46D2FECFD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207" y="2320026"/>
                <a:ext cx="572015" cy="461665"/>
              </a:xfrm>
              <a:prstGeom prst="rect">
                <a:avLst/>
              </a:prstGeom>
              <a:blipFill>
                <a:blip r:embed="rId6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DDDEFE60-39DF-4979-9832-1F16359BC17E}"/>
                  </a:ext>
                </a:extLst>
              </p:cNvPr>
              <p:cNvSpPr txBox="1"/>
              <p:nvPr/>
            </p:nvSpPr>
            <p:spPr>
              <a:xfrm>
                <a:off x="1099457" y="3512091"/>
                <a:ext cx="5791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DDDEFE60-39DF-4979-9832-1F16359B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457" y="3512091"/>
                <a:ext cx="579133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58680BA0-3E93-4DD9-907B-43BC8B20A391}"/>
                  </a:ext>
                </a:extLst>
              </p:cNvPr>
              <p:cNvSpPr txBox="1"/>
              <p:nvPr/>
            </p:nvSpPr>
            <p:spPr>
              <a:xfrm>
                <a:off x="1080148" y="4902045"/>
                <a:ext cx="5791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58680BA0-3E93-4DD9-907B-43BC8B20A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48" y="4902045"/>
                <a:ext cx="579133" cy="461665"/>
              </a:xfrm>
              <a:prstGeom prst="rect">
                <a:avLst/>
              </a:prstGeom>
              <a:blipFill>
                <a:blip r:embed="rId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1206B433-0CDB-4737-BA20-5632A8BF7FE5}"/>
                  </a:ext>
                </a:extLst>
              </p:cNvPr>
              <p:cNvSpPr txBox="1"/>
              <p:nvPr/>
            </p:nvSpPr>
            <p:spPr>
              <a:xfrm>
                <a:off x="5117153" y="1289247"/>
                <a:ext cx="1175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1206B433-0CDB-4737-BA20-5632A8BF7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153" y="1289247"/>
                <a:ext cx="1175706" cy="461665"/>
              </a:xfrm>
              <a:prstGeom prst="rect">
                <a:avLst/>
              </a:prstGeom>
              <a:blipFill>
                <a:blip r:embed="rId9"/>
                <a:stretch>
                  <a:fillRect r="-518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23E47414-86A1-4962-AC1E-C206C2E2917A}"/>
                  </a:ext>
                </a:extLst>
              </p:cNvPr>
              <p:cNvSpPr txBox="1"/>
              <p:nvPr/>
            </p:nvSpPr>
            <p:spPr>
              <a:xfrm>
                <a:off x="3899313" y="1679536"/>
                <a:ext cx="352795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: Network parameters</a:t>
                </a:r>
              </a:p>
              <a:p>
                <a:pPr algn="ctr"/>
                <a:r>
                  <a:rPr lang="en-US" sz="2400" dirty="0">
                    <a:latin typeface="Comic Sans MS" panose="030F0702030302020204" pitchFamily="66" charset="0"/>
                  </a:rPr>
                  <a:t>(weight, bias, etc.)</a:t>
                </a: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23E47414-86A1-4962-AC1E-C206C2E29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313" y="1679536"/>
                <a:ext cx="3527953" cy="830997"/>
              </a:xfrm>
              <a:prstGeom prst="rect">
                <a:avLst/>
              </a:prstGeom>
              <a:blipFill>
                <a:blip r:embed="rId10"/>
                <a:stretch>
                  <a:fillRect l="-173" t="-5882" r="-242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5B84BC4-40D2-4998-A935-2F164A2D59C2}"/>
                  </a:ext>
                </a:extLst>
              </p:cNvPr>
              <p:cNvSpPr txBox="1"/>
              <p:nvPr/>
            </p:nvSpPr>
            <p:spPr>
              <a:xfrm>
                <a:off x="8562512" y="2640741"/>
                <a:ext cx="12988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5B84BC4-40D2-4998-A935-2F164A2D5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2512" y="2640741"/>
                <a:ext cx="1298882" cy="461665"/>
              </a:xfrm>
              <a:prstGeom prst="rect">
                <a:avLst/>
              </a:prstGeom>
              <a:blipFill>
                <a:blip r:embed="rId11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3BEC555-0A6D-4B07-AA0F-31433FC36E23}"/>
                  </a:ext>
                </a:extLst>
              </p:cNvPr>
              <p:cNvSpPr txBox="1"/>
              <p:nvPr/>
            </p:nvSpPr>
            <p:spPr>
              <a:xfrm>
                <a:off x="8562512" y="3442688"/>
                <a:ext cx="13059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3BEC555-0A6D-4B07-AA0F-31433FC36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2512" y="3442688"/>
                <a:ext cx="1305999" cy="461665"/>
              </a:xfrm>
              <a:prstGeom prst="rect">
                <a:avLst/>
              </a:prstGeom>
              <a:blipFill>
                <a:blip r:embed="rId12"/>
                <a:stretch>
                  <a:fillRect r="-467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4C91D19-972E-4E30-88FE-AB86694117E8}"/>
                  </a:ext>
                </a:extLst>
              </p:cNvPr>
              <p:cNvSpPr txBox="1"/>
              <p:nvPr/>
            </p:nvSpPr>
            <p:spPr>
              <a:xfrm>
                <a:off x="8521169" y="4258395"/>
                <a:ext cx="13059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4C91D19-972E-4E30-88FE-AB8669411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169" y="4258395"/>
                <a:ext cx="1305999" cy="461665"/>
              </a:xfrm>
              <a:prstGeom prst="rect">
                <a:avLst/>
              </a:prstGeom>
              <a:blipFill>
                <a:blip r:embed="rId13"/>
                <a:stretch>
                  <a:fillRect r="-467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57036B65-3EAA-46A7-8D36-A9C204F31824}"/>
                  </a:ext>
                </a:extLst>
              </p:cNvPr>
              <p:cNvSpPr txBox="1"/>
              <p:nvPr/>
            </p:nvSpPr>
            <p:spPr>
              <a:xfrm>
                <a:off x="10684679" y="2650943"/>
                <a:ext cx="5766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57036B65-3EAA-46A7-8D36-A9C204F31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4679" y="2650943"/>
                <a:ext cx="576633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FDCB391-B28B-4566-9A79-571A5E52D21D}"/>
                  </a:ext>
                </a:extLst>
              </p:cNvPr>
              <p:cNvSpPr txBox="1"/>
              <p:nvPr/>
            </p:nvSpPr>
            <p:spPr>
              <a:xfrm>
                <a:off x="10728061" y="3492754"/>
                <a:ext cx="5837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FDCB391-B28B-4566-9A79-571A5E52D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8061" y="3492754"/>
                <a:ext cx="583750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E3FC57D4-E5AF-4F43-B19F-49B796CC7494}"/>
                  </a:ext>
                </a:extLst>
              </p:cNvPr>
              <p:cNvSpPr txBox="1"/>
              <p:nvPr/>
            </p:nvSpPr>
            <p:spPr>
              <a:xfrm>
                <a:off x="10728061" y="4312096"/>
                <a:ext cx="5837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E3FC57D4-E5AF-4F43-B19F-49B796CC7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8061" y="4312096"/>
                <a:ext cx="583750" cy="461665"/>
              </a:xfrm>
              <a:prstGeom prst="rect">
                <a:avLst/>
              </a:prstGeom>
              <a:blipFill>
                <a:blip r:embed="rId1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CBBF2E08-FF02-4702-B9BB-607B07F47558}"/>
                  </a:ext>
                </a:extLst>
              </p:cNvPr>
              <p:cNvSpPr txBox="1"/>
              <p:nvPr/>
            </p:nvSpPr>
            <p:spPr>
              <a:xfrm>
                <a:off x="3930666" y="5412488"/>
                <a:ext cx="4987327" cy="615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omic Sans MS" panose="030F0702030302020204" pitchFamily="66" charset="0"/>
                  </a:rPr>
                  <a:t>Loss function: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nary>
                  </m:oMath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CBBF2E08-FF02-4702-B9BB-607B07F47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666" y="5412488"/>
                <a:ext cx="4987327" cy="615746"/>
              </a:xfrm>
              <a:prstGeom prst="rect">
                <a:avLst/>
              </a:prstGeom>
              <a:blipFill>
                <a:blip r:embed="rId17"/>
                <a:stretch>
                  <a:fillRect l="-1956" b="-9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9EE7253-200B-4246-B86B-443077A446E7}"/>
                  </a:ext>
                </a:extLst>
              </p:cNvPr>
              <p:cNvSpPr txBox="1"/>
              <p:nvPr/>
            </p:nvSpPr>
            <p:spPr>
              <a:xfrm>
                <a:off x="3930666" y="5489530"/>
                <a:ext cx="29196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omic Sans MS" panose="030F0702030302020204" pitchFamily="66" charset="0"/>
                  </a:rPr>
                  <a:t>Loss function: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9EE7253-200B-4246-B86B-443077A44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666" y="5489530"/>
                <a:ext cx="2919645" cy="461665"/>
              </a:xfrm>
              <a:prstGeom prst="rect">
                <a:avLst/>
              </a:prstGeom>
              <a:blipFill>
                <a:blip r:embed="rId18"/>
                <a:stretch>
                  <a:fillRect l="-3340" t="-10667" r="-626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935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2.70833E-6 -0.00324 C 0.01979 -0.03704 -0.00729 0.01991 0.02265 -0.0632 C 0.0276 -0.07593 0.03255 -0.08125 0.0375 -0.09584 L 0.04401 -0.11366 L 0.33255 -0.09584 C 0.34635 -0.09375 0.34817 -0.08426 0.35872 -0.0632 C 0.3763 -0.07801 0.36979 -0.07801 0.37877 -0.07801 " pathEditMode="relative" rAng="0" ptsTypes="AAAAAAAA">
                                      <p:cBhvr>
                                        <p:cTn id="113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32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  <p:bldP spid="117" grpId="0"/>
      <p:bldP spid="118" grpId="0"/>
      <p:bldP spid="118" grpId="1"/>
      <p:bldP spid="120" grpId="0"/>
      <p:bldP spid="120" grpId="1"/>
      <p:bldP spid="107" grpId="0"/>
      <p:bldP spid="108" grpId="0"/>
      <p:bldP spid="110" grpId="0"/>
      <p:bldP spid="119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3" grpId="1"/>
      <p:bldP spid="134" grpId="0"/>
      <p:bldP spid="134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 Greedy Scheduler for Learning Rate – Inspirations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F66F5A-766F-424A-B03C-752C41182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63040"/>
            <a:ext cx="10515600" cy="4759404"/>
          </a:xfrm>
        </p:spPr>
        <p:txBody>
          <a:bodyPr/>
          <a:lstStyle/>
          <a:p>
            <a:pPr fontAlgn="base"/>
            <a:r>
              <a:rPr lang="en-US" dirty="0"/>
              <a:t>Second order information: learning rate can both increase and decrease during training</a:t>
            </a:r>
          </a:p>
        </p:txBody>
      </p:sp>
    </p:spTree>
    <p:extLst>
      <p:ext uri="{BB962C8B-B14F-4D97-AF65-F5344CB8AC3E}">
        <p14:creationId xmlns:p14="http://schemas.microsoft.com/office/powerpoint/2010/main" val="366694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 Greedy Scheduler for Learning Rate – Inspirations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F66F5A-766F-424A-B03C-752C41182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63040"/>
            <a:ext cx="10515600" cy="4759404"/>
          </a:xfrm>
        </p:spPr>
        <p:txBody>
          <a:bodyPr/>
          <a:lstStyle/>
          <a:p>
            <a:pPr fontAlgn="base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Second order information: learning rate can both increase and decrease during training</a:t>
            </a:r>
          </a:p>
          <a:p>
            <a:pPr fontAlgn="base"/>
            <a:r>
              <a:rPr lang="en-US" dirty="0"/>
              <a:t>Using moving average: damping the SGD noise can hurt the final results</a:t>
            </a:r>
          </a:p>
        </p:txBody>
      </p:sp>
    </p:spTree>
    <p:extLst>
      <p:ext uri="{BB962C8B-B14F-4D97-AF65-F5344CB8AC3E}">
        <p14:creationId xmlns:p14="http://schemas.microsoft.com/office/powerpoint/2010/main" val="220680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 Greedy Scheduler for Learning Rate – Inspirations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F66F5A-766F-424A-B03C-752C41182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63040"/>
            <a:ext cx="10515600" cy="4759404"/>
          </a:xfrm>
        </p:spPr>
        <p:txBody>
          <a:bodyPr/>
          <a:lstStyle/>
          <a:p>
            <a:pPr fontAlgn="base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Second order information: learning rate can both increase and decrease during training</a:t>
            </a:r>
          </a:p>
          <a:p>
            <a:pPr fontAlgn="base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Using moving average: damping the SGD noise can hurt the final results</a:t>
            </a:r>
          </a:p>
          <a:p>
            <a:pPr fontAlgn="base"/>
            <a:r>
              <a:rPr lang="en-US" dirty="0"/>
              <a:t>Gradually changing the learning rate is better than sudden changes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6F1026F-EB16-4278-A243-64C9621523BC}"/>
              </a:ext>
            </a:extLst>
          </p:cNvPr>
          <p:cNvCxnSpPr/>
          <p:nvPr/>
        </p:nvCxnSpPr>
        <p:spPr>
          <a:xfrm flipV="1">
            <a:off x="2308913" y="3670702"/>
            <a:ext cx="0" cy="20694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94EE9CB-2A9D-4A48-99EF-E210BDF18F9D}"/>
              </a:ext>
            </a:extLst>
          </p:cNvPr>
          <p:cNvCxnSpPr/>
          <p:nvPr/>
        </p:nvCxnSpPr>
        <p:spPr>
          <a:xfrm>
            <a:off x="2308913" y="5732112"/>
            <a:ext cx="316831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09046FC-3DA6-47F1-889F-344D0E8E805E}"/>
              </a:ext>
            </a:extLst>
          </p:cNvPr>
          <p:cNvSpPr txBox="1"/>
          <p:nvPr/>
        </p:nvSpPr>
        <p:spPr>
          <a:xfrm>
            <a:off x="1239323" y="3572664"/>
            <a:ext cx="981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Learning</a:t>
            </a:r>
          </a:p>
          <a:p>
            <a:pPr algn="ctr"/>
            <a:r>
              <a:rPr lang="en-US" sz="1600" dirty="0"/>
              <a:t>rate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7A1927-A5C4-4814-AAB7-1750573A6D27}"/>
              </a:ext>
            </a:extLst>
          </p:cNvPr>
          <p:cNvSpPr txBox="1"/>
          <p:nvPr/>
        </p:nvSpPr>
        <p:spPr>
          <a:xfrm>
            <a:off x="4947024" y="5681925"/>
            <a:ext cx="1428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step or epoch</a:t>
            </a:r>
          </a:p>
          <a:p>
            <a:pPr algn="ctr"/>
            <a:r>
              <a:rPr lang="en-US" sz="1600" dirty="0"/>
              <a:t>number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1CA36B-F748-4B49-B82C-0E1A2D21A8B1}"/>
              </a:ext>
            </a:extLst>
          </p:cNvPr>
          <p:cNvCxnSpPr/>
          <p:nvPr/>
        </p:nvCxnSpPr>
        <p:spPr>
          <a:xfrm>
            <a:off x="2230708" y="3911335"/>
            <a:ext cx="1664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79F8B4-0B75-43CF-A422-700CD6E8D724}"/>
              </a:ext>
            </a:extLst>
          </p:cNvPr>
          <p:cNvCxnSpPr>
            <a:cxnSpLocks/>
          </p:cNvCxnSpPr>
          <p:nvPr/>
        </p:nvCxnSpPr>
        <p:spPr>
          <a:xfrm flipV="1">
            <a:off x="2263066" y="3911865"/>
            <a:ext cx="1080563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C56B6B-2F26-43D6-82E7-D2B3091131E6}"/>
              </a:ext>
            </a:extLst>
          </p:cNvPr>
          <p:cNvCxnSpPr/>
          <p:nvPr/>
        </p:nvCxnSpPr>
        <p:spPr>
          <a:xfrm>
            <a:off x="3343629" y="3911334"/>
            <a:ext cx="0" cy="10334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63EB11-CADD-4EF5-88C9-042FAD85AF4B}"/>
              </a:ext>
            </a:extLst>
          </p:cNvPr>
          <p:cNvCxnSpPr/>
          <p:nvPr/>
        </p:nvCxnSpPr>
        <p:spPr>
          <a:xfrm flipV="1">
            <a:off x="3335608" y="4926338"/>
            <a:ext cx="1065798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EED132-7706-4363-B15F-BF76EA145C03}"/>
              </a:ext>
            </a:extLst>
          </p:cNvPr>
          <p:cNvCxnSpPr>
            <a:cxnSpLocks/>
          </p:cNvCxnSpPr>
          <p:nvPr/>
        </p:nvCxnSpPr>
        <p:spPr>
          <a:xfrm>
            <a:off x="4393385" y="4926338"/>
            <a:ext cx="0" cy="39670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AD5D791-F3DD-45C3-A149-477519C431BB}"/>
              </a:ext>
            </a:extLst>
          </p:cNvPr>
          <p:cNvCxnSpPr>
            <a:cxnSpLocks/>
          </p:cNvCxnSpPr>
          <p:nvPr/>
        </p:nvCxnSpPr>
        <p:spPr>
          <a:xfrm flipV="1">
            <a:off x="4407398" y="5323039"/>
            <a:ext cx="490286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4C7887B-6D38-4D16-8579-70EF2BDB1834}"/>
              </a:ext>
            </a:extLst>
          </p:cNvPr>
          <p:cNvCxnSpPr>
            <a:cxnSpLocks/>
          </p:cNvCxnSpPr>
          <p:nvPr/>
        </p:nvCxnSpPr>
        <p:spPr>
          <a:xfrm>
            <a:off x="4891692" y="5338472"/>
            <a:ext cx="0" cy="26530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70E509B-E955-4BA3-A21D-CCB2C1C96457}"/>
              </a:ext>
            </a:extLst>
          </p:cNvPr>
          <p:cNvCxnSpPr>
            <a:cxnSpLocks/>
          </p:cNvCxnSpPr>
          <p:nvPr/>
        </p:nvCxnSpPr>
        <p:spPr>
          <a:xfrm flipV="1">
            <a:off x="4891692" y="5609175"/>
            <a:ext cx="192506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05FC0D8-9EC8-42B5-98D3-1E05F8F74629}"/>
              </a:ext>
            </a:extLst>
          </p:cNvPr>
          <p:cNvCxnSpPr/>
          <p:nvPr/>
        </p:nvCxnSpPr>
        <p:spPr>
          <a:xfrm>
            <a:off x="3343629" y="4944832"/>
            <a:ext cx="0" cy="78728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7F6F47D-6F8E-46DD-BA25-978D8A3D922C}"/>
              </a:ext>
            </a:extLst>
          </p:cNvPr>
          <p:cNvCxnSpPr>
            <a:cxnSpLocks/>
          </p:cNvCxnSpPr>
          <p:nvPr/>
        </p:nvCxnSpPr>
        <p:spPr>
          <a:xfrm>
            <a:off x="4401406" y="5312244"/>
            <a:ext cx="0" cy="41986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DB50F0-F51E-411E-A2E2-AA7522469745}"/>
              </a:ext>
            </a:extLst>
          </p:cNvPr>
          <p:cNvCxnSpPr>
            <a:cxnSpLocks/>
          </p:cNvCxnSpPr>
          <p:nvPr/>
        </p:nvCxnSpPr>
        <p:spPr>
          <a:xfrm>
            <a:off x="4891692" y="5635263"/>
            <a:ext cx="0" cy="9684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BA44677-1720-4DEA-A5D1-2664FF4A87C1}"/>
              </a:ext>
            </a:extLst>
          </p:cNvPr>
          <p:cNvCxnSpPr/>
          <p:nvPr/>
        </p:nvCxnSpPr>
        <p:spPr>
          <a:xfrm flipV="1">
            <a:off x="6929258" y="3622277"/>
            <a:ext cx="0" cy="20694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A2A336E-1FCA-440F-99ED-9C7F75AC4B63}"/>
              </a:ext>
            </a:extLst>
          </p:cNvPr>
          <p:cNvCxnSpPr/>
          <p:nvPr/>
        </p:nvCxnSpPr>
        <p:spPr>
          <a:xfrm>
            <a:off x="6929258" y="5683687"/>
            <a:ext cx="316831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23134E5-F1F9-4700-BB08-DE46606CA33C}"/>
              </a:ext>
            </a:extLst>
          </p:cNvPr>
          <p:cNvSpPr txBox="1"/>
          <p:nvPr/>
        </p:nvSpPr>
        <p:spPr>
          <a:xfrm>
            <a:off x="5889655" y="3572664"/>
            <a:ext cx="981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Learning</a:t>
            </a:r>
          </a:p>
          <a:p>
            <a:pPr algn="ctr"/>
            <a:r>
              <a:rPr lang="en-US" sz="1600" dirty="0"/>
              <a:t>rate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0F846D-E1D2-4B89-B044-3221CB360C96}"/>
              </a:ext>
            </a:extLst>
          </p:cNvPr>
          <p:cNvSpPr txBox="1"/>
          <p:nvPr/>
        </p:nvSpPr>
        <p:spPr>
          <a:xfrm>
            <a:off x="9606750" y="5681925"/>
            <a:ext cx="1428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step or epoch</a:t>
            </a:r>
          </a:p>
          <a:p>
            <a:pPr algn="ctr"/>
            <a:r>
              <a:rPr lang="en-US" sz="1600" dirty="0"/>
              <a:t>number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3E96AF4-EB8D-4CF1-8881-74A92FD55B7F}"/>
              </a:ext>
            </a:extLst>
          </p:cNvPr>
          <p:cNvCxnSpPr/>
          <p:nvPr/>
        </p:nvCxnSpPr>
        <p:spPr>
          <a:xfrm>
            <a:off x="6851053" y="3862910"/>
            <a:ext cx="1664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BDB59A6-6669-48C7-94AF-68FCEB34C254}"/>
              </a:ext>
            </a:extLst>
          </p:cNvPr>
          <p:cNvCxnSpPr/>
          <p:nvPr/>
        </p:nvCxnSpPr>
        <p:spPr>
          <a:xfrm flipV="1">
            <a:off x="6929258" y="3862910"/>
            <a:ext cx="482215" cy="170848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C3BB6DB-5686-48B2-8B5F-F4D164E9F7DE}"/>
              </a:ext>
            </a:extLst>
          </p:cNvPr>
          <p:cNvCxnSpPr/>
          <p:nvPr/>
        </p:nvCxnSpPr>
        <p:spPr>
          <a:xfrm>
            <a:off x="7017490" y="3862910"/>
            <a:ext cx="393983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243D177-F5F4-4419-BAC0-12D83E17F3AD}"/>
              </a:ext>
            </a:extLst>
          </p:cNvPr>
          <p:cNvCxnSpPr>
            <a:cxnSpLocks/>
          </p:cNvCxnSpPr>
          <p:nvPr/>
        </p:nvCxnSpPr>
        <p:spPr>
          <a:xfrm>
            <a:off x="7001448" y="5560576"/>
            <a:ext cx="2638926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8750EED-AEFA-44CB-B633-28F21D5D2733}"/>
              </a:ext>
            </a:extLst>
          </p:cNvPr>
          <p:cNvCxnSpPr>
            <a:cxnSpLocks/>
          </p:cNvCxnSpPr>
          <p:nvPr/>
        </p:nvCxnSpPr>
        <p:spPr>
          <a:xfrm flipV="1">
            <a:off x="6846501" y="5560576"/>
            <a:ext cx="154947" cy="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B86EAC4-8E25-48D9-B2A2-046470AC954B}"/>
              </a:ext>
            </a:extLst>
          </p:cNvPr>
          <p:cNvCxnSpPr>
            <a:cxnSpLocks/>
          </p:cNvCxnSpPr>
          <p:nvPr/>
        </p:nvCxnSpPr>
        <p:spPr>
          <a:xfrm flipH="1" flipV="1">
            <a:off x="7419497" y="3862911"/>
            <a:ext cx="400098" cy="16868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EDA773A-F394-4827-A5A9-B970C1AD6DAA}"/>
              </a:ext>
            </a:extLst>
          </p:cNvPr>
          <p:cNvCxnSpPr>
            <a:cxnSpLocks/>
          </p:cNvCxnSpPr>
          <p:nvPr/>
        </p:nvCxnSpPr>
        <p:spPr>
          <a:xfrm>
            <a:off x="6929258" y="4717152"/>
            <a:ext cx="1329268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5221A74-81C6-4968-AB46-58A7FF0148F9}"/>
              </a:ext>
            </a:extLst>
          </p:cNvPr>
          <p:cNvCxnSpPr>
            <a:cxnSpLocks/>
          </p:cNvCxnSpPr>
          <p:nvPr/>
        </p:nvCxnSpPr>
        <p:spPr>
          <a:xfrm flipV="1">
            <a:off x="7825372" y="4714448"/>
            <a:ext cx="433154" cy="8515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1DA66C2-CA47-4ED9-B7CF-7CC742B1E2EE}"/>
              </a:ext>
            </a:extLst>
          </p:cNvPr>
          <p:cNvCxnSpPr>
            <a:cxnSpLocks/>
          </p:cNvCxnSpPr>
          <p:nvPr/>
        </p:nvCxnSpPr>
        <p:spPr>
          <a:xfrm flipH="1" flipV="1">
            <a:off x="8258526" y="4717152"/>
            <a:ext cx="413899" cy="8434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8725175-736A-4F7B-AA10-275CC79EFF7C}"/>
              </a:ext>
            </a:extLst>
          </p:cNvPr>
          <p:cNvCxnSpPr>
            <a:cxnSpLocks/>
          </p:cNvCxnSpPr>
          <p:nvPr/>
        </p:nvCxnSpPr>
        <p:spPr>
          <a:xfrm flipV="1">
            <a:off x="8669097" y="5146839"/>
            <a:ext cx="436482" cy="4299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63A3C95-C2AB-4E8E-B690-CCBD9CDC0E8D}"/>
              </a:ext>
            </a:extLst>
          </p:cNvPr>
          <p:cNvCxnSpPr>
            <a:cxnSpLocks/>
          </p:cNvCxnSpPr>
          <p:nvPr/>
        </p:nvCxnSpPr>
        <p:spPr>
          <a:xfrm flipH="1" flipV="1">
            <a:off x="9094943" y="5146839"/>
            <a:ext cx="421208" cy="4245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D53D217-0041-4241-B534-155A3F692830}"/>
              </a:ext>
            </a:extLst>
          </p:cNvPr>
          <p:cNvCxnSpPr>
            <a:cxnSpLocks/>
          </p:cNvCxnSpPr>
          <p:nvPr/>
        </p:nvCxnSpPr>
        <p:spPr>
          <a:xfrm>
            <a:off x="6936566" y="5146839"/>
            <a:ext cx="2219121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D7C0DF1-0FAF-4525-BC90-986C38544DD4}"/>
              </a:ext>
            </a:extLst>
          </p:cNvPr>
          <p:cNvCxnSpPr/>
          <p:nvPr/>
        </p:nvCxnSpPr>
        <p:spPr>
          <a:xfrm flipH="1">
            <a:off x="7402854" y="3862909"/>
            <a:ext cx="8024" cy="1820778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7B6A9436-1451-41BF-88B1-85C41724F46E}"/>
              </a:ext>
            </a:extLst>
          </p:cNvPr>
          <p:cNvSpPr/>
          <p:nvPr/>
        </p:nvSpPr>
        <p:spPr>
          <a:xfrm>
            <a:off x="3127248" y="3749040"/>
            <a:ext cx="535565" cy="1397798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DED74B3-FED9-4140-8A36-1016A3AA74E9}"/>
              </a:ext>
            </a:extLst>
          </p:cNvPr>
          <p:cNvSpPr/>
          <p:nvPr/>
        </p:nvSpPr>
        <p:spPr>
          <a:xfrm rot="20934021">
            <a:off x="7363850" y="3834516"/>
            <a:ext cx="535565" cy="1730216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D83B0A-978C-4315-8077-F791FD852EC6}"/>
              </a:ext>
            </a:extLst>
          </p:cNvPr>
          <p:cNvSpPr txBox="1"/>
          <p:nvPr/>
        </p:nvSpPr>
        <p:spPr>
          <a:xfrm>
            <a:off x="4012157" y="3668354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Sudden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change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5C9A76F-77F6-4E11-8C8E-FA972D30D4B9}"/>
              </a:ext>
            </a:extLst>
          </p:cNvPr>
          <p:cNvCxnSpPr/>
          <p:nvPr/>
        </p:nvCxnSpPr>
        <p:spPr>
          <a:xfrm flipH="1">
            <a:off x="3689707" y="4016958"/>
            <a:ext cx="357766" cy="20049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ACF5064-3234-4823-9D73-7FF6373746DF}"/>
              </a:ext>
            </a:extLst>
          </p:cNvPr>
          <p:cNvSpPr txBox="1"/>
          <p:nvPr/>
        </p:nvSpPr>
        <p:spPr>
          <a:xfrm>
            <a:off x="8101950" y="3628421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Smooth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change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489F709-167A-4A3A-ACA1-0F54E09BC3A5}"/>
              </a:ext>
            </a:extLst>
          </p:cNvPr>
          <p:cNvCxnSpPr/>
          <p:nvPr/>
        </p:nvCxnSpPr>
        <p:spPr>
          <a:xfrm flipH="1">
            <a:off x="7797786" y="3967881"/>
            <a:ext cx="357766" cy="20049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4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 Greedy Scheduler for Learning Rate – Inspirations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F66F5A-766F-424A-B03C-752C41182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63040"/>
            <a:ext cx="10515600" cy="4759404"/>
          </a:xfrm>
        </p:spPr>
        <p:txBody>
          <a:bodyPr/>
          <a:lstStyle/>
          <a:p>
            <a:pPr fontAlgn="base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Second order information: learning rate can both increase and decrease during training</a:t>
            </a:r>
          </a:p>
          <a:p>
            <a:pPr fontAlgn="base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Using moving average: damping the SGD noise can hurt the final results</a:t>
            </a:r>
          </a:p>
          <a:p>
            <a:pPr fontAlgn="base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Gradually changing the learning rate is better than sudden changes</a:t>
            </a:r>
          </a:p>
          <a:p>
            <a:pPr fontAlgn="base"/>
            <a:r>
              <a:rPr lang="en-US" dirty="0"/>
              <a:t>We have to walk on a pathological curvature</a:t>
            </a:r>
          </a:p>
          <a:p>
            <a:pPr marL="0" indent="0" fontAlgn="base">
              <a:buNone/>
            </a:pPr>
            <a:endParaRPr lang="en-US" dirty="0"/>
          </a:p>
          <a:p>
            <a:pPr marL="0" indent="0" fontAlgn="base">
              <a:buNone/>
            </a:pPr>
            <a:endParaRPr lang="en-US" b="1" dirty="0"/>
          </a:p>
        </p:txBody>
      </p:sp>
      <p:pic>
        <p:nvPicPr>
          <p:cNvPr id="49" name="Picture 4" descr="https://miro.medium.com/max/921/1*Z04ldHzh9ApjTHI2NQeKMw.png">
            <a:extLst>
              <a:ext uri="{FF2B5EF4-FFF2-40B4-BE49-F238E27FC236}">
                <a16:creationId xmlns:a16="http://schemas.microsoft.com/office/drawing/2014/main" id="{C1399581-C587-4C1F-A860-9C05DB117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570" r="47973" b="23892"/>
          <a:stretch/>
        </p:blipFill>
        <p:spPr bwMode="auto">
          <a:xfrm>
            <a:off x="7320953" y="3634419"/>
            <a:ext cx="3606567" cy="283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4DF36F3-DBD7-4FCA-B617-C34A949EAF7F}"/>
              </a:ext>
            </a:extLst>
          </p:cNvPr>
          <p:cNvSpPr txBox="1"/>
          <p:nvPr/>
        </p:nvSpPr>
        <p:spPr>
          <a:xfrm>
            <a:off x="2714073" y="5493067"/>
            <a:ext cx="5387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loss surface of ResNet-56 without skip connections</a:t>
            </a:r>
          </a:p>
          <a:p>
            <a:r>
              <a:rPr lang="en-US" sz="1000" i="1" dirty="0"/>
              <a:t>“Visualizing the Loss Landscape of Neural Nets”, Li et al. NIPS 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0882DA-CEB3-4EE8-8B1D-2FCB4E849F14}"/>
                  </a:ext>
                </a:extLst>
              </p:cNvPr>
              <p:cNvSpPr txBox="1"/>
              <p:nvPr/>
            </p:nvSpPr>
            <p:spPr>
              <a:xfrm>
                <a:off x="842147" y="4041119"/>
                <a:ext cx="58393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00B0F0"/>
                    </a:solidFill>
                  </a:rPr>
                  <a:t>How this visualization </a:t>
                </a:r>
                <a:r>
                  <a:rPr lang="en-US" dirty="0">
                    <a:solidFill>
                      <a:srgbClr val="00B0F0"/>
                    </a:solidFill>
                  </a:rPr>
                  <a:t>was created!?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rgbClr val="00B0F0"/>
                    </a:solidFill>
                  </a:rPr>
                  <a:t> is a high dimensional vector and we cannot plot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0882DA-CEB3-4EE8-8B1D-2FCB4E849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147" y="4041119"/>
                <a:ext cx="5839355" cy="646331"/>
              </a:xfrm>
              <a:prstGeom prst="rect">
                <a:avLst/>
              </a:prstGeom>
              <a:blipFill>
                <a:blip r:embed="rId4"/>
                <a:stretch>
                  <a:fillRect l="-835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84B4D7D-F123-4047-AE8D-833E16AEBBF2}"/>
              </a:ext>
            </a:extLst>
          </p:cNvPr>
          <p:cNvCxnSpPr/>
          <p:nvPr/>
        </p:nvCxnSpPr>
        <p:spPr>
          <a:xfrm>
            <a:off x="7516368" y="5779008"/>
            <a:ext cx="1755648" cy="84124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527449C-C63D-44C2-B78A-8ECBFBD2E9B7}"/>
              </a:ext>
            </a:extLst>
          </p:cNvPr>
          <p:cNvCxnSpPr>
            <a:cxnSpLocks/>
          </p:cNvCxnSpPr>
          <p:nvPr/>
        </p:nvCxnSpPr>
        <p:spPr>
          <a:xfrm flipV="1">
            <a:off x="7516368" y="4151376"/>
            <a:ext cx="1755648" cy="1627632"/>
          </a:xfrm>
          <a:prstGeom prst="straightConnector1">
            <a:avLst/>
          </a:prstGeom>
          <a:ln w="28575"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7B4731D-1F9C-4E6A-A336-2552EC574D82}"/>
              </a:ext>
            </a:extLst>
          </p:cNvPr>
          <p:cNvCxnSpPr>
            <a:cxnSpLocks/>
          </p:cNvCxnSpPr>
          <p:nvPr/>
        </p:nvCxnSpPr>
        <p:spPr>
          <a:xfrm flipV="1">
            <a:off x="7516368" y="3730752"/>
            <a:ext cx="0" cy="204825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7DC3D3E4-F26F-4AA9-A9FA-1D7CCB15BD1F}"/>
                  </a:ext>
                </a:extLst>
              </p:cNvPr>
              <p:cNvSpPr/>
              <p:nvPr/>
            </p:nvSpPr>
            <p:spPr>
              <a:xfrm>
                <a:off x="9193089" y="6403681"/>
                <a:ext cx="3936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7DC3D3E4-F26F-4AA9-A9FA-1D7CCB15BD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3089" y="6403681"/>
                <a:ext cx="39363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E772724-C02E-4FD3-B8DA-9FD5A21E8537}"/>
                  </a:ext>
                </a:extLst>
              </p:cNvPr>
              <p:cNvSpPr/>
              <p:nvPr/>
            </p:nvSpPr>
            <p:spPr>
              <a:xfrm>
                <a:off x="9215628" y="3756398"/>
                <a:ext cx="3952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E772724-C02E-4FD3-B8DA-9FD5A21E85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5628" y="3756398"/>
                <a:ext cx="395236" cy="369332"/>
              </a:xfrm>
              <a:prstGeom prst="rect">
                <a:avLst/>
              </a:prstGeom>
              <a:blipFill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3569BECC-8526-404D-A203-AF5C51AC590C}"/>
                  </a:ext>
                </a:extLst>
              </p:cNvPr>
              <p:cNvSpPr/>
              <p:nvPr/>
            </p:nvSpPr>
            <p:spPr>
              <a:xfrm>
                <a:off x="6609370" y="3646141"/>
                <a:ext cx="9516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3569BECC-8526-404D-A203-AF5C51AC59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370" y="3646141"/>
                <a:ext cx="951606" cy="369332"/>
              </a:xfrm>
              <a:prstGeom prst="rect">
                <a:avLst/>
              </a:prstGeom>
              <a:blipFill>
                <a:blip r:embed="rId7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5EA7EB6-647A-4980-B560-73C748D6CCBC}"/>
                  </a:ext>
                </a:extLst>
              </p:cNvPr>
              <p:cNvSpPr/>
              <p:nvPr/>
            </p:nvSpPr>
            <p:spPr>
              <a:xfrm>
                <a:off x="828159" y="4636690"/>
                <a:ext cx="474950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0F0"/>
                    </a:solidFill>
                  </a:rPr>
                  <a:t>A two dimension function is plotted: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en-US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𝛼𝛿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𝛽𝜂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5EA7EB6-647A-4980-B560-73C748D6CC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59" y="4636690"/>
                <a:ext cx="4749505" cy="646331"/>
              </a:xfrm>
              <a:prstGeom prst="rect">
                <a:avLst/>
              </a:prstGeom>
              <a:blipFill>
                <a:blip r:embed="rId8"/>
                <a:stretch>
                  <a:fillRect l="-1155" t="-5660"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11D73F-190F-4641-891F-143C2B57030B}"/>
              </a:ext>
            </a:extLst>
          </p:cNvPr>
          <p:cNvCxnSpPr>
            <a:cxnSpLocks/>
          </p:cNvCxnSpPr>
          <p:nvPr/>
        </p:nvCxnSpPr>
        <p:spPr>
          <a:xfrm flipV="1">
            <a:off x="7483862" y="3690649"/>
            <a:ext cx="0" cy="24228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2B8FA53-C127-4DA8-8733-4E15EBB1BDC1}"/>
              </a:ext>
            </a:extLst>
          </p:cNvPr>
          <p:cNvCxnSpPr>
            <a:cxnSpLocks/>
          </p:cNvCxnSpPr>
          <p:nvPr/>
        </p:nvCxnSpPr>
        <p:spPr>
          <a:xfrm>
            <a:off x="7483862" y="6113499"/>
            <a:ext cx="3191485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4C34CD9-7FF3-4168-95DF-00D9B05A7C20}"/>
              </a:ext>
            </a:extLst>
          </p:cNvPr>
          <p:cNvSpPr/>
          <p:nvPr/>
        </p:nvSpPr>
        <p:spPr>
          <a:xfrm>
            <a:off x="7535562" y="3855551"/>
            <a:ext cx="3117712" cy="2158511"/>
          </a:xfrm>
          <a:custGeom>
            <a:avLst/>
            <a:gdLst>
              <a:gd name="connsiteX0" fmla="*/ 0 w 3723701"/>
              <a:gd name="connsiteY0" fmla="*/ 440674 h 1938968"/>
              <a:gd name="connsiteX1" fmla="*/ 44068 w 3723701"/>
              <a:gd name="connsiteY1" fmla="*/ 319489 h 1938968"/>
              <a:gd name="connsiteX2" fmla="*/ 110169 w 3723701"/>
              <a:gd name="connsiteY2" fmla="*/ 286438 h 1938968"/>
              <a:gd name="connsiteX3" fmla="*/ 187287 w 3723701"/>
              <a:gd name="connsiteY3" fmla="*/ 341522 h 1938968"/>
              <a:gd name="connsiteX4" fmla="*/ 209321 w 3723701"/>
              <a:gd name="connsiteY4" fmla="*/ 374573 h 1938968"/>
              <a:gd name="connsiteX5" fmla="*/ 231354 w 3723701"/>
              <a:gd name="connsiteY5" fmla="*/ 440674 h 1938968"/>
              <a:gd name="connsiteX6" fmla="*/ 242371 w 3723701"/>
              <a:gd name="connsiteY6" fmla="*/ 473725 h 1938968"/>
              <a:gd name="connsiteX7" fmla="*/ 264405 w 3723701"/>
              <a:gd name="connsiteY7" fmla="*/ 561860 h 1938968"/>
              <a:gd name="connsiteX8" fmla="*/ 286439 w 3723701"/>
              <a:gd name="connsiteY8" fmla="*/ 605927 h 1938968"/>
              <a:gd name="connsiteX9" fmla="*/ 308472 w 3723701"/>
              <a:gd name="connsiteY9" fmla="*/ 672029 h 1938968"/>
              <a:gd name="connsiteX10" fmla="*/ 319489 w 3723701"/>
              <a:gd name="connsiteY10" fmla="*/ 727113 h 1938968"/>
              <a:gd name="connsiteX11" fmla="*/ 341523 w 3723701"/>
              <a:gd name="connsiteY11" fmla="*/ 760163 h 1938968"/>
              <a:gd name="connsiteX12" fmla="*/ 352540 w 3723701"/>
              <a:gd name="connsiteY12" fmla="*/ 804231 h 1938968"/>
              <a:gd name="connsiteX13" fmla="*/ 396607 w 3723701"/>
              <a:gd name="connsiteY13" fmla="*/ 881349 h 1938968"/>
              <a:gd name="connsiteX14" fmla="*/ 429658 w 3723701"/>
              <a:gd name="connsiteY14" fmla="*/ 958467 h 1938968"/>
              <a:gd name="connsiteX15" fmla="*/ 462709 w 3723701"/>
              <a:gd name="connsiteY15" fmla="*/ 1002535 h 1938968"/>
              <a:gd name="connsiteX16" fmla="*/ 583894 w 3723701"/>
              <a:gd name="connsiteY16" fmla="*/ 1057619 h 1938968"/>
              <a:gd name="connsiteX17" fmla="*/ 649995 w 3723701"/>
              <a:gd name="connsiteY17" fmla="*/ 1046602 h 1938968"/>
              <a:gd name="connsiteX18" fmla="*/ 716097 w 3723701"/>
              <a:gd name="connsiteY18" fmla="*/ 991518 h 1938968"/>
              <a:gd name="connsiteX19" fmla="*/ 760164 w 3723701"/>
              <a:gd name="connsiteY19" fmla="*/ 925416 h 1938968"/>
              <a:gd name="connsiteX20" fmla="*/ 815248 w 3723701"/>
              <a:gd name="connsiteY20" fmla="*/ 837282 h 1938968"/>
              <a:gd name="connsiteX21" fmla="*/ 837282 w 3723701"/>
              <a:gd name="connsiteY21" fmla="*/ 771180 h 1938968"/>
              <a:gd name="connsiteX22" fmla="*/ 881350 w 3723701"/>
              <a:gd name="connsiteY22" fmla="*/ 661012 h 1938968"/>
              <a:gd name="connsiteX23" fmla="*/ 903383 w 3723701"/>
              <a:gd name="connsiteY23" fmla="*/ 594910 h 1938968"/>
              <a:gd name="connsiteX24" fmla="*/ 914400 w 3723701"/>
              <a:gd name="connsiteY24" fmla="*/ 561860 h 1938968"/>
              <a:gd name="connsiteX25" fmla="*/ 936434 w 3723701"/>
              <a:gd name="connsiteY25" fmla="*/ 385590 h 1938968"/>
              <a:gd name="connsiteX26" fmla="*/ 947451 w 3723701"/>
              <a:gd name="connsiteY26" fmla="*/ 352539 h 1938968"/>
              <a:gd name="connsiteX27" fmla="*/ 1002535 w 3723701"/>
              <a:gd name="connsiteY27" fmla="*/ 220337 h 1938968"/>
              <a:gd name="connsiteX28" fmla="*/ 1046603 w 3723701"/>
              <a:gd name="connsiteY28" fmla="*/ 154236 h 1938968"/>
              <a:gd name="connsiteX29" fmla="*/ 1068636 w 3723701"/>
              <a:gd name="connsiteY29" fmla="*/ 121185 h 1938968"/>
              <a:gd name="connsiteX30" fmla="*/ 1101687 w 3723701"/>
              <a:gd name="connsiteY30" fmla="*/ 66101 h 1938968"/>
              <a:gd name="connsiteX31" fmla="*/ 1167788 w 3723701"/>
              <a:gd name="connsiteY31" fmla="*/ 0 h 1938968"/>
              <a:gd name="connsiteX32" fmla="*/ 1233889 w 3723701"/>
              <a:gd name="connsiteY32" fmla="*/ 55084 h 1938968"/>
              <a:gd name="connsiteX33" fmla="*/ 1255923 w 3723701"/>
              <a:gd name="connsiteY33" fmla="*/ 132202 h 1938968"/>
              <a:gd name="connsiteX34" fmla="*/ 1277957 w 3723701"/>
              <a:gd name="connsiteY34" fmla="*/ 176269 h 1938968"/>
              <a:gd name="connsiteX35" fmla="*/ 1311007 w 3723701"/>
              <a:gd name="connsiteY35" fmla="*/ 264404 h 1938968"/>
              <a:gd name="connsiteX36" fmla="*/ 1322024 w 3723701"/>
              <a:gd name="connsiteY36" fmla="*/ 330506 h 1938968"/>
              <a:gd name="connsiteX37" fmla="*/ 1377109 w 3723701"/>
              <a:gd name="connsiteY37" fmla="*/ 440674 h 1938968"/>
              <a:gd name="connsiteX38" fmla="*/ 1388125 w 3723701"/>
              <a:gd name="connsiteY38" fmla="*/ 517792 h 1938968"/>
              <a:gd name="connsiteX39" fmla="*/ 1432193 w 3723701"/>
              <a:gd name="connsiteY39" fmla="*/ 649995 h 1938968"/>
              <a:gd name="connsiteX40" fmla="*/ 1454227 w 3723701"/>
              <a:gd name="connsiteY40" fmla="*/ 815248 h 1938968"/>
              <a:gd name="connsiteX41" fmla="*/ 1465244 w 3723701"/>
              <a:gd name="connsiteY41" fmla="*/ 881349 h 1938968"/>
              <a:gd name="connsiteX42" fmla="*/ 1487277 w 3723701"/>
              <a:gd name="connsiteY42" fmla="*/ 1189821 h 1938968"/>
              <a:gd name="connsiteX43" fmla="*/ 1498294 w 3723701"/>
              <a:gd name="connsiteY43" fmla="*/ 1233889 h 1938968"/>
              <a:gd name="connsiteX44" fmla="*/ 1520328 w 3723701"/>
              <a:gd name="connsiteY44" fmla="*/ 1586429 h 1938968"/>
              <a:gd name="connsiteX45" fmla="*/ 1542362 w 3723701"/>
              <a:gd name="connsiteY45" fmla="*/ 1641513 h 1938968"/>
              <a:gd name="connsiteX46" fmla="*/ 1575412 w 3723701"/>
              <a:gd name="connsiteY46" fmla="*/ 1685580 h 1938968"/>
              <a:gd name="connsiteX47" fmla="*/ 1597446 w 3723701"/>
              <a:gd name="connsiteY47" fmla="*/ 1751682 h 1938968"/>
              <a:gd name="connsiteX48" fmla="*/ 1608463 w 3723701"/>
              <a:gd name="connsiteY48" fmla="*/ 1784732 h 1938968"/>
              <a:gd name="connsiteX49" fmla="*/ 1652530 w 3723701"/>
              <a:gd name="connsiteY49" fmla="*/ 1850833 h 1938968"/>
              <a:gd name="connsiteX50" fmla="*/ 1674564 w 3723701"/>
              <a:gd name="connsiteY50" fmla="*/ 1883884 h 1938968"/>
              <a:gd name="connsiteX51" fmla="*/ 1696598 w 3723701"/>
              <a:gd name="connsiteY51" fmla="*/ 1916935 h 1938968"/>
              <a:gd name="connsiteX52" fmla="*/ 1784733 w 3723701"/>
              <a:gd name="connsiteY52" fmla="*/ 1938968 h 1938968"/>
              <a:gd name="connsiteX53" fmla="*/ 2170323 w 3723701"/>
              <a:gd name="connsiteY53" fmla="*/ 1927951 h 1938968"/>
              <a:gd name="connsiteX54" fmla="*/ 2269475 w 3723701"/>
              <a:gd name="connsiteY54" fmla="*/ 1905918 h 1938968"/>
              <a:gd name="connsiteX55" fmla="*/ 2434728 w 3723701"/>
              <a:gd name="connsiteY55" fmla="*/ 1883884 h 1938968"/>
              <a:gd name="connsiteX56" fmla="*/ 2467778 w 3723701"/>
              <a:gd name="connsiteY56" fmla="*/ 1872867 h 1938968"/>
              <a:gd name="connsiteX57" fmla="*/ 2599981 w 3723701"/>
              <a:gd name="connsiteY57" fmla="*/ 1806766 h 1938968"/>
              <a:gd name="connsiteX58" fmla="*/ 2688116 w 3723701"/>
              <a:gd name="connsiteY58" fmla="*/ 1773715 h 1938968"/>
              <a:gd name="connsiteX59" fmla="*/ 2721166 w 3723701"/>
              <a:gd name="connsiteY59" fmla="*/ 1762698 h 1938968"/>
              <a:gd name="connsiteX60" fmla="*/ 2864386 w 3723701"/>
              <a:gd name="connsiteY60" fmla="*/ 1674563 h 1938968"/>
              <a:gd name="connsiteX61" fmla="*/ 2908453 w 3723701"/>
              <a:gd name="connsiteY61" fmla="*/ 1619479 h 1938968"/>
              <a:gd name="connsiteX62" fmla="*/ 2930487 w 3723701"/>
              <a:gd name="connsiteY62" fmla="*/ 1586429 h 1938968"/>
              <a:gd name="connsiteX63" fmla="*/ 2974554 w 3723701"/>
              <a:gd name="connsiteY63" fmla="*/ 1498294 h 1938968"/>
              <a:gd name="connsiteX64" fmla="*/ 3040656 w 3723701"/>
              <a:gd name="connsiteY64" fmla="*/ 1399142 h 1938968"/>
              <a:gd name="connsiteX65" fmla="*/ 3051672 w 3723701"/>
              <a:gd name="connsiteY65" fmla="*/ 1366091 h 1938968"/>
              <a:gd name="connsiteX66" fmla="*/ 3073706 w 3723701"/>
              <a:gd name="connsiteY66" fmla="*/ 1322024 h 1938968"/>
              <a:gd name="connsiteX67" fmla="*/ 3084723 w 3723701"/>
              <a:gd name="connsiteY67" fmla="*/ 1288973 h 1938968"/>
              <a:gd name="connsiteX68" fmla="*/ 3117774 w 3723701"/>
              <a:gd name="connsiteY68" fmla="*/ 1211855 h 1938968"/>
              <a:gd name="connsiteX69" fmla="*/ 3128790 w 3723701"/>
              <a:gd name="connsiteY69" fmla="*/ 1167788 h 1938968"/>
              <a:gd name="connsiteX70" fmla="*/ 3205909 w 3723701"/>
              <a:gd name="connsiteY70" fmla="*/ 1035585 h 1938968"/>
              <a:gd name="connsiteX71" fmla="*/ 3238959 w 3723701"/>
              <a:gd name="connsiteY71" fmla="*/ 991518 h 1938968"/>
              <a:gd name="connsiteX72" fmla="*/ 3272010 w 3723701"/>
              <a:gd name="connsiteY72" fmla="*/ 969484 h 1938968"/>
              <a:gd name="connsiteX73" fmla="*/ 3371162 w 3723701"/>
              <a:gd name="connsiteY73" fmla="*/ 1002535 h 1938968"/>
              <a:gd name="connsiteX74" fmla="*/ 3393195 w 3723701"/>
              <a:gd name="connsiteY74" fmla="*/ 1035585 h 1938968"/>
              <a:gd name="connsiteX75" fmla="*/ 3437263 w 3723701"/>
              <a:gd name="connsiteY75" fmla="*/ 1046602 h 1938968"/>
              <a:gd name="connsiteX76" fmla="*/ 3503364 w 3723701"/>
              <a:gd name="connsiteY76" fmla="*/ 1068636 h 1938968"/>
              <a:gd name="connsiteX77" fmla="*/ 3547431 w 3723701"/>
              <a:gd name="connsiteY77" fmla="*/ 1057619 h 1938968"/>
              <a:gd name="connsiteX78" fmla="*/ 3646583 w 3723701"/>
              <a:gd name="connsiteY78" fmla="*/ 980501 h 1938968"/>
              <a:gd name="connsiteX79" fmla="*/ 3679634 w 3723701"/>
              <a:gd name="connsiteY79" fmla="*/ 958467 h 1938968"/>
              <a:gd name="connsiteX80" fmla="*/ 3723701 w 3723701"/>
              <a:gd name="connsiteY80" fmla="*/ 936433 h 193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723701" h="1938968">
                <a:moveTo>
                  <a:pt x="0" y="440674"/>
                </a:moveTo>
                <a:cubicBezTo>
                  <a:pt x="8085" y="400249"/>
                  <a:pt x="12777" y="350780"/>
                  <a:pt x="44068" y="319489"/>
                </a:cubicBezTo>
                <a:cubicBezTo>
                  <a:pt x="65426" y="298131"/>
                  <a:pt x="83287" y="295399"/>
                  <a:pt x="110169" y="286438"/>
                </a:cubicBezTo>
                <a:cubicBezTo>
                  <a:pt x="209320" y="319489"/>
                  <a:pt x="157909" y="282766"/>
                  <a:pt x="187287" y="341522"/>
                </a:cubicBezTo>
                <a:cubicBezTo>
                  <a:pt x="193209" y="353365"/>
                  <a:pt x="201976" y="363556"/>
                  <a:pt x="209321" y="374573"/>
                </a:cubicBezTo>
                <a:lnTo>
                  <a:pt x="231354" y="440674"/>
                </a:lnTo>
                <a:cubicBezTo>
                  <a:pt x="235026" y="451691"/>
                  <a:pt x="240093" y="462338"/>
                  <a:pt x="242371" y="473725"/>
                </a:cubicBezTo>
                <a:cubicBezTo>
                  <a:pt x="248837" y="506055"/>
                  <a:pt x="251702" y="532219"/>
                  <a:pt x="264405" y="561860"/>
                </a:cubicBezTo>
                <a:cubicBezTo>
                  <a:pt x="270874" y="576955"/>
                  <a:pt x="280340" y="590679"/>
                  <a:pt x="286439" y="605927"/>
                </a:cubicBezTo>
                <a:cubicBezTo>
                  <a:pt x="295065" y="627492"/>
                  <a:pt x="303917" y="649254"/>
                  <a:pt x="308472" y="672029"/>
                </a:cubicBezTo>
                <a:cubicBezTo>
                  <a:pt x="312144" y="690390"/>
                  <a:pt x="312914" y="709580"/>
                  <a:pt x="319489" y="727113"/>
                </a:cubicBezTo>
                <a:cubicBezTo>
                  <a:pt x="324138" y="739510"/>
                  <a:pt x="334178" y="749146"/>
                  <a:pt x="341523" y="760163"/>
                </a:cubicBezTo>
                <a:cubicBezTo>
                  <a:pt x="345195" y="774852"/>
                  <a:pt x="347223" y="790054"/>
                  <a:pt x="352540" y="804231"/>
                </a:cubicBezTo>
                <a:cubicBezTo>
                  <a:pt x="364519" y="836175"/>
                  <a:pt x="378345" y="853955"/>
                  <a:pt x="396607" y="881349"/>
                </a:cubicBezTo>
                <a:cubicBezTo>
                  <a:pt x="409497" y="932907"/>
                  <a:pt x="400396" y="917500"/>
                  <a:pt x="429658" y="958467"/>
                </a:cubicBezTo>
                <a:cubicBezTo>
                  <a:pt x="440331" y="973409"/>
                  <a:pt x="447859" y="991735"/>
                  <a:pt x="462709" y="1002535"/>
                </a:cubicBezTo>
                <a:cubicBezTo>
                  <a:pt x="504389" y="1032847"/>
                  <a:pt x="539780" y="1042914"/>
                  <a:pt x="583894" y="1057619"/>
                </a:cubicBezTo>
                <a:cubicBezTo>
                  <a:pt x="605928" y="1053947"/>
                  <a:pt x="628804" y="1053666"/>
                  <a:pt x="649995" y="1046602"/>
                </a:cubicBezTo>
                <a:cubicBezTo>
                  <a:pt x="669090" y="1040237"/>
                  <a:pt x="705359" y="1005324"/>
                  <a:pt x="716097" y="991518"/>
                </a:cubicBezTo>
                <a:cubicBezTo>
                  <a:pt x="732355" y="970615"/>
                  <a:pt x="744275" y="946601"/>
                  <a:pt x="760164" y="925416"/>
                </a:cubicBezTo>
                <a:cubicBezTo>
                  <a:pt x="788578" y="887532"/>
                  <a:pt x="797965" y="880491"/>
                  <a:pt x="815248" y="837282"/>
                </a:cubicBezTo>
                <a:cubicBezTo>
                  <a:pt x="823874" y="815717"/>
                  <a:pt x="828656" y="792745"/>
                  <a:pt x="837282" y="771180"/>
                </a:cubicBezTo>
                <a:cubicBezTo>
                  <a:pt x="851971" y="734457"/>
                  <a:pt x="868843" y="698534"/>
                  <a:pt x="881350" y="661012"/>
                </a:cubicBezTo>
                <a:lnTo>
                  <a:pt x="903383" y="594910"/>
                </a:lnTo>
                <a:lnTo>
                  <a:pt x="914400" y="561860"/>
                </a:lnTo>
                <a:cubicBezTo>
                  <a:pt x="921242" y="486604"/>
                  <a:pt x="920172" y="450636"/>
                  <a:pt x="936434" y="385590"/>
                </a:cubicBezTo>
                <a:cubicBezTo>
                  <a:pt x="939251" y="374324"/>
                  <a:pt x="943482" y="363453"/>
                  <a:pt x="947451" y="352539"/>
                </a:cubicBezTo>
                <a:cubicBezTo>
                  <a:pt x="962083" y="312300"/>
                  <a:pt x="979128" y="259349"/>
                  <a:pt x="1002535" y="220337"/>
                </a:cubicBezTo>
                <a:cubicBezTo>
                  <a:pt x="1016160" y="197630"/>
                  <a:pt x="1031914" y="176270"/>
                  <a:pt x="1046603" y="154236"/>
                </a:cubicBezTo>
                <a:cubicBezTo>
                  <a:pt x="1053948" y="143219"/>
                  <a:pt x="1061824" y="132539"/>
                  <a:pt x="1068636" y="121185"/>
                </a:cubicBezTo>
                <a:cubicBezTo>
                  <a:pt x="1079653" y="102824"/>
                  <a:pt x="1088127" y="82674"/>
                  <a:pt x="1101687" y="66101"/>
                </a:cubicBezTo>
                <a:cubicBezTo>
                  <a:pt x="1121419" y="41984"/>
                  <a:pt x="1167788" y="0"/>
                  <a:pt x="1167788" y="0"/>
                </a:cubicBezTo>
                <a:cubicBezTo>
                  <a:pt x="1186771" y="12655"/>
                  <a:pt x="1223284" y="33875"/>
                  <a:pt x="1233889" y="55084"/>
                </a:cubicBezTo>
                <a:cubicBezTo>
                  <a:pt x="1245845" y="78996"/>
                  <a:pt x="1246786" y="107077"/>
                  <a:pt x="1255923" y="132202"/>
                </a:cubicBezTo>
                <a:cubicBezTo>
                  <a:pt x="1261535" y="147636"/>
                  <a:pt x="1271287" y="161262"/>
                  <a:pt x="1277957" y="176269"/>
                </a:cubicBezTo>
                <a:cubicBezTo>
                  <a:pt x="1295516" y="215778"/>
                  <a:pt x="1298895" y="228071"/>
                  <a:pt x="1311007" y="264404"/>
                </a:cubicBezTo>
                <a:cubicBezTo>
                  <a:pt x="1314679" y="286438"/>
                  <a:pt x="1314181" y="309590"/>
                  <a:pt x="1322024" y="330506"/>
                </a:cubicBezTo>
                <a:cubicBezTo>
                  <a:pt x="1336440" y="368949"/>
                  <a:pt x="1377109" y="440674"/>
                  <a:pt x="1377109" y="440674"/>
                </a:cubicBezTo>
                <a:cubicBezTo>
                  <a:pt x="1380781" y="466380"/>
                  <a:pt x="1381517" y="492680"/>
                  <a:pt x="1388125" y="517792"/>
                </a:cubicBezTo>
                <a:cubicBezTo>
                  <a:pt x="1399946" y="562714"/>
                  <a:pt x="1432193" y="649995"/>
                  <a:pt x="1432193" y="649995"/>
                </a:cubicBezTo>
                <a:cubicBezTo>
                  <a:pt x="1440652" y="717669"/>
                  <a:pt x="1444091" y="749364"/>
                  <a:pt x="1454227" y="815248"/>
                </a:cubicBezTo>
                <a:cubicBezTo>
                  <a:pt x="1457624" y="837326"/>
                  <a:pt x="1461572" y="859315"/>
                  <a:pt x="1465244" y="881349"/>
                </a:cubicBezTo>
                <a:cubicBezTo>
                  <a:pt x="1472588" y="984173"/>
                  <a:pt x="1477655" y="1087185"/>
                  <a:pt x="1487277" y="1189821"/>
                </a:cubicBezTo>
                <a:cubicBezTo>
                  <a:pt x="1488690" y="1204896"/>
                  <a:pt x="1497319" y="1218779"/>
                  <a:pt x="1498294" y="1233889"/>
                </a:cubicBezTo>
                <a:cubicBezTo>
                  <a:pt x="1498951" y="1244074"/>
                  <a:pt x="1491938" y="1491798"/>
                  <a:pt x="1520328" y="1586429"/>
                </a:cubicBezTo>
                <a:cubicBezTo>
                  <a:pt x="1526011" y="1605371"/>
                  <a:pt x="1532758" y="1624226"/>
                  <a:pt x="1542362" y="1641513"/>
                </a:cubicBezTo>
                <a:cubicBezTo>
                  <a:pt x="1551279" y="1657564"/>
                  <a:pt x="1564395" y="1670891"/>
                  <a:pt x="1575412" y="1685580"/>
                </a:cubicBezTo>
                <a:lnTo>
                  <a:pt x="1597446" y="1751682"/>
                </a:lnTo>
                <a:cubicBezTo>
                  <a:pt x="1601118" y="1762699"/>
                  <a:pt x="1602022" y="1775070"/>
                  <a:pt x="1608463" y="1784732"/>
                </a:cubicBezTo>
                <a:lnTo>
                  <a:pt x="1652530" y="1850833"/>
                </a:lnTo>
                <a:lnTo>
                  <a:pt x="1674564" y="1883884"/>
                </a:lnTo>
                <a:cubicBezTo>
                  <a:pt x="1681909" y="1894901"/>
                  <a:pt x="1684037" y="1912748"/>
                  <a:pt x="1696598" y="1916935"/>
                </a:cubicBezTo>
                <a:cubicBezTo>
                  <a:pt x="1747412" y="1933872"/>
                  <a:pt x="1718261" y="1925674"/>
                  <a:pt x="1784733" y="1938968"/>
                </a:cubicBezTo>
                <a:cubicBezTo>
                  <a:pt x="1913263" y="1935296"/>
                  <a:pt x="2041901" y="1934372"/>
                  <a:pt x="2170323" y="1927951"/>
                </a:cubicBezTo>
                <a:cubicBezTo>
                  <a:pt x="2200492" y="1926443"/>
                  <a:pt x="2239394" y="1911387"/>
                  <a:pt x="2269475" y="1905918"/>
                </a:cubicBezTo>
                <a:cubicBezTo>
                  <a:pt x="2302924" y="1899836"/>
                  <a:pt x="2404034" y="1887721"/>
                  <a:pt x="2434728" y="1883884"/>
                </a:cubicBezTo>
                <a:cubicBezTo>
                  <a:pt x="2445745" y="1880212"/>
                  <a:pt x="2457255" y="1877778"/>
                  <a:pt x="2467778" y="1872867"/>
                </a:cubicBezTo>
                <a:cubicBezTo>
                  <a:pt x="2512425" y="1852032"/>
                  <a:pt x="2553849" y="1824066"/>
                  <a:pt x="2599981" y="1806766"/>
                </a:cubicBezTo>
                <a:lnTo>
                  <a:pt x="2688116" y="1773715"/>
                </a:lnTo>
                <a:cubicBezTo>
                  <a:pt x="2699029" y="1769746"/>
                  <a:pt x="2710594" y="1767503"/>
                  <a:pt x="2721166" y="1762698"/>
                </a:cubicBezTo>
                <a:cubicBezTo>
                  <a:pt x="2779887" y="1736007"/>
                  <a:pt x="2819767" y="1719182"/>
                  <a:pt x="2864386" y="1674563"/>
                </a:cubicBezTo>
                <a:cubicBezTo>
                  <a:pt x="2881013" y="1657936"/>
                  <a:pt x="2894345" y="1638290"/>
                  <a:pt x="2908453" y="1619479"/>
                </a:cubicBezTo>
                <a:cubicBezTo>
                  <a:pt x="2916397" y="1608887"/>
                  <a:pt x="2924147" y="1598053"/>
                  <a:pt x="2930487" y="1586429"/>
                </a:cubicBezTo>
                <a:cubicBezTo>
                  <a:pt x="2946215" y="1557594"/>
                  <a:pt x="2954846" y="1524571"/>
                  <a:pt x="2974554" y="1498294"/>
                </a:cubicBezTo>
                <a:cubicBezTo>
                  <a:pt x="3002229" y="1461394"/>
                  <a:pt x="3019410" y="1441635"/>
                  <a:pt x="3040656" y="1399142"/>
                </a:cubicBezTo>
                <a:cubicBezTo>
                  <a:pt x="3045849" y="1388755"/>
                  <a:pt x="3047098" y="1376765"/>
                  <a:pt x="3051672" y="1366091"/>
                </a:cubicBezTo>
                <a:cubicBezTo>
                  <a:pt x="3058141" y="1350996"/>
                  <a:pt x="3067237" y="1337119"/>
                  <a:pt x="3073706" y="1322024"/>
                </a:cubicBezTo>
                <a:cubicBezTo>
                  <a:pt x="3078281" y="1311350"/>
                  <a:pt x="3080410" y="1299755"/>
                  <a:pt x="3084723" y="1288973"/>
                </a:cubicBezTo>
                <a:cubicBezTo>
                  <a:pt x="3095110" y="1263006"/>
                  <a:pt x="3108216" y="1238139"/>
                  <a:pt x="3117774" y="1211855"/>
                </a:cubicBezTo>
                <a:cubicBezTo>
                  <a:pt x="3122948" y="1197626"/>
                  <a:pt x="3123167" y="1181846"/>
                  <a:pt x="3128790" y="1167788"/>
                </a:cubicBezTo>
                <a:cubicBezTo>
                  <a:pt x="3146772" y="1122833"/>
                  <a:pt x="3177105" y="1073990"/>
                  <a:pt x="3205909" y="1035585"/>
                </a:cubicBezTo>
                <a:cubicBezTo>
                  <a:pt x="3216926" y="1020896"/>
                  <a:pt x="3225976" y="1004501"/>
                  <a:pt x="3238959" y="991518"/>
                </a:cubicBezTo>
                <a:cubicBezTo>
                  <a:pt x="3248322" y="982155"/>
                  <a:pt x="3260993" y="976829"/>
                  <a:pt x="3272010" y="969484"/>
                </a:cubicBezTo>
                <a:cubicBezTo>
                  <a:pt x="3316326" y="976870"/>
                  <a:pt x="3340180" y="971553"/>
                  <a:pt x="3371162" y="1002535"/>
                </a:cubicBezTo>
                <a:cubicBezTo>
                  <a:pt x="3380524" y="1011897"/>
                  <a:pt x="3382178" y="1028241"/>
                  <a:pt x="3393195" y="1035585"/>
                </a:cubicBezTo>
                <a:cubicBezTo>
                  <a:pt x="3405793" y="1043984"/>
                  <a:pt x="3422760" y="1042251"/>
                  <a:pt x="3437263" y="1046602"/>
                </a:cubicBezTo>
                <a:cubicBezTo>
                  <a:pt x="3459509" y="1053276"/>
                  <a:pt x="3503364" y="1068636"/>
                  <a:pt x="3503364" y="1068636"/>
                </a:cubicBezTo>
                <a:cubicBezTo>
                  <a:pt x="3518053" y="1064964"/>
                  <a:pt x="3533888" y="1064390"/>
                  <a:pt x="3547431" y="1057619"/>
                </a:cubicBezTo>
                <a:cubicBezTo>
                  <a:pt x="3630967" y="1015850"/>
                  <a:pt x="3592177" y="1025839"/>
                  <a:pt x="3646583" y="980501"/>
                </a:cubicBezTo>
                <a:cubicBezTo>
                  <a:pt x="3656755" y="972024"/>
                  <a:pt x="3667791" y="964389"/>
                  <a:pt x="3679634" y="958467"/>
                </a:cubicBezTo>
                <a:cubicBezTo>
                  <a:pt x="3730270" y="933149"/>
                  <a:pt x="3698811" y="961323"/>
                  <a:pt x="3723701" y="936433"/>
                </a:cubicBezTo>
              </a:path>
            </a:pathLst>
          </a:cu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828DE37-9080-48B6-B3A8-AD86B97AB7D3}"/>
                  </a:ext>
                </a:extLst>
              </p:cNvPr>
              <p:cNvSpPr txBox="1"/>
              <p:nvPr/>
            </p:nvSpPr>
            <p:spPr>
              <a:xfrm>
                <a:off x="6684762" y="3629482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828DE37-9080-48B6-B3A8-AD86B97AB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762" y="3629482"/>
                <a:ext cx="903514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FDAF8CA-16E7-49CC-8E69-6ECC89815ED9}"/>
                  </a:ext>
                </a:extLst>
              </p:cNvPr>
              <p:cNvSpPr txBox="1"/>
              <p:nvPr/>
            </p:nvSpPr>
            <p:spPr>
              <a:xfrm>
                <a:off x="10208440" y="6104731"/>
                <a:ext cx="903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FDAF8CA-16E7-49CC-8E69-6ECC89815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8440" y="6104731"/>
                <a:ext cx="90351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319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2" grpId="0"/>
      <p:bldP spid="55" grpId="0"/>
      <p:bldP spid="56" grpId="0"/>
      <p:bldP spid="57" grpId="0"/>
      <p:bldP spid="58" grpId="0"/>
      <p:bldP spid="18" grpId="0" animBg="1"/>
      <p:bldP spid="19" grpId="0"/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1"/>
                </a:solidFill>
              </a:rPr>
              <a:t>A Greedy Scheduler for Learning Rate – The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44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</p:spPr>
            <p:txBody>
              <a:bodyPr/>
              <a:lstStyle/>
              <a:p>
                <a:pPr fontAlgn="base"/>
                <a:r>
                  <a:rPr lang="en-US" sz="1600" dirty="0"/>
                  <a:t>Take an initial learning rate as input: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1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initial</m:t>
                    </m:r>
                    <m:r>
                      <a:rPr lang="en-US" sz="1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learning</m:t>
                    </m:r>
                    <m:r>
                      <a:rPr lang="en-US" sz="1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rate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  <a:blipFill>
                <a:blip r:embed="rId3"/>
                <a:stretch>
                  <a:fillRect l="-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502E3F-79C7-408E-8F8A-998723C71B05}"/>
              </a:ext>
            </a:extLst>
          </p:cNvPr>
          <p:cNvCxnSpPr>
            <a:cxnSpLocks/>
          </p:cNvCxnSpPr>
          <p:nvPr/>
        </p:nvCxnSpPr>
        <p:spPr>
          <a:xfrm flipH="1" flipV="1">
            <a:off x="7177242" y="2492944"/>
            <a:ext cx="45847" cy="2647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EBDEA1-3FC8-466F-A960-5F543BFCAFB8}"/>
              </a:ext>
            </a:extLst>
          </p:cNvPr>
          <p:cNvCxnSpPr>
            <a:cxnSpLocks/>
          </p:cNvCxnSpPr>
          <p:nvPr/>
        </p:nvCxnSpPr>
        <p:spPr>
          <a:xfrm flipV="1">
            <a:off x="7223089" y="5132575"/>
            <a:ext cx="3842086" cy="80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D5D213-135B-4AB7-B4DD-4C9399A9BA9B}"/>
              </a:ext>
            </a:extLst>
          </p:cNvPr>
          <p:cNvSpPr txBox="1"/>
          <p:nvPr/>
        </p:nvSpPr>
        <p:spPr>
          <a:xfrm>
            <a:off x="10908076" y="5201392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epoch</a:t>
            </a:r>
          </a:p>
          <a:p>
            <a:pPr algn="ctr"/>
            <a:r>
              <a:rPr lang="en-US" sz="1200" dirty="0"/>
              <a:t>number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10EE6F-AB03-4A19-99AA-D98AF1477A54}"/>
              </a:ext>
            </a:extLst>
          </p:cNvPr>
          <p:cNvCxnSpPr/>
          <p:nvPr/>
        </p:nvCxnSpPr>
        <p:spPr>
          <a:xfrm>
            <a:off x="7144884" y="3311798"/>
            <a:ext cx="1664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9B0CE17-BC0E-41F5-B7FB-D841ADDF7258}"/>
              </a:ext>
            </a:extLst>
          </p:cNvPr>
          <p:cNvSpPr txBox="1"/>
          <p:nvPr/>
        </p:nvSpPr>
        <p:spPr>
          <a:xfrm>
            <a:off x="6270683" y="2167822"/>
            <a:ext cx="1734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Possible learning rates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8FE6F7-B32F-4BA6-B726-25005E79D52B}"/>
              </a:ext>
            </a:extLst>
          </p:cNvPr>
          <p:cNvSpPr txBox="1"/>
          <p:nvPr/>
        </p:nvSpPr>
        <p:spPr>
          <a:xfrm>
            <a:off x="6119091" y="3173297"/>
            <a:ext cx="1035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Initial </a:t>
            </a:r>
          </a:p>
          <a:p>
            <a:pPr algn="ctr"/>
            <a:r>
              <a:rPr lang="en-US" sz="1200" dirty="0"/>
              <a:t>learning rate</a:t>
            </a:r>
          </a:p>
        </p:txBody>
      </p:sp>
    </p:spTree>
    <p:extLst>
      <p:ext uri="{BB962C8B-B14F-4D97-AF65-F5344CB8AC3E}">
        <p14:creationId xmlns:p14="http://schemas.microsoft.com/office/powerpoint/2010/main" val="66877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1"/>
                </a:solidFill>
              </a:rPr>
              <a:t>A Greedy Scheduler for Learning Rate – The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45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</p:spPr>
            <p:txBody>
              <a:bodyPr/>
              <a:lstStyle/>
              <a:p>
                <a:pPr fontAlgn="base"/>
                <a:r>
                  <a:rPr lang="en-US" sz="1600" dirty="0"/>
                  <a:t>Take an initial learning rate as input:</a:t>
                </a:r>
                <a:r>
                  <a:rPr lang="en-US" sz="16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initial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learning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rate</m:t>
                    </m:r>
                  </m:oMath>
                </a14:m>
                <a:endParaRPr lang="en-US" sz="1800" dirty="0"/>
              </a:p>
              <a:p>
                <a:pPr fontAlgn="base"/>
                <a:r>
                  <a:rPr lang="en-US" sz="1600" dirty="0"/>
                  <a:t>Draw learning rates (per layer) from a uniform distribution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  <a:blipFill>
                <a:blip r:embed="rId3"/>
                <a:stretch>
                  <a:fillRect l="-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502E3F-79C7-408E-8F8A-998723C71B05}"/>
              </a:ext>
            </a:extLst>
          </p:cNvPr>
          <p:cNvCxnSpPr>
            <a:cxnSpLocks/>
          </p:cNvCxnSpPr>
          <p:nvPr/>
        </p:nvCxnSpPr>
        <p:spPr>
          <a:xfrm flipH="1" flipV="1">
            <a:off x="7177242" y="2492944"/>
            <a:ext cx="45847" cy="2647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EBDEA1-3FC8-466F-A960-5F543BFCAFB8}"/>
              </a:ext>
            </a:extLst>
          </p:cNvPr>
          <p:cNvCxnSpPr>
            <a:cxnSpLocks/>
          </p:cNvCxnSpPr>
          <p:nvPr/>
        </p:nvCxnSpPr>
        <p:spPr>
          <a:xfrm flipV="1">
            <a:off x="7223089" y="5132575"/>
            <a:ext cx="3842086" cy="80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D5D213-135B-4AB7-B4DD-4C9399A9BA9B}"/>
              </a:ext>
            </a:extLst>
          </p:cNvPr>
          <p:cNvSpPr txBox="1"/>
          <p:nvPr/>
        </p:nvSpPr>
        <p:spPr>
          <a:xfrm>
            <a:off x="10908076" y="5201392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epoch</a:t>
            </a:r>
          </a:p>
          <a:p>
            <a:pPr algn="ctr"/>
            <a:r>
              <a:rPr lang="en-US" sz="1200" dirty="0"/>
              <a:t>number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10EE6F-AB03-4A19-99AA-D98AF1477A54}"/>
              </a:ext>
            </a:extLst>
          </p:cNvPr>
          <p:cNvCxnSpPr/>
          <p:nvPr/>
        </p:nvCxnSpPr>
        <p:spPr>
          <a:xfrm>
            <a:off x="7144884" y="3311798"/>
            <a:ext cx="1664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9B0CE17-BC0E-41F5-B7FB-D841ADDF7258}"/>
              </a:ext>
            </a:extLst>
          </p:cNvPr>
          <p:cNvSpPr txBox="1"/>
          <p:nvPr/>
        </p:nvSpPr>
        <p:spPr>
          <a:xfrm>
            <a:off x="6270683" y="2167822"/>
            <a:ext cx="1734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Possible learning rates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8FE6F7-B32F-4BA6-B726-25005E79D52B}"/>
              </a:ext>
            </a:extLst>
          </p:cNvPr>
          <p:cNvSpPr txBox="1"/>
          <p:nvPr/>
        </p:nvSpPr>
        <p:spPr>
          <a:xfrm>
            <a:off x="6119091" y="3173297"/>
            <a:ext cx="1035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Initial </a:t>
            </a:r>
          </a:p>
          <a:p>
            <a:pPr algn="ctr"/>
            <a:r>
              <a:rPr lang="en-US" sz="1200" dirty="0"/>
              <a:t>learning rate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091F902-BC72-419B-9EF7-0D0BEC39F246}"/>
              </a:ext>
            </a:extLst>
          </p:cNvPr>
          <p:cNvCxnSpPr/>
          <p:nvPr/>
        </p:nvCxnSpPr>
        <p:spPr>
          <a:xfrm>
            <a:off x="1981659" y="5083370"/>
            <a:ext cx="166611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FF3F0C2-C3AD-4092-9D1C-B904142949B6}"/>
              </a:ext>
            </a:extLst>
          </p:cNvPr>
          <p:cNvCxnSpPr/>
          <p:nvPr/>
        </p:nvCxnSpPr>
        <p:spPr>
          <a:xfrm>
            <a:off x="2301578" y="4586598"/>
            <a:ext cx="0" cy="505238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CC69B8F-AA55-4871-A9F6-3AF2350A17D4}"/>
              </a:ext>
            </a:extLst>
          </p:cNvPr>
          <p:cNvCxnSpPr/>
          <p:nvPr/>
        </p:nvCxnSpPr>
        <p:spPr>
          <a:xfrm>
            <a:off x="3258312" y="4578132"/>
            <a:ext cx="0" cy="505238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914380E-AC32-4DBF-9BC2-F2DA0EEC578C}"/>
              </a:ext>
            </a:extLst>
          </p:cNvPr>
          <p:cNvCxnSpPr/>
          <p:nvPr/>
        </p:nvCxnSpPr>
        <p:spPr>
          <a:xfrm>
            <a:off x="2301578" y="4578132"/>
            <a:ext cx="95673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DA7C74D-49A1-4F9F-BFFC-6FCA1318248B}"/>
              </a:ext>
            </a:extLst>
          </p:cNvPr>
          <p:cNvSpPr txBox="1"/>
          <p:nvPr/>
        </p:nvSpPr>
        <p:spPr>
          <a:xfrm>
            <a:off x="2023296" y="5079645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80ABC59-207A-4417-8B21-CF9362ADB6CD}"/>
              </a:ext>
            </a:extLst>
          </p:cNvPr>
          <p:cNvSpPr txBox="1"/>
          <p:nvPr/>
        </p:nvSpPr>
        <p:spPr>
          <a:xfrm>
            <a:off x="2947970" y="507964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C474986-A28C-434F-8FD2-644CE4D824A6}"/>
              </a:ext>
            </a:extLst>
          </p:cNvPr>
          <p:cNvCxnSpPr>
            <a:cxnSpLocks/>
          </p:cNvCxnSpPr>
          <p:nvPr/>
        </p:nvCxnSpPr>
        <p:spPr>
          <a:xfrm>
            <a:off x="2770632" y="4586598"/>
            <a:ext cx="0" cy="508625"/>
          </a:xfrm>
          <a:prstGeom prst="line">
            <a:avLst/>
          </a:prstGeom>
          <a:ln w="19050" cap="flat" cmpd="sng" algn="ctr">
            <a:solidFill>
              <a:schemeClr val="tx2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60686BC-FE3D-499D-8B7E-9B2E38CBA497}"/>
                  </a:ext>
                </a:extLst>
              </p:cNvPr>
              <p:cNvSpPr txBox="1"/>
              <p:nvPr/>
            </p:nvSpPr>
            <p:spPr>
              <a:xfrm>
                <a:off x="2588225" y="5106840"/>
                <a:ext cx="37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60686BC-FE3D-499D-8B7E-9B2E38CBA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8225" y="5106840"/>
                <a:ext cx="37862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EBA6CAC-6F1E-4F10-BD31-0660081180B9}"/>
                  </a:ext>
                </a:extLst>
              </p:cNvPr>
              <p:cNvSpPr/>
              <p:nvPr/>
            </p:nvSpPr>
            <p:spPr>
              <a:xfrm>
                <a:off x="1737949" y="5491617"/>
                <a:ext cx="2153538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𝑚𝑖𝑛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EBA6CAC-6F1E-4F10-BD31-0660081180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949" y="5491617"/>
                <a:ext cx="2153538" cy="6127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197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441B0E1-DE25-4FBF-ADC5-4581E42E016F}"/>
              </a:ext>
            </a:extLst>
          </p:cNvPr>
          <p:cNvCxnSpPr>
            <a:cxnSpLocks/>
          </p:cNvCxnSpPr>
          <p:nvPr/>
        </p:nvCxnSpPr>
        <p:spPr>
          <a:xfrm>
            <a:off x="2770632" y="4586598"/>
            <a:ext cx="0" cy="508625"/>
          </a:xfrm>
          <a:prstGeom prst="line">
            <a:avLst/>
          </a:prstGeom>
          <a:ln w="19050" cap="flat" cmpd="sng" algn="ctr">
            <a:solidFill>
              <a:schemeClr val="tx2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1"/>
                </a:solidFill>
              </a:rPr>
              <a:t>A Greedy Scheduler for Learning Rate – The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46</a:t>
            </a:fld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502E3F-79C7-408E-8F8A-998723C71B05}"/>
              </a:ext>
            </a:extLst>
          </p:cNvPr>
          <p:cNvCxnSpPr>
            <a:cxnSpLocks/>
          </p:cNvCxnSpPr>
          <p:nvPr/>
        </p:nvCxnSpPr>
        <p:spPr>
          <a:xfrm flipH="1" flipV="1">
            <a:off x="7177242" y="2492944"/>
            <a:ext cx="45847" cy="2647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EBDEA1-3FC8-466F-A960-5F543BFCAFB8}"/>
              </a:ext>
            </a:extLst>
          </p:cNvPr>
          <p:cNvCxnSpPr>
            <a:cxnSpLocks/>
          </p:cNvCxnSpPr>
          <p:nvPr/>
        </p:nvCxnSpPr>
        <p:spPr>
          <a:xfrm flipV="1">
            <a:off x="7223089" y="5132575"/>
            <a:ext cx="3842086" cy="80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D5D213-135B-4AB7-B4DD-4C9399A9BA9B}"/>
              </a:ext>
            </a:extLst>
          </p:cNvPr>
          <p:cNvSpPr txBox="1"/>
          <p:nvPr/>
        </p:nvSpPr>
        <p:spPr>
          <a:xfrm>
            <a:off x="10908076" y="5201392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epoch</a:t>
            </a:r>
          </a:p>
          <a:p>
            <a:pPr algn="ctr"/>
            <a:r>
              <a:rPr lang="en-US" sz="1200" dirty="0"/>
              <a:t>number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10EE6F-AB03-4A19-99AA-D98AF1477A54}"/>
              </a:ext>
            </a:extLst>
          </p:cNvPr>
          <p:cNvCxnSpPr/>
          <p:nvPr/>
        </p:nvCxnSpPr>
        <p:spPr>
          <a:xfrm>
            <a:off x="7144884" y="3311798"/>
            <a:ext cx="1664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A8FE6F7-B32F-4BA6-B726-25005E79D52B}"/>
              </a:ext>
            </a:extLst>
          </p:cNvPr>
          <p:cNvSpPr txBox="1"/>
          <p:nvPr/>
        </p:nvSpPr>
        <p:spPr>
          <a:xfrm>
            <a:off x="6119091" y="3173297"/>
            <a:ext cx="1035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Initial </a:t>
            </a:r>
          </a:p>
          <a:p>
            <a:pPr algn="ctr"/>
            <a:r>
              <a:rPr lang="en-US" sz="1200" dirty="0"/>
              <a:t>learning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B271DB6-E9BA-4462-A70A-B1D13BE4A37E}"/>
                  </a:ext>
                </a:extLst>
              </p:cNvPr>
              <p:cNvSpPr/>
              <p:nvPr/>
            </p:nvSpPr>
            <p:spPr>
              <a:xfrm>
                <a:off x="1737949" y="5491617"/>
                <a:ext cx="2153538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𝑚𝑖𝑛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B271DB6-E9BA-4462-A70A-B1D13BE4A3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949" y="5491617"/>
                <a:ext cx="2153538" cy="6127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37D8434-9ED3-45B7-86EE-DA27C601A4BE}"/>
              </a:ext>
            </a:extLst>
          </p:cNvPr>
          <p:cNvSpPr/>
          <p:nvPr/>
        </p:nvSpPr>
        <p:spPr>
          <a:xfrm rot="16200000">
            <a:off x="2537652" y="4348506"/>
            <a:ext cx="484584" cy="9567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FE0F871-44CB-4CD8-A5F9-5D9752D05FFF}"/>
              </a:ext>
            </a:extLst>
          </p:cNvPr>
          <p:cNvCxnSpPr/>
          <p:nvPr/>
        </p:nvCxnSpPr>
        <p:spPr>
          <a:xfrm>
            <a:off x="1981659" y="5083370"/>
            <a:ext cx="166611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D727FE0-32DD-452A-8748-2F209B130DD7}"/>
              </a:ext>
            </a:extLst>
          </p:cNvPr>
          <p:cNvCxnSpPr/>
          <p:nvPr/>
        </p:nvCxnSpPr>
        <p:spPr>
          <a:xfrm>
            <a:off x="2301578" y="4586598"/>
            <a:ext cx="0" cy="505238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20056A9-A6F1-40F5-B46E-588BBE87BABF}"/>
              </a:ext>
            </a:extLst>
          </p:cNvPr>
          <p:cNvCxnSpPr/>
          <p:nvPr/>
        </p:nvCxnSpPr>
        <p:spPr>
          <a:xfrm>
            <a:off x="3258312" y="4578132"/>
            <a:ext cx="0" cy="505238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DBF6649-A373-4D07-8ED4-06D0E2D5BA43}"/>
              </a:ext>
            </a:extLst>
          </p:cNvPr>
          <p:cNvCxnSpPr/>
          <p:nvPr/>
        </p:nvCxnSpPr>
        <p:spPr>
          <a:xfrm>
            <a:off x="2301578" y="4578132"/>
            <a:ext cx="95673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D5B9401-00CB-43EA-B715-B9B22C9DFC31}"/>
              </a:ext>
            </a:extLst>
          </p:cNvPr>
          <p:cNvSpPr txBox="1"/>
          <p:nvPr/>
        </p:nvSpPr>
        <p:spPr>
          <a:xfrm>
            <a:off x="2023296" y="5079645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0DE880-98BD-40EA-A83E-61E64C7BE68A}"/>
              </a:ext>
            </a:extLst>
          </p:cNvPr>
          <p:cNvSpPr txBox="1"/>
          <p:nvPr/>
        </p:nvSpPr>
        <p:spPr>
          <a:xfrm>
            <a:off x="2947970" y="507964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EE2C665-C5A9-4D2F-95AD-C7BE9A1837F3}"/>
                  </a:ext>
                </a:extLst>
              </p:cNvPr>
              <p:cNvSpPr txBox="1"/>
              <p:nvPr/>
            </p:nvSpPr>
            <p:spPr>
              <a:xfrm>
                <a:off x="2588225" y="5106840"/>
                <a:ext cx="37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EE2C665-C5A9-4D2F-95AD-C7BE9A183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8225" y="5106840"/>
                <a:ext cx="37862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7E086809-6BE5-4B5B-A907-0E11C64E414B}"/>
              </a:ext>
            </a:extLst>
          </p:cNvPr>
          <p:cNvSpPr txBox="1"/>
          <p:nvPr/>
        </p:nvSpPr>
        <p:spPr>
          <a:xfrm>
            <a:off x="6270683" y="2167822"/>
            <a:ext cx="1734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Possible learning rates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7">
                <a:extLst>
                  <a:ext uri="{FF2B5EF4-FFF2-40B4-BE49-F238E27FC236}">
                    <a16:creationId xmlns:a16="http://schemas.microsoft.com/office/drawing/2014/main" id="{2E978525-AFB5-4560-A626-1710627238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7700" y="1472819"/>
                <a:ext cx="10515600" cy="4759325"/>
              </a:xfrm>
            </p:spPr>
            <p:txBody>
              <a:bodyPr/>
              <a:lstStyle/>
              <a:p>
                <a:pPr fontAlgn="base"/>
                <a:r>
                  <a:rPr lang="en-US" sz="1600" dirty="0"/>
                  <a:t>Take an initial learning rate as input:</a:t>
                </a:r>
                <a:r>
                  <a:rPr lang="en-US" sz="16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initial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learning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rate</m:t>
                    </m:r>
                  </m:oMath>
                </a14:m>
                <a:endParaRPr lang="en-US" sz="1800" dirty="0"/>
              </a:p>
              <a:p>
                <a:pPr fontAlgn="base"/>
                <a:r>
                  <a:rPr lang="en-US" sz="1600" dirty="0"/>
                  <a:t>Draw learning rates (per layer) from a uniform distribution</a:t>
                </a:r>
              </a:p>
            </p:txBody>
          </p:sp>
        </mc:Choice>
        <mc:Fallback xmlns="">
          <p:sp>
            <p:nvSpPr>
              <p:cNvPr id="39" name="Content Placeholder 7">
                <a:extLst>
                  <a:ext uri="{FF2B5EF4-FFF2-40B4-BE49-F238E27FC236}">
                    <a16:creationId xmlns:a16="http://schemas.microsoft.com/office/drawing/2014/main" id="{2E978525-AFB5-4560-A626-1710627238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7700" y="1472819"/>
                <a:ext cx="10515600" cy="4759325"/>
              </a:xfrm>
              <a:blipFill>
                <a:blip r:embed="rId5"/>
                <a:stretch>
                  <a:fillRect l="-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4.79167E-6 0.00047 C 0.00079 -0.00532 0.00352 -0.01967 0.00573 -0.02546 C 0.00652 -0.02777 0.00782 -0.02916 0.00873 -0.03148 C 0.01133 -0.03865 0.0125 -0.05069 0.01615 -0.05439 C 0.01745 -0.05578 0.01875 -0.05648 0.01993 -0.0581 C 0.02982 -0.07199 0.01902 -0.06041 0.02891 -0.07176 C 0.03243 -0.07569 0.03607 -0.07847 0.03946 -0.0831 C 0.04389 -0.08981 0.04597 -0.09305 0.05066 -0.09861 C 0.05417 -0.10277 0.05782 -0.10578 0.06107 -0.11018 C 0.0625 -0.11226 0.06407 -0.11389 0.0655 -0.11597 C 0.06732 -0.11851 0.06902 -0.12176 0.07084 -0.12361 C 0.07292 -0.12639 0.0754 -0.12708 0.07761 -0.12963 C 0.10274 -0.15509 0.0767 -0.13194 0.0948 -0.1449 C 0.09714 -0.14652 0.09935 -0.14884 0.10157 -0.15069 C 0.10326 -0.15208 0.10508 -0.15324 0.10678 -0.15463 C 0.10834 -0.15578 0.10977 -0.1574 0.11133 -0.15833 C 0.11485 -0.16088 0.11823 -0.16458 0.12175 -0.16597 C 0.12461 -0.16736 0.12774 -0.16805 0.13073 -0.1699 C 0.13243 -0.17106 0.13412 -0.17314 0.13594 -0.17384 C 0.1379 -0.17476 0.13998 -0.175 0.14193 -0.17569 C 0.14349 -0.17639 0.14493 -0.17708 0.14649 -0.17754 L 0.15691 -0.18125 C 0.15873 -0.18194 0.16042 -0.18264 0.16211 -0.18333 L 0.16589 -0.18541 C 0.16745 -0.18611 0.16902 -0.18634 0.17045 -0.18726 C 0.17201 -0.18842 0.17344 -0.19004 0.17487 -0.19097 C 0.17852 -0.19328 0.18347 -0.19351 0.18685 -0.1949 C 0.18803 -0.19537 0.18933 -0.19583 0.1905 -0.19699 C 0.19128 -0.19722 0.19206 -0.19861 0.19284 -0.19861 L 0.26537 -0.20069 C 0.26745 -0.20208 0.26941 -0.2037 0.27136 -0.20463 C 0.27318 -0.20532 0.27487 -0.20578 0.2767 -0.20648 C 0.27787 -0.20717 0.27917 -0.2081 0.28047 -0.20856 C 0.28256 -0.20949 0.2849 -0.20972 0.28711 -0.21041 C 0.2961 -0.2162 0.29297 -0.21527 0.30508 -0.2162 C 0.31602 -0.21736 0.32709 -0.21759 0.33803 -0.21828 C 0.33998 -0.21898 0.34206 -0.2199 0.34402 -0.22037 C 0.35625 -0.22176 0.35665 -0.22176 0.36524 -0.22176 " pathEditMode="relative" rAng="0" ptsTypes="AAAAAAAAAAAAAAAAAAAAAAAAAAAAAAAAAAAAA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55" y="-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1"/>
                </a:solidFill>
              </a:rPr>
              <a:t>A Greedy Scheduler for Learning Rate – The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47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</p:spPr>
            <p:txBody>
              <a:bodyPr/>
              <a:lstStyle/>
              <a:p>
                <a:pPr fontAlgn="base"/>
                <a:r>
                  <a:rPr lang="en-US" sz="1600" dirty="0"/>
                  <a:t>Take an initial learning rate as input:</a:t>
                </a:r>
                <a:r>
                  <a:rPr lang="en-US" sz="16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initial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learning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rate</m:t>
                    </m:r>
                  </m:oMath>
                </a14:m>
                <a:endParaRPr lang="en-US" sz="1800" dirty="0"/>
              </a:p>
              <a:p>
                <a:pPr fontAlgn="base"/>
                <a:r>
                  <a:rPr lang="en-US" sz="1600" dirty="0"/>
                  <a:t>Draw learning rates (per layer) from a uniform distribution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  <a:blipFill>
                <a:blip r:embed="rId3"/>
                <a:stretch>
                  <a:fillRect l="-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502E3F-79C7-408E-8F8A-998723C71B05}"/>
              </a:ext>
            </a:extLst>
          </p:cNvPr>
          <p:cNvCxnSpPr>
            <a:cxnSpLocks/>
          </p:cNvCxnSpPr>
          <p:nvPr/>
        </p:nvCxnSpPr>
        <p:spPr>
          <a:xfrm flipH="1" flipV="1">
            <a:off x="7177242" y="2492944"/>
            <a:ext cx="45847" cy="2647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EBDEA1-3FC8-466F-A960-5F543BFCAFB8}"/>
              </a:ext>
            </a:extLst>
          </p:cNvPr>
          <p:cNvCxnSpPr>
            <a:cxnSpLocks/>
          </p:cNvCxnSpPr>
          <p:nvPr/>
        </p:nvCxnSpPr>
        <p:spPr>
          <a:xfrm flipV="1">
            <a:off x="7223089" y="5132575"/>
            <a:ext cx="3842086" cy="80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D5D213-135B-4AB7-B4DD-4C9399A9BA9B}"/>
              </a:ext>
            </a:extLst>
          </p:cNvPr>
          <p:cNvSpPr txBox="1"/>
          <p:nvPr/>
        </p:nvSpPr>
        <p:spPr>
          <a:xfrm>
            <a:off x="10908076" y="5201392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epoch</a:t>
            </a:r>
          </a:p>
          <a:p>
            <a:pPr algn="ctr"/>
            <a:r>
              <a:rPr lang="en-US" sz="1200" dirty="0"/>
              <a:t>number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10EE6F-AB03-4A19-99AA-D98AF1477A54}"/>
              </a:ext>
            </a:extLst>
          </p:cNvPr>
          <p:cNvCxnSpPr/>
          <p:nvPr/>
        </p:nvCxnSpPr>
        <p:spPr>
          <a:xfrm>
            <a:off x="7144884" y="3311798"/>
            <a:ext cx="1664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A8FE6F7-B32F-4BA6-B726-25005E79D52B}"/>
              </a:ext>
            </a:extLst>
          </p:cNvPr>
          <p:cNvSpPr txBox="1"/>
          <p:nvPr/>
        </p:nvSpPr>
        <p:spPr>
          <a:xfrm>
            <a:off x="6119091" y="3173297"/>
            <a:ext cx="1035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Initial </a:t>
            </a:r>
          </a:p>
          <a:p>
            <a:pPr algn="ctr"/>
            <a:r>
              <a:rPr lang="en-US" sz="1200" dirty="0"/>
              <a:t>learning rate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34F3A1-D532-455F-8A8C-609F025E702F}"/>
              </a:ext>
            </a:extLst>
          </p:cNvPr>
          <p:cNvSpPr/>
          <p:nvPr/>
        </p:nvSpPr>
        <p:spPr>
          <a:xfrm>
            <a:off x="7194572" y="3192607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C5EDEF9-6133-47BD-98B7-267DEBB46FB8}"/>
              </a:ext>
            </a:extLst>
          </p:cNvPr>
          <p:cNvCxnSpPr/>
          <p:nvPr/>
        </p:nvCxnSpPr>
        <p:spPr>
          <a:xfrm>
            <a:off x="1899363" y="5774778"/>
            <a:ext cx="166611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1224334-4096-4A8A-B8EF-C9D7280BD1B4}"/>
              </a:ext>
            </a:extLst>
          </p:cNvPr>
          <p:cNvCxnSpPr/>
          <p:nvPr/>
        </p:nvCxnSpPr>
        <p:spPr>
          <a:xfrm>
            <a:off x="2219282" y="5278006"/>
            <a:ext cx="0" cy="505238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64CBD7-868B-4E45-B6AD-FACDD7A61493}"/>
              </a:ext>
            </a:extLst>
          </p:cNvPr>
          <p:cNvCxnSpPr/>
          <p:nvPr/>
        </p:nvCxnSpPr>
        <p:spPr>
          <a:xfrm>
            <a:off x="3176016" y="5269540"/>
            <a:ext cx="0" cy="505238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1E4EA81-7CD6-4CEF-A712-BD3EA41A1155}"/>
              </a:ext>
            </a:extLst>
          </p:cNvPr>
          <p:cNvCxnSpPr/>
          <p:nvPr/>
        </p:nvCxnSpPr>
        <p:spPr>
          <a:xfrm>
            <a:off x="2219282" y="5269540"/>
            <a:ext cx="95673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EDFFA91-3C36-43E4-815B-447FB18AC41A}"/>
              </a:ext>
            </a:extLst>
          </p:cNvPr>
          <p:cNvSpPr txBox="1"/>
          <p:nvPr/>
        </p:nvSpPr>
        <p:spPr>
          <a:xfrm>
            <a:off x="1941000" y="577105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924CAD-BFFD-4FE1-ACE4-90C807593E26}"/>
              </a:ext>
            </a:extLst>
          </p:cNvPr>
          <p:cNvSpPr txBox="1"/>
          <p:nvPr/>
        </p:nvSpPr>
        <p:spPr>
          <a:xfrm>
            <a:off x="2865674" y="577105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D6B77A4-DCA6-4977-97F1-96F2832F9627}"/>
              </a:ext>
            </a:extLst>
          </p:cNvPr>
          <p:cNvCxnSpPr>
            <a:cxnSpLocks/>
          </p:cNvCxnSpPr>
          <p:nvPr/>
        </p:nvCxnSpPr>
        <p:spPr>
          <a:xfrm>
            <a:off x="2688336" y="5278006"/>
            <a:ext cx="0" cy="508625"/>
          </a:xfrm>
          <a:prstGeom prst="line">
            <a:avLst/>
          </a:prstGeom>
          <a:ln w="19050" cap="flat" cmpd="sng" algn="ctr">
            <a:solidFill>
              <a:schemeClr val="tx2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DDB6490-2883-45C6-BE84-E10CF0B03143}"/>
                  </a:ext>
                </a:extLst>
              </p:cNvPr>
              <p:cNvSpPr txBox="1"/>
              <p:nvPr/>
            </p:nvSpPr>
            <p:spPr>
              <a:xfrm>
                <a:off x="2505929" y="5798248"/>
                <a:ext cx="37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DDB6490-2883-45C6-BE84-E10CF0B03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929" y="5798248"/>
                <a:ext cx="37862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15269AB3-1664-406E-B8FB-68B2DCE9485E}"/>
              </a:ext>
            </a:extLst>
          </p:cNvPr>
          <p:cNvSpPr txBox="1"/>
          <p:nvPr/>
        </p:nvSpPr>
        <p:spPr>
          <a:xfrm>
            <a:off x="6270683" y="2167822"/>
            <a:ext cx="1734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Possible learning rates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5A97487-71FB-4DFE-AA2E-E5C0FA3BCB92}"/>
                  </a:ext>
                </a:extLst>
              </p:cNvPr>
              <p:cNvSpPr txBox="1"/>
              <p:nvPr/>
            </p:nvSpPr>
            <p:spPr>
              <a:xfrm>
                <a:off x="548250" y="2600338"/>
                <a:ext cx="2980303" cy="18901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F0"/>
                    </a:solidFill>
                  </a:rPr>
                  <a:t>Input: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dirty="0">
                  <a:solidFill>
                    <a:srgbClr val="00B0F0"/>
                  </a:solidFill>
                </a:endParaRPr>
              </a:p>
              <a:p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scale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𝑖𝑛𝑡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sub>
                            </m:sSub>
                          </m:fNam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highlight>
                                  <a:srgbClr val="00FFFF"/>
                                </a:highlight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func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b="0" dirty="0">
                  <a:solidFill>
                    <a:srgbClr val="0070C0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decimal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int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highlight>
                              <a:srgbClr val="00FFFF"/>
                            </a:highlight>
                            <a:latin typeface="Cambria Math" panose="02040503050406030204" pitchFamily="18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scale</m:t>
                        </m:r>
                      </m:den>
                    </m:f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max  = (decimal+0.5)*scale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min  = (decimal-0.5)*scale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5A97487-71FB-4DFE-AA2E-E5C0FA3BC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250" y="2600338"/>
                <a:ext cx="2980303" cy="1890197"/>
              </a:xfrm>
              <a:prstGeom prst="rect">
                <a:avLst/>
              </a:prstGeom>
              <a:blipFill>
                <a:blip r:embed="rId5"/>
                <a:stretch>
                  <a:fillRect l="-1840" t="-1935" r="-1022" b="-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737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1"/>
                </a:solidFill>
              </a:rPr>
              <a:t>A Greedy Scheduler for Learning Rate – The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48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</p:spPr>
            <p:txBody>
              <a:bodyPr/>
              <a:lstStyle/>
              <a:p>
                <a:pPr fontAlgn="base"/>
                <a:r>
                  <a:rPr lang="en-US" sz="1600" dirty="0"/>
                  <a:t>Take an initial learning rate as input:</a:t>
                </a:r>
                <a:r>
                  <a:rPr lang="en-US" sz="16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initial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learning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rate</m:t>
                    </m:r>
                  </m:oMath>
                </a14:m>
                <a:endParaRPr lang="en-US" sz="1800" dirty="0"/>
              </a:p>
              <a:p>
                <a:pPr fontAlgn="base"/>
                <a:r>
                  <a:rPr lang="en-US" sz="1600" dirty="0"/>
                  <a:t>Draw learning rates (per layer) from a uniform distribution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  <a:blipFill>
                <a:blip r:embed="rId3"/>
                <a:stretch>
                  <a:fillRect l="-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502E3F-79C7-408E-8F8A-998723C71B05}"/>
              </a:ext>
            </a:extLst>
          </p:cNvPr>
          <p:cNvCxnSpPr>
            <a:cxnSpLocks/>
          </p:cNvCxnSpPr>
          <p:nvPr/>
        </p:nvCxnSpPr>
        <p:spPr>
          <a:xfrm flipH="1" flipV="1">
            <a:off x="7177242" y="2492944"/>
            <a:ext cx="45847" cy="2647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EBDEA1-3FC8-466F-A960-5F543BFCAFB8}"/>
              </a:ext>
            </a:extLst>
          </p:cNvPr>
          <p:cNvCxnSpPr>
            <a:cxnSpLocks/>
          </p:cNvCxnSpPr>
          <p:nvPr/>
        </p:nvCxnSpPr>
        <p:spPr>
          <a:xfrm flipV="1">
            <a:off x="7223089" y="5132575"/>
            <a:ext cx="3842086" cy="80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D5D213-135B-4AB7-B4DD-4C9399A9BA9B}"/>
              </a:ext>
            </a:extLst>
          </p:cNvPr>
          <p:cNvSpPr txBox="1"/>
          <p:nvPr/>
        </p:nvSpPr>
        <p:spPr>
          <a:xfrm>
            <a:off x="10908076" y="5201392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epoch</a:t>
            </a:r>
          </a:p>
          <a:p>
            <a:pPr algn="ctr"/>
            <a:r>
              <a:rPr lang="en-US" sz="1200" dirty="0"/>
              <a:t>number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10EE6F-AB03-4A19-99AA-D98AF1477A54}"/>
              </a:ext>
            </a:extLst>
          </p:cNvPr>
          <p:cNvCxnSpPr/>
          <p:nvPr/>
        </p:nvCxnSpPr>
        <p:spPr>
          <a:xfrm>
            <a:off x="7144884" y="3311798"/>
            <a:ext cx="1664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A8FE6F7-B32F-4BA6-B726-25005E79D52B}"/>
              </a:ext>
            </a:extLst>
          </p:cNvPr>
          <p:cNvSpPr txBox="1"/>
          <p:nvPr/>
        </p:nvSpPr>
        <p:spPr>
          <a:xfrm>
            <a:off x="6119091" y="3173297"/>
            <a:ext cx="1035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Initial </a:t>
            </a:r>
          </a:p>
          <a:p>
            <a:pPr algn="ctr"/>
            <a:r>
              <a:rPr lang="en-US" sz="1200" dirty="0"/>
              <a:t>learning rate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34F3A1-D532-455F-8A8C-609F025E702F}"/>
              </a:ext>
            </a:extLst>
          </p:cNvPr>
          <p:cNvSpPr/>
          <p:nvPr/>
        </p:nvSpPr>
        <p:spPr>
          <a:xfrm>
            <a:off x="7194572" y="3192607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C5EDEF9-6133-47BD-98B7-267DEBB46FB8}"/>
              </a:ext>
            </a:extLst>
          </p:cNvPr>
          <p:cNvCxnSpPr/>
          <p:nvPr/>
        </p:nvCxnSpPr>
        <p:spPr>
          <a:xfrm>
            <a:off x="1899363" y="5774778"/>
            <a:ext cx="166611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1224334-4096-4A8A-B8EF-C9D7280BD1B4}"/>
              </a:ext>
            </a:extLst>
          </p:cNvPr>
          <p:cNvCxnSpPr/>
          <p:nvPr/>
        </p:nvCxnSpPr>
        <p:spPr>
          <a:xfrm>
            <a:off x="2219282" y="5278006"/>
            <a:ext cx="0" cy="505238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64CBD7-868B-4E45-B6AD-FACDD7A61493}"/>
              </a:ext>
            </a:extLst>
          </p:cNvPr>
          <p:cNvCxnSpPr/>
          <p:nvPr/>
        </p:nvCxnSpPr>
        <p:spPr>
          <a:xfrm>
            <a:off x="3176016" y="5269540"/>
            <a:ext cx="0" cy="505238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1E4EA81-7CD6-4CEF-A712-BD3EA41A1155}"/>
              </a:ext>
            </a:extLst>
          </p:cNvPr>
          <p:cNvCxnSpPr/>
          <p:nvPr/>
        </p:nvCxnSpPr>
        <p:spPr>
          <a:xfrm>
            <a:off x="2219282" y="5269540"/>
            <a:ext cx="95673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EDFFA91-3C36-43E4-815B-447FB18AC41A}"/>
              </a:ext>
            </a:extLst>
          </p:cNvPr>
          <p:cNvSpPr txBox="1"/>
          <p:nvPr/>
        </p:nvSpPr>
        <p:spPr>
          <a:xfrm>
            <a:off x="1941000" y="577105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924CAD-BFFD-4FE1-ACE4-90C807593E26}"/>
              </a:ext>
            </a:extLst>
          </p:cNvPr>
          <p:cNvSpPr txBox="1"/>
          <p:nvPr/>
        </p:nvSpPr>
        <p:spPr>
          <a:xfrm>
            <a:off x="2865674" y="577105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D6B77A4-DCA6-4977-97F1-96F2832F9627}"/>
              </a:ext>
            </a:extLst>
          </p:cNvPr>
          <p:cNvCxnSpPr>
            <a:cxnSpLocks/>
          </p:cNvCxnSpPr>
          <p:nvPr/>
        </p:nvCxnSpPr>
        <p:spPr>
          <a:xfrm>
            <a:off x="2688336" y="5278006"/>
            <a:ext cx="0" cy="508625"/>
          </a:xfrm>
          <a:prstGeom prst="line">
            <a:avLst/>
          </a:prstGeom>
          <a:ln w="19050" cap="flat" cmpd="sng" algn="ctr">
            <a:solidFill>
              <a:schemeClr val="tx2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DDB6490-2883-45C6-BE84-E10CF0B03143}"/>
                  </a:ext>
                </a:extLst>
              </p:cNvPr>
              <p:cNvSpPr txBox="1"/>
              <p:nvPr/>
            </p:nvSpPr>
            <p:spPr>
              <a:xfrm>
                <a:off x="2505929" y="5798248"/>
                <a:ext cx="37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DDB6490-2883-45C6-BE84-E10CF0B03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929" y="5798248"/>
                <a:ext cx="37862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5D069D4-D7F7-473A-94C9-973B2736A47B}"/>
                  </a:ext>
                </a:extLst>
              </p:cNvPr>
              <p:cNvSpPr/>
              <p:nvPr/>
            </p:nvSpPr>
            <p:spPr>
              <a:xfrm>
                <a:off x="4072915" y="2668273"/>
                <a:ext cx="1579728" cy="1754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=0.2</m:t>
                      </m:r>
                    </m:oMath>
                  </m:oMathPara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𝑠𝑐𝑎𝑙𝑒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𝑑𝑒𝑐𝑖𝑚𝑎𝑙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=0.25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=0.15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5D069D4-D7F7-473A-94C9-973B2736A4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2915" y="2668273"/>
                <a:ext cx="1579728" cy="17543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15269AB3-1664-406E-B8FB-68B2DCE9485E}"/>
              </a:ext>
            </a:extLst>
          </p:cNvPr>
          <p:cNvSpPr txBox="1"/>
          <p:nvPr/>
        </p:nvSpPr>
        <p:spPr>
          <a:xfrm>
            <a:off x="6270683" y="2167822"/>
            <a:ext cx="1734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Possible learning rates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5A97487-71FB-4DFE-AA2E-E5C0FA3BCB92}"/>
                  </a:ext>
                </a:extLst>
              </p:cNvPr>
              <p:cNvSpPr txBox="1"/>
              <p:nvPr/>
            </p:nvSpPr>
            <p:spPr>
              <a:xfrm>
                <a:off x="548250" y="2600338"/>
                <a:ext cx="2980303" cy="18901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F0"/>
                    </a:solidFill>
                  </a:rPr>
                  <a:t>Input: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dirty="0">
                  <a:solidFill>
                    <a:srgbClr val="00B0F0"/>
                  </a:solidFill>
                </a:endParaRPr>
              </a:p>
              <a:p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scale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𝑖𝑛𝑡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sub>
                            </m:sSub>
                          </m:fNam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highlight>
                                  <a:srgbClr val="00FFFF"/>
                                </a:highlight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func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b="0" dirty="0">
                  <a:solidFill>
                    <a:srgbClr val="0070C0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decimal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int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highlight>
                              <a:srgbClr val="00FFFF"/>
                            </a:highlight>
                            <a:latin typeface="Cambria Math" panose="02040503050406030204" pitchFamily="18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scale</m:t>
                        </m:r>
                      </m:den>
                    </m:f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max  = (decimal+0.5)*scale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min  = (decimal-0.5)*scale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5A97487-71FB-4DFE-AA2E-E5C0FA3BC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250" y="2600338"/>
                <a:ext cx="2980303" cy="1890197"/>
              </a:xfrm>
              <a:prstGeom prst="rect">
                <a:avLst/>
              </a:prstGeom>
              <a:blipFill>
                <a:blip r:embed="rId6"/>
                <a:stretch>
                  <a:fillRect l="-1840" t="-1935" r="-1022" b="-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840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1"/>
                </a:solidFill>
              </a:rPr>
              <a:t>A Greedy Scheduler for Learning Rate – The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49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</p:spPr>
            <p:txBody>
              <a:bodyPr/>
              <a:lstStyle/>
              <a:p>
                <a:pPr fontAlgn="base"/>
                <a:r>
                  <a:rPr lang="en-US" sz="1600" dirty="0"/>
                  <a:t>Take an initial learning rate as input:</a:t>
                </a:r>
                <a:r>
                  <a:rPr lang="en-US" sz="16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initial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learning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rate</m:t>
                    </m:r>
                  </m:oMath>
                </a14:m>
                <a:endParaRPr lang="en-US" sz="1800" dirty="0"/>
              </a:p>
              <a:p>
                <a:pPr fontAlgn="base"/>
                <a:r>
                  <a:rPr lang="en-US" sz="1600" dirty="0"/>
                  <a:t>Draw learning rates (per layer) from a uniform distribution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  <a:blipFill>
                <a:blip r:embed="rId3"/>
                <a:stretch>
                  <a:fillRect l="-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502E3F-79C7-408E-8F8A-998723C71B05}"/>
              </a:ext>
            </a:extLst>
          </p:cNvPr>
          <p:cNvCxnSpPr>
            <a:cxnSpLocks/>
          </p:cNvCxnSpPr>
          <p:nvPr/>
        </p:nvCxnSpPr>
        <p:spPr>
          <a:xfrm flipH="1" flipV="1">
            <a:off x="7177242" y="2492944"/>
            <a:ext cx="45847" cy="2647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EBDEA1-3FC8-466F-A960-5F543BFCAFB8}"/>
              </a:ext>
            </a:extLst>
          </p:cNvPr>
          <p:cNvCxnSpPr>
            <a:cxnSpLocks/>
          </p:cNvCxnSpPr>
          <p:nvPr/>
        </p:nvCxnSpPr>
        <p:spPr>
          <a:xfrm flipV="1">
            <a:off x="7223089" y="5132575"/>
            <a:ext cx="3842086" cy="80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D5D213-135B-4AB7-B4DD-4C9399A9BA9B}"/>
              </a:ext>
            </a:extLst>
          </p:cNvPr>
          <p:cNvSpPr txBox="1"/>
          <p:nvPr/>
        </p:nvSpPr>
        <p:spPr>
          <a:xfrm>
            <a:off x="10908076" y="5201392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epoch</a:t>
            </a:r>
          </a:p>
          <a:p>
            <a:pPr algn="ctr"/>
            <a:r>
              <a:rPr lang="en-US" sz="1200" dirty="0"/>
              <a:t>number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10EE6F-AB03-4A19-99AA-D98AF1477A54}"/>
              </a:ext>
            </a:extLst>
          </p:cNvPr>
          <p:cNvCxnSpPr/>
          <p:nvPr/>
        </p:nvCxnSpPr>
        <p:spPr>
          <a:xfrm>
            <a:off x="7144884" y="3311798"/>
            <a:ext cx="1664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A8FE6F7-B32F-4BA6-B726-25005E79D52B}"/>
              </a:ext>
            </a:extLst>
          </p:cNvPr>
          <p:cNvSpPr txBox="1"/>
          <p:nvPr/>
        </p:nvSpPr>
        <p:spPr>
          <a:xfrm>
            <a:off x="6119091" y="3173297"/>
            <a:ext cx="1035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Initial </a:t>
            </a:r>
          </a:p>
          <a:p>
            <a:pPr algn="ctr"/>
            <a:r>
              <a:rPr lang="en-US" sz="1200" dirty="0"/>
              <a:t>learning rate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34F3A1-D532-455F-8A8C-609F025E702F}"/>
              </a:ext>
            </a:extLst>
          </p:cNvPr>
          <p:cNvSpPr/>
          <p:nvPr/>
        </p:nvSpPr>
        <p:spPr>
          <a:xfrm>
            <a:off x="7194572" y="3192607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C5EDEF9-6133-47BD-98B7-267DEBB46FB8}"/>
              </a:ext>
            </a:extLst>
          </p:cNvPr>
          <p:cNvCxnSpPr/>
          <p:nvPr/>
        </p:nvCxnSpPr>
        <p:spPr>
          <a:xfrm>
            <a:off x="1899363" y="5774778"/>
            <a:ext cx="166611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1224334-4096-4A8A-B8EF-C9D7280BD1B4}"/>
              </a:ext>
            </a:extLst>
          </p:cNvPr>
          <p:cNvCxnSpPr/>
          <p:nvPr/>
        </p:nvCxnSpPr>
        <p:spPr>
          <a:xfrm>
            <a:off x="2219282" y="5278006"/>
            <a:ext cx="0" cy="505238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64CBD7-868B-4E45-B6AD-FACDD7A61493}"/>
              </a:ext>
            </a:extLst>
          </p:cNvPr>
          <p:cNvCxnSpPr/>
          <p:nvPr/>
        </p:nvCxnSpPr>
        <p:spPr>
          <a:xfrm>
            <a:off x="3176016" y="5269540"/>
            <a:ext cx="0" cy="505238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1E4EA81-7CD6-4CEF-A712-BD3EA41A1155}"/>
              </a:ext>
            </a:extLst>
          </p:cNvPr>
          <p:cNvCxnSpPr/>
          <p:nvPr/>
        </p:nvCxnSpPr>
        <p:spPr>
          <a:xfrm>
            <a:off x="2219282" y="5269540"/>
            <a:ext cx="95673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EDFFA91-3C36-43E4-815B-447FB18AC41A}"/>
              </a:ext>
            </a:extLst>
          </p:cNvPr>
          <p:cNvSpPr txBox="1"/>
          <p:nvPr/>
        </p:nvSpPr>
        <p:spPr>
          <a:xfrm>
            <a:off x="1941000" y="577105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924CAD-BFFD-4FE1-ACE4-90C807593E26}"/>
              </a:ext>
            </a:extLst>
          </p:cNvPr>
          <p:cNvSpPr txBox="1"/>
          <p:nvPr/>
        </p:nvSpPr>
        <p:spPr>
          <a:xfrm>
            <a:off x="2865674" y="577105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D6B77A4-DCA6-4977-97F1-96F2832F9627}"/>
              </a:ext>
            </a:extLst>
          </p:cNvPr>
          <p:cNvCxnSpPr>
            <a:cxnSpLocks/>
          </p:cNvCxnSpPr>
          <p:nvPr/>
        </p:nvCxnSpPr>
        <p:spPr>
          <a:xfrm>
            <a:off x="2688336" y="5278006"/>
            <a:ext cx="0" cy="508625"/>
          </a:xfrm>
          <a:prstGeom prst="line">
            <a:avLst/>
          </a:prstGeom>
          <a:ln w="19050" cap="flat" cmpd="sng" algn="ctr">
            <a:solidFill>
              <a:schemeClr val="tx2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DDB6490-2883-45C6-BE84-E10CF0B03143}"/>
                  </a:ext>
                </a:extLst>
              </p:cNvPr>
              <p:cNvSpPr txBox="1"/>
              <p:nvPr/>
            </p:nvSpPr>
            <p:spPr>
              <a:xfrm>
                <a:off x="2505929" y="5798248"/>
                <a:ext cx="37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DDB6490-2883-45C6-BE84-E10CF0B03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929" y="5798248"/>
                <a:ext cx="37862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5D069D4-D7F7-473A-94C9-973B2736A47B}"/>
                  </a:ext>
                </a:extLst>
              </p:cNvPr>
              <p:cNvSpPr/>
              <p:nvPr/>
            </p:nvSpPr>
            <p:spPr>
              <a:xfrm>
                <a:off x="4072915" y="2668273"/>
                <a:ext cx="1638590" cy="1754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=0.02</m:t>
                      </m:r>
                    </m:oMath>
                  </m:oMathPara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𝑠𝑐𝑎𝑙𝑒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=0.01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𝑑𝑒𝑐𝑖𝑚𝑎𝑙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5D069D4-D7F7-473A-94C9-973B2736A4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2915" y="2668273"/>
                <a:ext cx="1638590" cy="17543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15269AB3-1664-406E-B8FB-68B2DCE9485E}"/>
              </a:ext>
            </a:extLst>
          </p:cNvPr>
          <p:cNvSpPr txBox="1"/>
          <p:nvPr/>
        </p:nvSpPr>
        <p:spPr>
          <a:xfrm>
            <a:off x="6270683" y="2167822"/>
            <a:ext cx="1734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Possible learning rates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5A97487-71FB-4DFE-AA2E-E5C0FA3BCB92}"/>
                  </a:ext>
                </a:extLst>
              </p:cNvPr>
              <p:cNvSpPr txBox="1"/>
              <p:nvPr/>
            </p:nvSpPr>
            <p:spPr>
              <a:xfrm>
                <a:off x="548250" y="2600338"/>
                <a:ext cx="2980303" cy="18901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F0"/>
                    </a:solidFill>
                  </a:rPr>
                  <a:t>Input: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dirty="0">
                  <a:solidFill>
                    <a:srgbClr val="00B0F0"/>
                  </a:solidFill>
                </a:endParaRPr>
              </a:p>
              <a:p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scale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𝑖𝑛𝑡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sub>
                            </m:sSub>
                          </m:fNam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highlight>
                                  <a:srgbClr val="00FFFF"/>
                                </a:highlight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func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b="0" dirty="0">
                  <a:solidFill>
                    <a:srgbClr val="0070C0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decimal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int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highlight>
                              <a:srgbClr val="00FFFF"/>
                            </a:highlight>
                            <a:latin typeface="Cambria Math" panose="02040503050406030204" pitchFamily="18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scale</m:t>
                        </m:r>
                      </m:den>
                    </m:f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max  = (decimal+0.5)*scale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min  = (decimal-0.5)*scale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5A97487-71FB-4DFE-AA2E-E5C0FA3BC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250" y="2600338"/>
                <a:ext cx="2980303" cy="1890197"/>
              </a:xfrm>
              <a:prstGeom prst="rect">
                <a:avLst/>
              </a:prstGeom>
              <a:blipFill>
                <a:blip r:embed="rId6"/>
                <a:stretch>
                  <a:fillRect l="-1840" t="-1935" r="-1022" b="-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194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3BEC555-0A6D-4B07-AA0F-31433FC36E23}"/>
                  </a:ext>
                </a:extLst>
              </p:cNvPr>
              <p:cNvSpPr txBox="1"/>
              <p:nvPr/>
            </p:nvSpPr>
            <p:spPr>
              <a:xfrm>
                <a:off x="8562512" y="3442688"/>
                <a:ext cx="13059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3BEC555-0A6D-4B07-AA0F-31433FC36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2512" y="3442688"/>
                <a:ext cx="1305999" cy="461665"/>
              </a:xfrm>
              <a:prstGeom prst="rect">
                <a:avLst/>
              </a:prstGeom>
              <a:blipFill>
                <a:blip r:embed="rId3"/>
                <a:stretch>
                  <a:fillRect r="-467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23E47414-86A1-4962-AC1E-C206C2E2917A}"/>
                  </a:ext>
                </a:extLst>
              </p:cNvPr>
              <p:cNvSpPr txBox="1"/>
              <p:nvPr/>
            </p:nvSpPr>
            <p:spPr>
              <a:xfrm>
                <a:off x="3899313" y="1679536"/>
                <a:ext cx="352795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: Network parameters</a:t>
                </a:r>
              </a:p>
              <a:p>
                <a:pPr algn="ctr"/>
                <a:r>
                  <a:rPr lang="en-US" sz="2400" dirty="0">
                    <a:latin typeface="Comic Sans MS" panose="030F0702030302020204" pitchFamily="66" charset="0"/>
                  </a:rPr>
                  <a:t>(weight, bias, etc.)</a:t>
                </a: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23E47414-86A1-4962-AC1E-C206C2E29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313" y="1679536"/>
                <a:ext cx="3527953" cy="830997"/>
              </a:xfrm>
              <a:prstGeom prst="rect">
                <a:avLst/>
              </a:prstGeom>
              <a:blipFill>
                <a:blip r:embed="rId4"/>
                <a:stretch>
                  <a:fillRect l="-173" t="-5882" r="-242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1792" y="201923"/>
            <a:ext cx="10541508" cy="5029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Neural Network – Train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8C520B-D86C-40BA-9E6E-5252A79A0685}"/>
              </a:ext>
            </a:extLst>
          </p:cNvPr>
          <p:cNvSpPr/>
          <p:nvPr/>
        </p:nvSpPr>
        <p:spPr>
          <a:xfrm>
            <a:off x="4116833" y="2650067"/>
            <a:ext cx="465667" cy="4402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26E3717-290F-41C3-8533-4E22952FD56E}"/>
              </a:ext>
            </a:extLst>
          </p:cNvPr>
          <p:cNvSpPr/>
          <p:nvPr/>
        </p:nvSpPr>
        <p:spPr>
          <a:xfrm>
            <a:off x="4116832" y="3484034"/>
            <a:ext cx="465667" cy="4402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42409B2-9A31-46B6-BC1C-015E829E8E80}"/>
              </a:ext>
            </a:extLst>
          </p:cNvPr>
          <p:cNvSpPr/>
          <p:nvPr/>
        </p:nvSpPr>
        <p:spPr>
          <a:xfrm>
            <a:off x="4116833" y="4318001"/>
            <a:ext cx="465667" cy="4402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A58AB8A-4F03-4692-A6B4-6FF2D2C3BF24}"/>
              </a:ext>
            </a:extLst>
          </p:cNvPr>
          <p:cNvSpPr/>
          <p:nvPr/>
        </p:nvSpPr>
        <p:spPr>
          <a:xfrm>
            <a:off x="5463033" y="2650067"/>
            <a:ext cx="465667" cy="4402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500A4D-3E9A-4184-A498-1C414EDC2DD3}"/>
              </a:ext>
            </a:extLst>
          </p:cNvPr>
          <p:cNvSpPr/>
          <p:nvPr/>
        </p:nvSpPr>
        <p:spPr>
          <a:xfrm>
            <a:off x="5463032" y="3484034"/>
            <a:ext cx="465667" cy="4402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F59FC49-C46D-42C1-92C8-CFB84CE2C774}"/>
              </a:ext>
            </a:extLst>
          </p:cNvPr>
          <p:cNvSpPr/>
          <p:nvPr/>
        </p:nvSpPr>
        <p:spPr>
          <a:xfrm>
            <a:off x="5463033" y="4318001"/>
            <a:ext cx="465667" cy="4402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048F3B-B64C-4348-9AB3-4B41FA0AB510}"/>
              </a:ext>
            </a:extLst>
          </p:cNvPr>
          <p:cNvSpPr/>
          <p:nvPr/>
        </p:nvSpPr>
        <p:spPr>
          <a:xfrm>
            <a:off x="6809233" y="2650067"/>
            <a:ext cx="465667" cy="4402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E61FC5C-C06A-427F-8A98-2960F1DE56EE}"/>
              </a:ext>
            </a:extLst>
          </p:cNvPr>
          <p:cNvSpPr/>
          <p:nvPr/>
        </p:nvSpPr>
        <p:spPr>
          <a:xfrm>
            <a:off x="6809232" y="3484034"/>
            <a:ext cx="465667" cy="4402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7F2EE8F-CD23-48F0-97AE-B1FDB2C4B072}"/>
              </a:ext>
            </a:extLst>
          </p:cNvPr>
          <p:cNvSpPr/>
          <p:nvPr/>
        </p:nvSpPr>
        <p:spPr>
          <a:xfrm>
            <a:off x="6809233" y="4318001"/>
            <a:ext cx="465667" cy="4402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554004A-89E3-474F-8F79-CD008A90ACDD}"/>
              </a:ext>
            </a:extLst>
          </p:cNvPr>
          <p:cNvCxnSpPr>
            <a:cxnSpLocks/>
            <a:stCxn id="2" idx="6"/>
            <a:endCxn id="13" idx="2"/>
          </p:cNvCxnSpPr>
          <p:nvPr/>
        </p:nvCxnSpPr>
        <p:spPr>
          <a:xfrm>
            <a:off x="4582500" y="2870200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17895D-F9D0-4768-9357-D4C0E12C7AA2}"/>
              </a:ext>
            </a:extLst>
          </p:cNvPr>
          <p:cNvCxnSpPr>
            <a:cxnSpLocks/>
            <a:stCxn id="2" idx="6"/>
            <a:endCxn id="14" idx="2"/>
          </p:cNvCxnSpPr>
          <p:nvPr/>
        </p:nvCxnSpPr>
        <p:spPr>
          <a:xfrm>
            <a:off x="4582500" y="2870200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4791513-A0E6-4809-8B7F-77F00F7E2ABF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4582500" y="2870200"/>
            <a:ext cx="880531" cy="1667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213F05A-7B31-4782-98AA-128DA08FC767}"/>
              </a:ext>
            </a:extLst>
          </p:cNvPr>
          <p:cNvCxnSpPr>
            <a:cxnSpLocks/>
            <a:stCxn id="11" idx="6"/>
            <a:endCxn id="13" idx="2"/>
          </p:cNvCxnSpPr>
          <p:nvPr/>
        </p:nvCxnSpPr>
        <p:spPr>
          <a:xfrm flipV="1">
            <a:off x="4582499" y="2870200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4815623-5F12-42CD-A7CB-2ED04FF92A9E}"/>
              </a:ext>
            </a:extLst>
          </p:cNvPr>
          <p:cNvCxnSpPr>
            <a:cxnSpLocks/>
            <a:stCxn id="11" idx="6"/>
            <a:endCxn id="14" idx="2"/>
          </p:cNvCxnSpPr>
          <p:nvPr/>
        </p:nvCxnSpPr>
        <p:spPr>
          <a:xfrm>
            <a:off x="4582499" y="3704167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D28049C-FEC9-4C5B-9E37-2D2229AA3272}"/>
              </a:ext>
            </a:extLst>
          </p:cNvPr>
          <p:cNvCxnSpPr>
            <a:cxnSpLocks/>
            <a:stCxn id="12" idx="6"/>
            <a:endCxn id="17" idx="2"/>
          </p:cNvCxnSpPr>
          <p:nvPr/>
        </p:nvCxnSpPr>
        <p:spPr>
          <a:xfrm>
            <a:off x="4582500" y="4538134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950A761-89C3-473F-A888-3F048179F86D}"/>
              </a:ext>
            </a:extLst>
          </p:cNvPr>
          <p:cNvCxnSpPr>
            <a:cxnSpLocks/>
            <a:stCxn id="11" idx="6"/>
            <a:endCxn id="17" idx="2"/>
          </p:cNvCxnSpPr>
          <p:nvPr/>
        </p:nvCxnSpPr>
        <p:spPr>
          <a:xfrm>
            <a:off x="4582499" y="3704167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AB0255-62C3-424E-A824-E2AA828ECBFD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 flipV="1">
            <a:off x="4582500" y="3704167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0119C85-7014-46C2-AEF0-00B3B95F0829}"/>
              </a:ext>
            </a:extLst>
          </p:cNvPr>
          <p:cNvCxnSpPr>
            <a:cxnSpLocks/>
            <a:stCxn id="12" idx="6"/>
            <a:endCxn id="13" idx="2"/>
          </p:cNvCxnSpPr>
          <p:nvPr/>
        </p:nvCxnSpPr>
        <p:spPr>
          <a:xfrm flipV="1">
            <a:off x="4582500" y="2870200"/>
            <a:ext cx="880533" cy="166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6BB6542-CBDF-4AB4-9CE4-7EF5EE297643}"/>
              </a:ext>
            </a:extLst>
          </p:cNvPr>
          <p:cNvCxnSpPr>
            <a:cxnSpLocks/>
          </p:cNvCxnSpPr>
          <p:nvPr/>
        </p:nvCxnSpPr>
        <p:spPr>
          <a:xfrm>
            <a:off x="5928699" y="2870199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AA31C3C-1F1F-4747-B172-FC7CB27CB0B1}"/>
              </a:ext>
            </a:extLst>
          </p:cNvPr>
          <p:cNvCxnSpPr>
            <a:cxnSpLocks/>
          </p:cNvCxnSpPr>
          <p:nvPr/>
        </p:nvCxnSpPr>
        <p:spPr>
          <a:xfrm>
            <a:off x="5928699" y="2870199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3DB7A6B-8946-4657-9B2C-658EFB45AB0A}"/>
              </a:ext>
            </a:extLst>
          </p:cNvPr>
          <p:cNvCxnSpPr>
            <a:cxnSpLocks/>
          </p:cNvCxnSpPr>
          <p:nvPr/>
        </p:nvCxnSpPr>
        <p:spPr>
          <a:xfrm>
            <a:off x="5928699" y="2870199"/>
            <a:ext cx="880531" cy="1667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F28CF9F-27BE-4C46-963D-BA0C70E1B593}"/>
              </a:ext>
            </a:extLst>
          </p:cNvPr>
          <p:cNvCxnSpPr>
            <a:cxnSpLocks/>
          </p:cNvCxnSpPr>
          <p:nvPr/>
        </p:nvCxnSpPr>
        <p:spPr>
          <a:xfrm flipV="1">
            <a:off x="5928698" y="2870199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C7FC76E-B853-47C4-A294-484C559ED162}"/>
              </a:ext>
            </a:extLst>
          </p:cNvPr>
          <p:cNvCxnSpPr>
            <a:cxnSpLocks/>
          </p:cNvCxnSpPr>
          <p:nvPr/>
        </p:nvCxnSpPr>
        <p:spPr>
          <a:xfrm>
            <a:off x="5928698" y="3704166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D59573D-7721-4654-AFA8-466E9CC6A0AD}"/>
              </a:ext>
            </a:extLst>
          </p:cNvPr>
          <p:cNvCxnSpPr>
            <a:cxnSpLocks/>
          </p:cNvCxnSpPr>
          <p:nvPr/>
        </p:nvCxnSpPr>
        <p:spPr>
          <a:xfrm>
            <a:off x="5928699" y="4538133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46B28D8-D024-42AA-8958-E967B1D6A5FE}"/>
              </a:ext>
            </a:extLst>
          </p:cNvPr>
          <p:cNvCxnSpPr>
            <a:cxnSpLocks/>
          </p:cNvCxnSpPr>
          <p:nvPr/>
        </p:nvCxnSpPr>
        <p:spPr>
          <a:xfrm>
            <a:off x="5928698" y="3704166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0C08B40-A75D-4170-AECD-9792D5AF8C2D}"/>
              </a:ext>
            </a:extLst>
          </p:cNvPr>
          <p:cNvCxnSpPr>
            <a:cxnSpLocks/>
          </p:cNvCxnSpPr>
          <p:nvPr/>
        </p:nvCxnSpPr>
        <p:spPr>
          <a:xfrm flipV="1">
            <a:off x="5928699" y="3704166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3283EA6-B458-493B-937C-6D884AB79F8C}"/>
              </a:ext>
            </a:extLst>
          </p:cNvPr>
          <p:cNvCxnSpPr>
            <a:cxnSpLocks/>
          </p:cNvCxnSpPr>
          <p:nvPr/>
        </p:nvCxnSpPr>
        <p:spPr>
          <a:xfrm flipV="1">
            <a:off x="5928699" y="2870199"/>
            <a:ext cx="880533" cy="166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97C9096-46B6-45D9-8585-DEA9D2283378}"/>
              </a:ext>
            </a:extLst>
          </p:cNvPr>
          <p:cNvSpPr txBox="1"/>
          <p:nvPr/>
        </p:nvSpPr>
        <p:spPr>
          <a:xfrm>
            <a:off x="906734" y="1416649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inputs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6B7E97C-A2E0-4C2A-B5BA-CF5C6A32B25B}"/>
              </a:ext>
            </a:extLst>
          </p:cNvPr>
          <p:cNvCxnSpPr>
            <a:cxnSpLocks/>
          </p:cNvCxnSpPr>
          <p:nvPr/>
        </p:nvCxnSpPr>
        <p:spPr>
          <a:xfrm>
            <a:off x="5932764" y="2876296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009BA36-FBA8-4C49-BEAD-CA2F484A8466}"/>
              </a:ext>
            </a:extLst>
          </p:cNvPr>
          <p:cNvCxnSpPr>
            <a:cxnSpLocks/>
          </p:cNvCxnSpPr>
          <p:nvPr/>
        </p:nvCxnSpPr>
        <p:spPr>
          <a:xfrm>
            <a:off x="5932764" y="2876296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A9F2A381-A030-4CC7-9DE7-36626E6E27C6}"/>
              </a:ext>
            </a:extLst>
          </p:cNvPr>
          <p:cNvCxnSpPr>
            <a:cxnSpLocks/>
          </p:cNvCxnSpPr>
          <p:nvPr/>
        </p:nvCxnSpPr>
        <p:spPr>
          <a:xfrm>
            <a:off x="5932764" y="2876296"/>
            <a:ext cx="880531" cy="1667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63A219B-47EC-4218-AB7A-1E95058A91BF}"/>
              </a:ext>
            </a:extLst>
          </p:cNvPr>
          <p:cNvCxnSpPr>
            <a:cxnSpLocks/>
          </p:cNvCxnSpPr>
          <p:nvPr/>
        </p:nvCxnSpPr>
        <p:spPr>
          <a:xfrm flipV="1">
            <a:off x="5932763" y="2876296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B6FC658-7810-4E6F-AE8A-5F19BF95C393}"/>
              </a:ext>
            </a:extLst>
          </p:cNvPr>
          <p:cNvCxnSpPr>
            <a:cxnSpLocks/>
          </p:cNvCxnSpPr>
          <p:nvPr/>
        </p:nvCxnSpPr>
        <p:spPr>
          <a:xfrm>
            <a:off x="5932763" y="3710263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F2D10FF-77C0-4ABF-8764-EBD6CECCB783}"/>
              </a:ext>
            </a:extLst>
          </p:cNvPr>
          <p:cNvCxnSpPr>
            <a:cxnSpLocks/>
          </p:cNvCxnSpPr>
          <p:nvPr/>
        </p:nvCxnSpPr>
        <p:spPr>
          <a:xfrm>
            <a:off x="5932764" y="4544230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CD9CD2EB-9B41-4388-B52A-38E7EDD2C712}"/>
              </a:ext>
            </a:extLst>
          </p:cNvPr>
          <p:cNvCxnSpPr>
            <a:cxnSpLocks/>
          </p:cNvCxnSpPr>
          <p:nvPr/>
        </p:nvCxnSpPr>
        <p:spPr>
          <a:xfrm>
            <a:off x="5932763" y="3710263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1CFBA5A-ADA1-4417-80D9-4B166211B6EE}"/>
              </a:ext>
            </a:extLst>
          </p:cNvPr>
          <p:cNvCxnSpPr>
            <a:cxnSpLocks/>
          </p:cNvCxnSpPr>
          <p:nvPr/>
        </p:nvCxnSpPr>
        <p:spPr>
          <a:xfrm flipV="1">
            <a:off x="5932764" y="3710263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0C405945-ECCA-4457-85BE-4A166FAF6119}"/>
              </a:ext>
            </a:extLst>
          </p:cNvPr>
          <p:cNvCxnSpPr>
            <a:cxnSpLocks/>
          </p:cNvCxnSpPr>
          <p:nvPr/>
        </p:nvCxnSpPr>
        <p:spPr>
          <a:xfrm flipV="1">
            <a:off x="5932764" y="2876296"/>
            <a:ext cx="880533" cy="166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9E74FDF4-6C62-42D1-AC50-7AEC5C84E70A}"/>
              </a:ext>
            </a:extLst>
          </p:cNvPr>
          <p:cNvSpPr txBox="1"/>
          <p:nvPr/>
        </p:nvSpPr>
        <p:spPr>
          <a:xfrm>
            <a:off x="8535661" y="1416497"/>
            <a:ext cx="126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outputs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592274C-B495-4800-B069-87993132C8FE}"/>
              </a:ext>
            </a:extLst>
          </p:cNvPr>
          <p:cNvSpPr txBox="1"/>
          <p:nvPr/>
        </p:nvSpPr>
        <p:spPr>
          <a:xfrm>
            <a:off x="10337245" y="1231830"/>
            <a:ext cx="1271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correct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labels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B8C5243-49A1-4178-B4C1-46D2FECFDD6C}"/>
                  </a:ext>
                </a:extLst>
              </p:cNvPr>
              <p:cNvSpPr txBox="1"/>
              <p:nvPr/>
            </p:nvSpPr>
            <p:spPr>
              <a:xfrm>
                <a:off x="1178207" y="2320026"/>
                <a:ext cx="5720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B8C5243-49A1-4178-B4C1-46D2FECFD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207" y="2320026"/>
                <a:ext cx="572015" cy="461665"/>
              </a:xfrm>
              <a:prstGeom prst="rect">
                <a:avLst/>
              </a:prstGeom>
              <a:blipFill>
                <a:blip r:embed="rId5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DDDEFE60-39DF-4979-9832-1F16359BC17E}"/>
                  </a:ext>
                </a:extLst>
              </p:cNvPr>
              <p:cNvSpPr txBox="1"/>
              <p:nvPr/>
            </p:nvSpPr>
            <p:spPr>
              <a:xfrm>
                <a:off x="1099457" y="3512091"/>
                <a:ext cx="5791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DDDEFE60-39DF-4979-9832-1F16359B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457" y="3512091"/>
                <a:ext cx="579133" cy="461665"/>
              </a:xfrm>
              <a:prstGeom prst="rect">
                <a:avLst/>
              </a:prstGeom>
              <a:blipFill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58680BA0-3E93-4DD9-907B-43BC8B20A391}"/>
                  </a:ext>
                </a:extLst>
              </p:cNvPr>
              <p:cNvSpPr txBox="1"/>
              <p:nvPr/>
            </p:nvSpPr>
            <p:spPr>
              <a:xfrm>
                <a:off x="1080148" y="4902045"/>
                <a:ext cx="5791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58680BA0-3E93-4DD9-907B-43BC8B20A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48" y="4902045"/>
                <a:ext cx="579133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1206B433-0CDB-4737-BA20-5632A8BF7FE5}"/>
                  </a:ext>
                </a:extLst>
              </p:cNvPr>
              <p:cNvSpPr txBox="1"/>
              <p:nvPr/>
            </p:nvSpPr>
            <p:spPr>
              <a:xfrm>
                <a:off x="5117153" y="1289247"/>
                <a:ext cx="1175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1206B433-0CDB-4737-BA20-5632A8BF7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153" y="1289247"/>
                <a:ext cx="1175706" cy="461665"/>
              </a:xfrm>
              <a:prstGeom prst="rect">
                <a:avLst/>
              </a:prstGeom>
              <a:blipFill>
                <a:blip r:embed="rId8"/>
                <a:stretch>
                  <a:fillRect r="-518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5B84BC4-40D2-4998-A935-2F164A2D59C2}"/>
                  </a:ext>
                </a:extLst>
              </p:cNvPr>
              <p:cNvSpPr txBox="1"/>
              <p:nvPr/>
            </p:nvSpPr>
            <p:spPr>
              <a:xfrm>
                <a:off x="8562512" y="2640741"/>
                <a:ext cx="12988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5B84BC4-40D2-4998-A935-2F164A2D5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2512" y="2640741"/>
                <a:ext cx="1298882" cy="461665"/>
              </a:xfrm>
              <a:prstGeom prst="rect">
                <a:avLst/>
              </a:prstGeom>
              <a:blipFill>
                <a:blip r:embed="rId9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4C91D19-972E-4E30-88FE-AB86694117E8}"/>
                  </a:ext>
                </a:extLst>
              </p:cNvPr>
              <p:cNvSpPr txBox="1"/>
              <p:nvPr/>
            </p:nvSpPr>
            <p:spPr>
              <a:xfrm>
                <a:off x="8521169" y="4258395"/>
                <a:ext cx="13059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4C91D19-972E-4E30-88FE-AB8669411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169" y="4258395"/>
                <a:ext cx="1305999" cy="461665"/>
              </a:xfrm>
              <a:prstGeom prst="rect">
                <a:avLst/>
              </a:prstGeom>
              <a:blipFill>
                <a:blip r:embed="rId10"/>
                <a:stretch>
                  <a:fillRect r="-467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57036B65-3EAA-46A7-8D36-A9C204F31824}"/>
                  </a:ext>
                </a:extLst>
              </p:cNvPr>
              <p:cNvSpPr txBox="1"/>
              <p:nvPr/>
            </p:nvSpPr>
            <p:spPr>
              <a:xfrm>
                <a:off x="10684679" y="2650943"/>
                <a:ext cx="5766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57036B65-3EAA-46A7-8D36-A9C204F31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4679" y="2650943"/>
                <a:ext cx="576633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FDCB391-B28B-4566-9A79-571A5E52D21D}"/>
                  </a:ext>
                </a:extLst>
              </p:cNvPr>
              <p:cNvSpPr txBox="1"/>
              <p:nvPr/>
            </p:nvSpPr>
            <p:spPr>
              <a:xfrm>
                <a:off x="10728061" y="3492754"/>
                <a:ext cx="5837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FDCB391-B28B-4566-9A79-571A5E52D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8061" y="3492754"/>
                <a:ext cx="583750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E3FC57D4-E5AF-4F43-B19F-49B796CC7494}"/>
                  </a:ext>
                </a:extLst>
              </p:cNvPr>
              <p:cNvSpPr txBox="1"/>
              <p:nvPr/>
            </p:nvSpPr>
            <p:spPr>
              <a:xfrm>
                <a:off x="10728061" y="4312096"/>
                <a:ext cx="5837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E3FC57D4-E5AF-4F43-B19F-49B796CC7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8061" y="4312096"/>
                <a:ext cx="583750" cy="461665"/>
              </a:xfrm>
              <a:prstGeom prst="rect">
                <a:avLst/>
              </a:prstGeom>
              <a:blipFill>
                <a:blip r:embed="rId1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9EE7253-200B-4246-B86B-443077A446E7}"/>
                  </a:ext>
                </a:extLst>
              </p:cNvPr>
              <p:cNvSpPr txBox="1"/>
              <p:nvPr/>
            </p:nvSpPr>
            <p:spPr>
              <a:xfrm>
                <a:off x="8521169" y="4956915"/>
                <a:ext cx="29196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omic Sans MS" panose="030F0702030302020204" pitchFamily="66" charset="0"/>
                  </a:rPr>
                  <a:t>Loss function: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9EE7253-200B-4246-B86B-443077A44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169" y="4956915"/>
                <a:ext cx="2919645" cy="461665"/>
              </a:xfrm>
              <a:prstGeom prst="rect">
                <a:avLst/>
              </a:prstGeom>
              <a:blipFill>
                <a:blip r:embed="rId14"/>
                <a:stretch>
                  <a:fillRect l="-3340" t="-10526" r="-6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6156088-F63B-4C38-BEA3-FF21E3F3962B}"/>
                  </a:ext>
                </a:extLst>
              </p:cNvPr>
              <p:cNvSpPr txBox="1"/>
              <p:nvPr/>
            </p:nvSpPr>
            <p:spPr>
              <a:xfrm>
                <a:off x="8535661" y="5656186"/>
                <a:ext cx="261469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omic Sans MS" panose="030F0702030302020204" pitchFamily="66" charset="0"/>
                  </a:rPr>
                  <a:t>Derivative of</a:t>
                </a:r>
              </a:p>
              <a:p>
                <a:r>
                  <a:rPr lang="en-US" sz="2000" dirty="0">
                    <a:latin typeface="Comic Sans MS" panose="030F0702030302020204" pitchFamily="66" charset="0"/>
                  </a:rPr>
                  <a:t>Loss function: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6156088-F63B-4C38-BEA3-FF21E3F396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5661" y="5656186"/>
                <a:ext cx="2614690" cy="707886"/>
              </a:xfrm>
              <a:prstGeom prst="rect">
                <a:avLst/>
              </a:prstGeom>
              <a:blipFill>
                <a:blip r:embed="rId15"/>
                <a:stretch>
                  <a:fillRect l="-2331" t="-5172" r="-233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row: Left 2">
            <a:extLst>
              <a:ext uri="{FF2B5EF4-FFF2-40B4-BE49-F238E27FC236}">
                <a16:creationId xmlns:a16="http://schemas.microsoft.com/office/drawing/2014/main" id="{6953DD9A-9B33-4DF6-8AF7-6CD4E1392D78}"/>
              </a:ext>
            </a:extLst>
          </p:cNvPr>
          <p:cNvSpPr/>
          <p:nvPr/>
        </p:nvSpPr>
        <p:spPr>
          <a:xfrm>
            <a:off x="3856979" y="5922336"/>
            <a:ext cx="3863943" cy="502920"/>
          </a:xfrm>
          <a:prstGeom prst="lef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5FA4AC2-530E-49A1-A35D-B1ECC620553C}"/>
                  </a:ext>
                </a:extLst>
              </p:cNvPr>
              <p:cNvSpPr txBox="1"/>
              <p:nvPr/>
            </p:nvSpPr>
            <p:spPr>
              <a:xfrm>
                <a:off x="4116832" y="5338799"/>
                <a:ext cx="353160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omic Sans MS" panose="030F0702030302020204" pitchFamily="66" charset="0"/>
                  </a:rPr>
                  <a:t>Backpropagation: use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Comic Sans MS" panose="030F0702030302020204" pitchFamily="66" charset="0"/>
                  </a:rPr>
                  <a:t> </a:t>
                </a:r>
              </a:p>
              <a:p>
                <a:r>
                  <a:rPr lang="en-US" sz="2000" dirty="0">
                    <a:latin typeface="Comic Sans MS" panose="030F0702030302020204" pitchFamily="66" charset="0"/>
                  </a:rPr>
                  <a:t>and adjust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000" dirty="0">
                    <a:latin typeface="Comic Sans MS" panose="030F0702030302020204" pitchFamily="66" charset="0"/>
                  </a:rPr>
                  <a:t> to reduce loss</a:t>
                </a: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5FA4AC2-530E-49A1-A35D-B1ECC6205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832" y="5338799"/>
                <a:ext cx="3531608" cy="707886"/>
              </a:xfrm>
              <a:prstGeom prst="rect">
                <a:avLst/>
              </a:prstGeom>
              <a:blipFill>
                <a:blip r:embed="rId16"/>
                <a:stretch>
                  <a:fillRect l="-1724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C8790AF-E675-43EA-9BED-2CE293196100}"/>
                  </a:ext>
                </a:extLst>
              </p:cNvPr>
              <p:cNvSpPr txBox="1"/>
              <p:nvPr/>
            </p:nvSpPr>
            <p:spPr>
              <a:xfrm>
                <a:off x="4105604" y="5098380"/>
                <a:ext cx="3366691" cy="984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omic Sans MS" panose="030F0702030302020204" pitchFamily="66" charset="0"/>
                  </a:rPr>
                  <a:t>Backpropagation(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Comic Sans MS" panose="030F0702030302020204" pitchFamily="66" charset="0"/>
                  </a:rPr>
                  <a:t>) </a:t>
                </a: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omic Sans MS" panose="030F0702030302020204" pitchFamily="66" charset="0"/>
                  </a:rPr>
                  <a:t>: </a:t>
                </a:r>
                <a:r>
                  <a:rPr lang="en-US" dirty="0">
                    <a:latin typeface="Comic Sans MS" panose="030F0702030302020204" pitchFamily="66" charset="0"/>
                  </a:rPr>
                  <a:t>parameters used for</a:t>
                </a:r>
              </a:p>
              <a:p>
                <a:r>
                  <a:rPr lang="en-US" dirty="0">
                    <a:latin typeface="Comic Sans MS" panose="030F0702030302020204" pitchFamily="66" charset="0"/>
                  </a:rPr>
                  <a:t>backpropagation calculations</a:t>
                </a: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C8790AF-E675-43EA-9BED-2CE2931961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604" y="5098380"/>
                <a:ext cx="3366691" cy="984885"/>
              </a:xfrm>
              <a:prstGeom prst="rect">
                <a:avLst/>
              </a:prstGeom>
              <a:blipFill>
                <a:blip r:embed="rId17"/>
                <a:stretch>
                  <a:fillRect l="-1808" t="-3086" r="-904"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C065A122-70C0-46CF-A701-6F23351BD86D}"/>
              </a:ext>
            </a:extLst>
          </p:cNvPr>
          <p:cNvSpPr/>
          <p:nvPr/>
        </p:nvSpPr>
        <p:spPr>
          <a:xfrm>
            <a:off x="3915284" y="1696119"/>
            <a:ext cx="3511982" cy="41445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AF0DDC1-73D8-4586-930D-EEF5DEDFE69B}"/>
              </a:ext>
            </a:extLst>
          </p:cNvPr>
          <p:cNvSpPr/>
          <p:nvPr/>
        </p:nvSpPr>
        <p:spPr>
          <a:xfrm>
            <a:off x="4165058" y="5479213"/>
            <a:ext cx="3366690" cy="5857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809EEDC-6B41-4A36-99E6-8F7C02475352}"/>
              </a:ext>
            </a:extLst>
          </p:cNvPr>
          <p:cNvSpPr txBox="1"/>
          <p:nvPr/>
        </p:nvSpPr>
        <p:spPr>
          <a:xfrm>
            <a:off x="1958625" y="5572039"/>
            <a:ext cx="2152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Hyperparameters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CD57B07-1DF2-4442-81F7-D08FDAACD7C6}"/>
              </a:ext>
            </a:extLst>
          </p:cNvPr>
          <p:cNvSpPr txBox="1"/>
          <p:nvPr/>
        </p:nvSpPr>
        <p:spPr>
          <a:xfrm>
            <a:off x="1551215" y="5572039"/>
            <a:ext cx="2554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Training Parameters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68381E0-0547-4AD6-BB8C-D3B797014628}"/>
              </a:ext>
            </a:extLst>
          </p:cNvPr>
          <p:cNvSpPr txBox="1"/>
          <p:nvPr/>
        </p:nvSpPr>
        <p:spPr>
          <a:xfrm>
            <a:off x="1099457" y="5569438"/>
            <a:ext cx="3017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Optimization Parameters</a:t>
            </a:r>
          </a:p>
        </p:txBody>
      </p:sp>
    </p:spTree>
    <p:extLst>
      <p:ext uri="{BB962C8B-B14F-4D97-AF65-F5344CB8AC3E}">
        <p14:creationId xmlns:p14="http://schemas.microsoft.com/office/powerpoint/2010/main" val="18393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1" grpId="0"/>
      <p:bldP spid="71" grpId="1"/>
      <p:bldP spid="72" grpId="0"/>
      <p:bldP spid="73" grpId="0" animBg="1"/>
      <p:bldP spid="74" grpId="0" animBg="1"/>
      <p:bldP spid="76" grpId="0"/>
      <p:bldP spid="77" grpId="0"/>
      <p:bldP spid="77" grpId="1"/>
      <p:bldP spid="78" grpId="0"/>
      <p:bldP spid="78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1"/>
                </a:solidFill>
              </a:rPr>
              <a:t>A Greedy Scheduler for Learning Rate – The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50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</p:spPr>
            <p:txBody>
              <a:bodyPr/>
              <a:lstStyle/>
              <a:p>
                <a:pPr fontAlgn="base"/>
                <a:r>
                  <a:rPr lang="en-US" sz="1600" dirty="0"/>
                  <a:t>Take an initial learning rate as input:</a:t>
                </a:r>
                <a:r>
                  <a:rPr lang="en-US" sz="16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initial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learning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rate</m:t>
                    </m:r>
                  </m:oMath>
                </a14:m>
                <a:endParaRPr lang="en-US" sz="1800" dirty="0"/>
              </a:p>
              <a:p>
                <a:pPr fontAlgn="base"/>
                <a:r>
                  <a:rPr lang="en-US" sz="1600" dirty="0"/>
                  <a:t>Draw learning rates (per layer) from a uniform distribution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  <a:blipFill>
                <a:blip r:embed="rId3"/>
                <a:stretch>
                  <a:fillRect l="-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502E3F-79C7-408E-8F8A-998723C71B05}"/>
              </a:ext>
            </a:extLst>
          </p:cNvPr>
          <p:cNvCxnSpPr>
            <a:cxnSpLocks/>
          </p:cNvCxnSpPr>
          <p:nvPr/>
        </p:nvCxnSpPr>
        <p:spPr>
          <a:xfrm flipH="1" flipV="1">
            <a:off x="7177242" y="2492944"/>
            <a:ext cx="45847" cy="2647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EBDEA1-3FC8-466F-A960-5F543BFCAFB8}"/>
              </a:ext>
            </a:extLst>
          </p:cNvPr>
          <p:cNvCxnSpPr>
            <a:cxnSpLocks/>
          </p:cNvCxnSpPr>
          <p:nvPr/>
        </p:nvCxnSpPr>
        <p:spPr>
          <a:xfrm flipV="1">
            <a:off x="7223089" y="5132575"/>
            <a:ext cx="3842086" cy="80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D5D213-135B-4AB7-B4DD-4C9399A9BA9B}"/>
              </a:ext>
            </a:extLst>
          </p:cNvPr>
          <p:cNvSpPr txBox="1"/>
          <p:nvPr/>
        </p:nvSpPr>
        <p:spPr>
          <a:xfrm>
            <a:off x="10908076" y="5201392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epoch</a:t>
            </a:r>
          </a:p>
          <a:p>
            <a:pPr algn="ctr"/>
            <a:r>
              <a:rPr lang="en-US" sz="1200" dirty="0"/>
              <a:t>number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10EE6F-AB03-4A19-99AA-D98AF1477A54}"/>
              </a:ext>
            </a:extLst>
          </p:cNvPr>
          <p:cNvCxnSpPr/>
          <p:nvPr/>
        </p:nvCxnSpPr>
        <p:spPr>
          <a:xfrm>
            <a:off x="7144884" y="3311798"/>
            <a:ext cx="1664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A8FE6F7-B32F-4BA6-B726-25005E79D52B}"/>
              </a:ext>
            </a:extLst>
          </p:cNvPr>
          <p:cNvSpPr txBox="1"/>
          <p:nvPr/>
        </p:nvSpPr>
        <p:spPr>
          <a:xfrm>
            <a:off x="6119091" y="3173297"/>
            <a:ext cx="1035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Initial </a:t>
            </a:r>
          </a:p>
          <a:p>
            <a:pPr algn="ctr"/>
            <a:r>
              <a:rPr lang="en-US" sz="1200" dirty="0"/>
              <a:t>learning rate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34F3A1-D532-455F-8A8C-609F025E702F}"/>
              </a:ext>
            </a:extLst>
          </p:cNvPr>
          <p:cNvSpPr/>
          <p:nvPr/>
        </p:nvSpPr>
        <p:spPr>
          <a:xfrm>
            <a:off x="7194572" y="3192607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EBE3423-9B53-4C7E-862E-8A7FF2C01B46}"/>
              </a:ext>
            </a:extLst>
          </p:cNvPr>
          <p:cNvSpPr/>
          <p:nvPr/>
        </p:nvSpPr>
        <p:spPr>
          <a:xfrm>
            <a:off x="7311321" y="3425063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292E94C-F355-4934-B301-8CD6A3E07B81}"/>
              </a:ext>
            </a:extLst>
          </p:cNvPr>
          <p:cNvSpPr/>
          <p:nvPr/>
        </p:nvSpPr>
        <p:spPr>
          <a:xfrm>
            <a:off x="7438269" y="3669106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C9C67C4-9391-4B5D-88C4-12626E0401C7}"/>
              </a:ext>
            </a:extLst>
          </p:cNvPr>
          <p:cNvSpPr/>
          <p:nvPr/>
        </p:nvSpPr>
        <p:spPr>
          <a:xfrm>
            <a:off x="8530065" y="4918299"/>
            <a:ext cx="112651" cy="803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1D7CC21-DDB0-4D22-923D-C9113C47503F}"/>
              </a:ext>
            </a:extLst>
          </p:cNvPr>
          <p:cNvSpPr/>
          <p:nvPr/>
        </p:nvSpPr>
        <p:spPr>
          <a:xfrm>
            <a:off x="8338455" y="4599589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7E709BB-E67B-4520-B11A-313A7E501F29}"/>
                  </a:ext>
                </a:extLst>
              </p:cNvPr>
              <p:cNvSpPr/>
              <p:nvPr/>
            </p:nvSpPr>
            <p:spPr>
              <a:xfrm>
                <a:off x="7759249" y="2486828"/>
                <a:ext cx="10027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7E709BB-E67B-4520-B11A-313A7E501F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249" y="2486828"/>
                <a:ext cx="100271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2341750-162F-4925-AE4D-380A0A52054C}"/>
                  </a:ext>
                </a:extLst>
              </p:cNvPr>
              <p:cNvSpPr/>
              <p:nvPr/>
            </p:nvSpPr>
            <p:spPr>
              <a:xfrm>
                <a:off x="7871819" y="2760252"/>
                <a:ext cx="11309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=0.09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2341750-162F-4925-AE4D-380A0A5205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1819" y="2760252"/>
                <a:ext cx="113095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D28E1F8-D7AD-4C1A-BEE8-E008BC0C093E}"/>
                  </a:ext>
                </a:extLst>
              </p:cNvPr>
              <p:cNvSpPr/>
              <p:nvPr/>
            </p:nvSpPr>
            <p:spPr>
              <a:xfrm>
                <a:off x="8013180" y="3013120"/>
                <a:ext cx="11309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=0.08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D28E1F8-D7AD-4C1A-BEE8-E008BC0C09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3180" y="3013120"/>
                <a:ext cx="113095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C040968-2A22-4F8A-B82E-15B8BAB1D907}"/>
                  </a:ext>
                </a:extLst>
              </p:cNvPr>
              <p:cNvSpPr/>
              <p:nvPr/>
            </p:nvSpPr>
            <p:spPr>
              <a:xfrm>
                <a:off x="8888523" y="3923200"/>
                <a:ext cx="11309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=0.01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C040968-2A22-4F8A-B82E-15B8BAB1D9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8523" y="3923200"/>
                <a:ext cx="1130951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47450BC-3D5F-4946-B3A1-DE573A8FB5C3}"/>
                  </a:ext>
                </a:extLst>
              </p:cNvPr>
              <p:cNvSpPr/>
              <p:nvPr/>
            </p:nvSpPr>
            <p:spPr>
              <a:xfrm>
                <a:off x="9072146" y="4252077"/>
                <a:ext cx="12591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=0.009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47450BC-3D5F-4946-B3A1-DE573A8FB5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2146" y="4252077"/>
                <a:ext cx="125919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32B874D-4BF2-484E-B440-BF89E16114FD}"/>
                  </a:ext>
                </a:extLst>
              </p:cNvPr>
              <p:cNvSpPr/>
              <p:nvPr/>
            </p:nvSpPr>
            <p:spPr>
              <a:xfrm>
                <a:off x="9255906" y="4545576"/>
                <a:ext cx="12591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=0.008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32B874D-4BF2-484E-B440-BF89E16114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906" y="4545576"/>
                <a:ext cx="1259191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DACF00A-E6A6-481F-8AC2-7CF68CDE52C2}"/>
              </a:ext>
            </a:extLst>
          </p:cNvPr>
          <p:cNvCxnSpPr>
            <a:cxnSpLocks/>
          </p:cNvCxnSpPr>
          <p:nvPr/>
        </p:nvCxnSpPr>
        <p:spPr>
          <a:xfrm flipH="1">
            <a:off x="7360689" y="2787028"/>
            <a:ext cx="537693" cy="378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1B324B5-3078-417D-98CD-5110726A6573}"/>
              </a:ext>
            </a:extLst>
          </p:cNvPr>
          <p:cNvCxnSpPr>
            <a:cxnSpLocks/>
          </p:cNvCxnSpPr>
          <p:nvPr/>
        </p:nvCxnSpPr>
        <p:spPr>
          <a:xfrm flipH="1">
            <a:off x="7448921" y="3038758"/>
            <a:ext cx="537693" cy="378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E666119-1E84-4D2F-BFA8-7FB92D143591}"/>
              </a:ext>
            </a:extLst>
          </p:cNvPr>
          <p:cNvCxnSpPr>
            <a:cxnSpLocks/>
          </p:cNvCxnSpPr>
          <p:nvPr/>
        </p:nvCxnSpPr>
        <p:spPr>
          <a:xfrm flipH="1">
            <a:off x="7601621" y="3269827"/>
            <a:ext cx="537693" cy="378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BA1D983-0521-4A44-81B9-755968522DFE}"/>
              </a:ext>
            </a:extLst>
          </p:cNvPr>
          <p:cNvCxnSpPr>
            <a:cxnSpLocks/>
          </p:cNvCxnSpPr>
          <p:nvPr/>
        </p:nvCxnSpPr>
        <p:spPr>
          <a:xfrm flipH="1">
            <a:off x="8472647" y="4209103"/>
            <a:ext cx="537693" cy="378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14B3A19-E3AF-458C-BF0B-7EF12A9DAA8F}"/>
              </a:ext>
            </a:extLst>
          </p:cNvPr>
          <p:cNvCxnSpPr>
            <a:cxnSpLocks/>
          </p:cNvCxnSpPr>
          <p:nvPr/>
        </p:nvCxnSpPr>
        <p:spPr>
          <a:xfrm flipH="1">
            <a:off x="8534454" y="4537776"/>
            <a:ext cx="655684" cy="285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F0E44CFA-F966-447B-8E84-846F9A8B648B}"/>
              </a:ext>
            </a:extLst>
          </p:cNvPr>
          <p:cNvSpPr/>
          <p:nvPr/>
        </p:nvSpPr>
        <p:spPr>
          <a:xfrm>
            <a:off x="8432601" y="4836560"/>
            <a:ext cx="112651" cy="803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BFA8882-76EF-49CA-9C21-7A770573CC87}"/>
              </a:ext>
            </a:extLst>
          </p:cNvPr>
          <p:cNvCxnSpPr>
            <a:cxnSpLocks/>
          </p:cNvCxnSpPr>
          <p:nvPr/>
        </p:nvCxnSpPr>
        <p:spPr>
          <a:xfrm flipH="1">
            <a:off x="8639399" y="4803365"/>
            <a:ext cx="736292" cy="117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882B5323-9D2E-4253-B3ED-4FA997B7D996}"/>
              </a:ext>
            </a:extLst>
          </p:cNvPr>
          <p:cNvSpPr/>
          <p:nvPr/>
        </p:nvSpPr>
        <p:spPr>
          <a:xfrm>
            <a:off x="7681191" y="4117484"/>
            <a:ext cx="45847" cy="55043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2E6B0707-F278-47B0-92D5-929E5BE709F2}"/>
              </a:ext>
            </a:extLst>
          </p:cNvPr>
          <p:cNvSpPr/>
          <p:nvPr/>
        </p:nvSpPr>
        <p:spPr>
          <a:xfrm>
            <a:off x="7833591" y="4269884"/>
            <a:ext cx="45847" cy="55043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7C856D1E-D72B-4F81-9BD8-32EABFE319EA}"/>
              </a:ext>
            </a:extLst>
          </p:cNvPr>
          <p:cNvSpPr/>
          <p:nvPr/>
        </p:nvSpPr>
        <p:spPr>
          <a:xfrm>
            <a:off x="7985991" y="4422284"/>
            <a:ext cx="45847" cy="55043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E3A23C4-0675-4757-8016-C9AF7870DB6C}"/>
              </a:ext>
            </a:extLst>
          </p:cNvPr>
          <p:cNvSpPr txBox="1"/>
          <p:nvPr/>
        </p:nvSpPr>
        <p:spPr>
          <a:xfrm>
            <a:off x="6270683" y="2167822"/>
            <a:ext cx="1734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Possible learning rates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EE24D47-0FB0-496A-AE9C-CE0DBC91DCD9}"/>
              </a:ext>
            </a:extLst>
          </p:cNvPr>
          <p:cNvCxnSpPr/>
          <p:nvPr/>
        </p:nvCxnSpPr>
        <p:spPr>
          <a:xfrm>
            <a:off x="1899363" y="5774778"/>
            <a:ext cx="166611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D967E20-157B-43E0-9C3E-A97C4DBF558A}"/>
              </a:ext>
            </a:extLst>
          </p:cNvPr>
          <p:cNvCxnSpPr/>
          <p:nvPr/>
        </p:nvCxnSpPr>
        <p:spPr>
          <a:xfrm>
            <a:off x="2219282" y="5278006"/>
            <a:ext cx="0" cy="505238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E4F0045-87C3-4425-96A6-44F4DF507A79}"/>
              </a:ext>
            </a:extLst>
          </p:cNvPr>
          <p:cNvCxnSpPr/>
          <p:nvPr/>
        </p:nvCxnSpPr>
        <p:spPr>
          <a:xfrm>
            <a:off x="3176016" y="5269540"/>
            <a:ext cx="0" cy="505238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98FA3CA-58A2-43DC-B73D-41DAF06F6B64}"/>
              </a:ext>
            </a:extLst>
          </p:cNvPr>
          <p:cNvCxnSpPr/>
          <p:nvPr/>
        </p:nvCxnSpPr>
        <p:spPr>
          <a:xfrm>
            <a:off x="2219282" y="5269540"/>
            <a:ext cx="95673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870F5BDA-AADE-434C-A468-1184D7D7EB3D}"/>
              </a:ext>
            </a:extLst>
          </p:cNvPr>
          <p:cNvSpPr txBox="1"/>
          <p:nvPr/>
        </p:nvSpPr>
        <p:spPr>
          <a:xfrm>
            <a:off x="1941000" y="577105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B2ADF75-90E0-4307-A783-7D4A0559CBD6}"/>
              </a:ext>
            </a:extLst>
          </p:cNvPr>
          <p:cNvSpPr txBox="1"/>
          <p:nvPr/>
        </p:nvSpPr>
        <p:spPr>
          <a:xfrm>
            <a:off x="2865674" y="577105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2C112EA-DAC4-489A-84E0-653A92FAF6A4}"/>
              </a:ext>
            </a:extLst>
          </p:cNvPr>
          <p:cNvCxnSpPr>
            <a:cxnSpLocks/>
          </p:cNvCxnSpPr>
          <p:nvPr/>
        </p:nvCxnSpPr>
        <p:spPr>
          <a:xfrm>
            <a:off x="2688336" y="5278006"/>
            <a:ext cx="0" cy="508625"/>
          </a:xfrm>
          <a:prstGeom prst="line">
            <a:avLst/>
          </a:prstGeom>
          <a:ln w="19050" cap="flat" cmpd="sng" algn="ctr">
            <a:solidFill>
              <a:schemeClr val="tx2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2910F0E6-3AFE-4853-806F-D5BA44F9FFE1}"/>
                  </a:ext>
                </a:extLst>
              </p:cNvPr>
              <p:cNvSpPr txBox="1"/>
              <p:nvPr/>
            </p:nvSpPr>
            <p:spPr>
              <a:xfrm>
                <a:off x="2505929" y="5798248"/>
                <a:ext cx="37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2910F0E6-3AFE-4853-806F-D5BA44F9F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929" y="5798248"/>
                <a:ext cx="378629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AA252950-B255-4A3D-AA9D-0A9B1C47D5CF}"/>
                  </a:ext>
                </a:extLst>
              </p:cNvPr>
              <p:cNvSpPr/>
              <p:nvPr/>
            </p:nvSpPr>
            <p:spPr>
              <a:xfrm>
                <a:off x="4072915" y="2668273"/>
                <a:ext cx="1638590" cy="1754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=0.02</m:t>
                      </m:r>
                    </m:oMath>
                  </m:oMathPara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𝑠𝑐𝑎𝑙𝑒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=0.01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𝑑𝑒𝑐𝑖𝑚𝑎𝑙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AA252950-B255-4A3D-AA9D-0A9B1C47D5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2915" y="2668273"/>
                <a:ext cx="1638590" cy="175432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E5FDE2A6-BE42-493C-8CC0-192D84C7226B}"/>
                  </a:ext>
                </a:extLst>
              </p:cNvPr>
              <p:cNvSpPr txBox="1"/>
              <p:nvPr/>
            </p:nvSpPr>
            <p:spPr>
              <a:xfrm>
                <a:off x="548250" y="2600338"/>
                <a:ext cx="2980303" cy="18901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F0"/>
                    </a:solidFill>
                  </a:rPr>
                  <a:t>Input: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dirty="0">
                  <a:solidFill>
                    <a:srgbClr val="00B0F0"/>
                  </a:solidFill>
                </a:endParaRPr>
              </a:p>
              <a:p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scale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𝑖𝑛𝑡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sub>
                            </m:sSub>
                          </m:fNam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highlight>
                                  <a:srgbClr val="00FFFF"/>
                                </a:highlight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func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b="0" dirty="0">
                  <a:solidFill>
                    <a:srgbClr val="0070C0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decimal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int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highlight>
                              <a:srgbClr val="00FFFF"/>
                            </a:highlight>
                            <a:latin typeface="Cambria Math" panose="02040503050406030204" pitchFamily="18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scale</m:t>
                        </m:r>
                      </m:den>
                    </m:f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max  = (decimal+0.5)*scale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min  = (decimal-0.5)*scale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E5FDE2A6-BE42-493C-8CC0-192D84C72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250" y="2600338"/>
                <a:ext cx="2980303" cy="1890197"/>
              </a:xfrm>
              <a:prstGeom prst="rect">
                <a:avLst/>
              </a:prstGeom>
              <a:blipFill>
                <a:blip r:embed="rId19"/>
                <a:stretch>
                  <a:fillRect l="-1840" t="-1935" r="-1022" b="-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875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1"/>
                </a:solidFill>
              </a:rPr>
              <a:t>A Greedy Scheduler for Learning Rate – The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51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</p:spPr>
            <p:txBody>
              <a:bodyPr/>
              <a:lstStyle/>
              <a:p>
                <a:pPr fontAlgn="base"/>
                <a:r>
                  <a:rPr lang="en-US" sz="1600" dirty="0"/>
                  <a:t>Take an initial learning rate as input:</a:t>
                </a:r>
                <a:r>
                  <a:rPr lang="en-US" sz="16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initial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learning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rate</m:t>
                    </m:r>
                  </m:oMath>
                </a14:m>
                <a:endParaRPr lang="en-US" sz="1800" dirty="0"/>
              </a:p>
              <a:p>
                <a:pPr fontAlgn="base"/>
                <a:r>
                  <a:rPr lang="en-US" sz="1600" dirty="0"/>
                  <a:t>Draw learning rates (per layer) from a uniform distribution</a:t>
                </a:r>
              </a:p>
              <a:p>
                <a:pPr fontAlgn="base"/>
                <a:r>
                  <a:rPr lang="en-US" sz="1600" dirty="0"/>
                  <a:t>Change the learning rate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1600" dirty="0"/>
                  <a:t>), when validation loss is not</a:t>
                </a:r>
                <a:br>
                  <a:rPr lang="en-US" sz="1600" dirty="0"/>
                </a:br>
                <a:r>
                  <a:rPr lang="en-US" sz="1600" dirty="0"/>
                  <a:t>smaller than the smallest value so far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  <a:blipFill>
                <a:blip r:embed="rId3"/>
                <a:stretch>
                  <a:fillRect l="-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502E3F-79C7-408E-8F8A-998723C71B05}"/>
              </a:ext>
            </a:extLst>
          </p:cNvPr>
          <p:cNvCxnSpPr>
            <a:cxnSpLocks/>
          </p:cNvCxnSpPr>
          <p:nvPr/>
        </p:nvCxnSpPr>
        <p:spPr>
          <a:xfrm flipH="1" flipV="1">
            <a:off x="7177242" y="2492944"/>
            <a:ext cx="45847" cy="2647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EBDEA1-3FC8-466F-A960-5F543BFCAFB8}"/>
              </a:ext>
            </a:extLst>
          </p:cNvPr>
          <p:cNvCxnSpPr>
            <a:cxnSpLocks/>
          </p:cNvCxnSpPr>
          <p:nvPr/>
        </p:nvCxnSpPr>
        <p:spPr>
          <a:xfrm flipV="1">
            <a:off x="7223089" y="5132575"/>
            <a:ext cx="3842086" cy="80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D5D213-135B-4AB7-B4DD-4C9399A9BA9B}"/>
              </a:ext>
            </a:extLst>
          </p:cNvPr>
          <p:cNvSpPr txBox="1"/>
          <p:nvPr/>
        </p:nvSpPr>
        <p:spPr>
          <a:xfrm>
            <a:off x="10908076" y="5201392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epoch</a:t>
            </a:r>
          </a:p>
          <a:p>
            <a:pPr algn="ctr"/>
            <a:r>
              <a:rPr lang="en-US" sz="1200" dirty="0"/>
              <a:t>number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10EE6F-AB03-4A19-99AA-D98AF1477A54}"/>
              </a:ext>
            </a:extLst>
          </p:cNvPr>
          <p:cNvCxnSpPr/>
          <p:nvPr/>
        </p:nvCxnSpPr>
        <p:spPr>
          <a:xfrm>
            <a:off x="7144884" y="3311798"/>
            <a:ext cx="1664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A8FE6F7-B32F-4BA6-B726-25005E79D52B}"/>
              </a:ext>
            </a:extLst>
          </p:cNvPr>
          <p:cNvSpPr txBox="1"/>
          <p:nvPr/>
        </p:nvSpPr>
        <p:spPr>
          <a:xfrm>
            <a:off x="6119091" y="3173297"/>
            <a:ext cx="1035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Initial </a:t>
            </a:r>
          </a:p>
          <a:p>
            <a:pPr algn="ctr"/>
            <a:r>
              <a:rPr lang="en-US" sz="1200" dirty="0"/>
              <a:t>learning rate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34F3A1-D532-455F-8A8C-609F025E702F}"/>
              </a:ext>
            </a:extLst>
          </p:cNvPr>
          <p:cNvSpPr/>
          <p:nvPr/>
        </p:nvSpPr>
        <p:spPr>
          <a:xfrm>
            <a:off x="7194572" y="3192607"/>
            <a:ext cx="1142542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E3A23C4-0675-4757-8016-C9AF7870DB6C}"/>
              </a:ext>
            </a:extLst>
          </p:cNvPr>
          <p:cNvSpPr txBox="1"/>
          <p:nvPr/>
        </p:nvSpPr>
        <p:spPr>
          <a:xfrm>
            <a:off x="6270683" y="2167822"/>
            <a:ext cx="1734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Possible learning rates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3D7EE83-02E8-477D-8B5A-329F47D362D3}"/>
              </a:ext>
            </a:extLst>
          </p:cNvPr>
          <p:cNvSpPr/>
          <p:nvPr/>
        </p:nvSpPr>
        <p:spPr>
          <a:xfrm>
            <a:off x="8336156" y="3413639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7BAAFF8-1409-4793-B7A0-E3982218C900}"/>
              </a:ext>
            </a:extLst>
          </p:cNvPr>
          <p:cNvSpPr/>
          <p:nvPr/>
        </p:nvSpPr>
        <p:spPr>
          <a:xfrm>
            <a:off x="8457302" y="2250460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Validation loss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did not improve</a:t>
            </a:r>
            <a:endParaRPr lang="en-US" dirty="0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4FD4C01-E0E8-4812-AE36-149DBFF30541}"/>
              </a:ext>
            </a:extLst>
          </p:cNvPr>
          <p:cNvCxnSpPr>
            <a:cxnSpLocks/>
          </p:cNvCxnSpPr>
          <p:nvPr/>
        </p:nvCxnSpPr>
        <p:spPr>
          <a:xfrm flipH="1">
            <a:off x="8457302" y="2901116"/>
            <a:ext cx="537693" cy="378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A0FBF8F-8038-4205-9811-3AB836FF5DB9}"/>
              </a:ext>
            </a:extLst>
          </p:cNvPr>
          <p:cNvSpPr txBox="1"/>
          <p:nvPr/>
        </p:nvSpPr>
        <p:spPr>
          <a:xfrm>
            <a:off x="10899482" y="2308970"/>
            <a:ext cx="90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loss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1641721-C63E-4B97-9C83-872BF5E3BA1F}"/>
              </a:ext>
            </a:extLst>
          </p:cNvPr>
          <p:cNvCxnSpPr>
            <a:cxnSpLocks/>
          </p:cNvCxnSpPr>
          <p:nvPr/>
        </p:nvCxnSpPr>
        <p:spPr>
          <a:xfrm flipH="1" flipV="1">
            <a:off x="10853968" y="2477343"/>
            <a:ext cx="45847" cy="2647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17BB9E2-7CA5-4D59-A487-713333636CCB}"/>
              </a:ext>
            </a:extLst>
          </p:cNvPr>
          <p:cNvSpPr/>
          <p:nvPr/>
        </p:nvSpPr>
        <p:spPr>
          <a:xfrm>
            <a:off x="7249099" y="3503364"/>
            <a:ext cx="1208203" cy="595223"/>
          </a:xfrm>
          <a:custGeom>
            <a:avLst/>
            <a:gdLst>
              <a:gd name="connsiteX0" fmla="*/ 0 w 1277956"/>
              <a:gd name="connsiteY0" fmla="*/ 0 h 683046"/>
              <a:gd name="connsiteX1" fmla="*/ 55084 w 1277956"/>
              <a:gd name="connsiteY1" fmla="*/ 33050 h 683046"/>
              <a:gd name="connsiteX2" fmla="*/ 88135 w 1277956"/>
              <a:gd name="connsiteY2" fmla="*/ 44067 h 683046"/>
              <a:gd name="connsiteX3" fmla="*/ 110168 w 1277956"/>
              <a:gd name="connsiteY3" fmla="*/ 77118 h 683046"/>
              <a:gd name="connsiteX4" fmla="*/ 143219 w 1277956"/>
              <a:gd name="connsiteY4" fmla="*/ 88135 h 683046"/>
              <a:gd name="connsiteX5" fmla="*/ 176270 w 1277956"/>
              <a:gd name="connsiteY5" fmla="*/ 110169 h 683046"/>
              <a:gd name="connsiteX6" fmla="*/ 264405 w 1277956"/>
              <a:gd name="connsiteY6" fmla="*/ 220337 h 683046"/>
              <a:gd name="connsiteX7" fmla="*/ 330506 w 1277956"/>
              <a:gd name="connsiteY7" fmla="*/ 242371 h 683046"/>
              <a:gd name="connsiteX8" fmla="*/ 473725 w 1277956"/>
              <a:gd name="connsiteY8" fmla="*/ 297455 h 683046"/>
              <a:gd name="connsiteX9" fmla="*/ 539826 w 1277956"/>
              <a:gd name="connsiteY9" fmla="*/ 319489 h 683046"/>
              <a:gd name="connsiteX10" fmla="*/ 605928 w 1277956"/>
              <a:gd name="connsiteY10" fmla="*/ 352540 h 683046"/>
              <a:gd name="connsiteX11" fmla="*/ 649995 w 1277956"/>
              <a:gd name="connsiteY11" fmla="*/ 418641 h 683046"/>
              <a:gd name="connsiteX12" fmla="*/ 716096 w 1277956"/>
              <a:gd name="connsiteY12" fmla="*/ 440675 h 683046"/>
              <a:gd name="connsiteX13" fmla="*/ 804231 w 1277956"/>
              <a:gd name="connsiteY13" fmla="*/ 495759 h 683046"/>
              <a:gd name="connsiteX14" fmla="*/ 870332 w 1277956"/>
              <a:gd name="connsiteY14" fmla="*/ 539826 h 683046"/>
              <a:gd name="connsiteX15" fmla="*/ 925417 w 1277956"/>
              <a:gd name="connsiteY15" fmla="*/ 583894 h 683046"/>
              <a:gd name="connsiteX16" fmla="*/ 991518 w 1277956"/>
              <a:gd name="connsiteY16" fmla="*/ 627961 h 683046"/>
              <a:gd name="connsiteX17" fmla="*/ 1002535 w 1277956"/>
              <a:gd name="connsiteY17" fmla="*/ 661012 h 683046"/>
              <a:gd name="connsiteX18" fmla="*/ 1068636 w 1277956"/>
              <a:gd name="connsiteY18" fmla="*/ 683046 h 683046"/>
              <a:gd name="connsiteX19" fmla="*/ 1189821 w 1277956"/>
              <a:gd name="connsiteY19" fmla="*/ 672029 h 683046"/>
              <a:gd name="connsiteX20" fmla="*/ 1277956 w 1277956"/>
              <a:gd name="connsiteY20" fmla="*/ 649995 h 68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77956" h="683046">
                <a:moveTo>
                  <a:pt x="0" y="0"/>
                </a:moveTo>
                <a:cubicBezTo>
                  <a:pt x="18361" y="11017"/>
                  <a:pt x="35932" y="23474"/>
                  <a:pt x="55084" y="33050"/>
                </a:cubicBezTo>
                <a:cubicBezTo>
                  <a:pt x="65471" y="38243"/>
                  <a:pt x="79067" y="36812"/>
                  <a:pt x="88135" y="44067"/>
                </a:cubicBezTo>
                <a:cubicBezTo>
                  <a:pt x="98474" y="52338"/>
                  <a:pt x="99829" y="68847"/>
                  <a:pt x="110168" y="77118"/>
                </a:cubicBezTo>
                <a:cubicBezTo>
                  <a:pt x="119236" y="84373"/>
                  <a:pt x="132832" y="82942"/>
                  <a:pt x="143219" y="88135"/>
                </a:cubicBezTo>
                <a:cubicBezTo>
                  <a:pt x="155062" y="94056"/>
                  <a:pt x="165253" y="102824"/>
                  <a:pt x="176270" y="110169"/>
                </a:cubicBezTo>
                <a:cubicBezTo>
                  <a:pt x="197312" y="173298"/>
                  <a:pt x="189655" y="195420"/>
                  <a:pt x="264405" y="220337"/>
                </a:cubicBezTo>
                <a:lnTo>
                  <a:pt x="330506" y="242371"/>
                </a:lnTo>
                <a:cubicBezTo>
                  <a:pt x="418213" y="300842"/>
                  <a:pt x="370392" y="282693"/>
                  <a:pt x="473725" y="297455"/>
                </a:cubicBezTo>
                <a:cubicBezTo>
                  <a:pt x="495759" y="304800"/>
                  <a:pt x="520501" y="306606"/>
                  <a:pt x="539826" y="319489"/>
                </a:cubicBezTo>
                <a:cubicBezTo>
                  <a:pt x="582540" y="347965"/>
                  <a:pt x="560316" y="337336"/>
                  <a:pt x="605928" y="352540"/>
                </a:cubicBezTo>
                <a:cubicBezTo>
                  <a:pt x="620617" y="374574"/>
                  <a:pt x="624873" y="410267"/>
                  <a:pt x="649995" y="418641"/>
                </a:cubicBezTo>
                <a:lnTo>
                  <a:pt x="716096" y="440675"/>
                </a:lnTo>
                <a:cubicBezTo>
                  <a:pt x="768951" y="519956"/>
                  <a:pt x="694104" y="422341"/>
                  <a:pt x="804231" y="495759"/>
                </a:cubicBezTo>
                <a:lnTo>
                  <a:pt x="870332" y="539826"/>
                </a:lnTo>
                <a:cubicBezTo>
                  <a:pt x="911044" y="600894"/>
                  <a:pt x="869073" y="552592"/>
                  <a:pt x="925417" y="583894"/>
                </a:cubicBezTo>
                <a:cubicBezTo>
                  <a:pt x="948566" y="596754"/>
                  <a:pt x="991518" y="627961"/>
                  <a:pt x="991518" y="627961"/>
                </a:cubicBezTo>
                <a:cubicBezTo>
                  <a:pt x="995190" y="638978"/>
                  <a:pt x="993085" y="654262"/>
                  <a:pt x="1002535" y="661012"/>
                </a:cubicBezTo>
                <a:cubicBezTo>
                  <a:pt x="1021434" y="674512"/>
                  <a:pt x="1068636" y="683046"/>
                  <a:pt x="1068636" y="683046"/>
                </a:cubicBezTo>
                <a:cubicBezTo>
                  <a:pt x="1109031" y="679374"/>
                  <a:pt x="1149756" y="678355"/>
                  <a:pt x="1189821" y="672029"/>
                </a:cubicBezTo>
                <a:cubicBezTo>
                  <a:pt x="1219733" y="667306"/>
                  <a:pt x="1277956" y="649995"/>
                  <a:pt x="1277956" y="649995"/>
                </a:cubicBezTo>
              </a:path>
            </a:pathLst>
          </a:cu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E889FA-9F4D-46E7-9BE4-134A0F46FC45}"/>
              </a:ext>
            </a:extLst>
          </p:cNvPr>
          <p:cNvCxnSpPr>
            <a:stCxn id="23" idx="3"/>
          </p:cNvCxnSpPr>
          <p:nvPr/>
        </p:nvCxnSpPr>
        <p:spPr>
          <a:xfrm flipH="1">
            <a:off x="8336156" y="3312199"/>
            <a:ext cx="958" cy="1828398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85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1"/>
                </a:solidFill>
              </a:rPr>
              <a:t>A Greedy Scheduler for Learning Rate – The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52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</p:spPr>
            <p:txBody>
              <a:bodyPr/>
              <a:lstStyle/>
              <a:p>
                <a:pPr fontAlgn="base"/>
                <a:r>
                  <a:rPr lang="en-US" sz="1600" dirty="0"/>
                  <a:t>Take an initial learning rate as input:</a:t>
                </a:r>
                <a:r>
                  <a:rPr lang="en-US" sz="16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initial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learning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rate</m:t>
                    </m:r>
                  </m:oMath>
                </a14:m>
                <a:endParaRPr lang="en-US" sz="1800" dirty="0"/>
              </a:p>
              <a:p>
                <a:pPr fontAlgn="base"/>
                <a:r>
                  <a:rPr lang="en-US" sz="1600" dirty="0"/>
                  <a:t>Draw learning rates (per layer) from a uniform distribution</a:t>
                </a:r>
              </a:p>
              <a:p>
                <a:pPr fontAlgn="base"/>
                <a:r>
                  <a:rPr lang="en-US" sz="1600" dirty="0"/>
                  <a:t>Change the learning rate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1600" dirty="0"/>
                  <a:t>), when validation loss is not</a:t>
                </a:r>
                <a:br>
                  <a:rPr lang="en-US" sz="1600" dirty="0"/>
                </a:br>
                <a:r>
                  <a:rPr lang="en-US" sz="1600" dirty="0"/>
                  <a:t>smaller than the smallest value so far:</a:t>
                </a:r>
              </a:p>
              <a:p>
                <a:pPr lvl="1" fontAlgn="base"/>
                <a:r>
                  <a:rPr lang="en-US" sz="1400" dirty="0"/>
                  <a:t>If validation loss is improved, continue with the</a:t>
                </a:r>
                <a:br>
                  <a:rPr lang="en-US" sz="1400" dirty="0"/>
                </a:br>
                <a:r>
                  <a:rPr lang="en-US" sz="1400" dirty="0"/>
                  <a:t>current learning rate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  <a:blipFill>
                <a:blip r:embed="rId3"/>
                <a:stretch>
                  <a:fillRect l="-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502E3F-79C7-408E-8F8A-998723C71B05}"/>
              </a:ext>
            </a:extLst>
          </p:cNvPr>
          <p:cNvCxnSpPr>
            <a:cxnSpLocks/>
          </p:cNvCxnSpPr>
          <p:nvPr/>
        </p:nvCxnSpPr>
        <p:spPr>
          <a:xfrm flipH="1" flipV="1">
            <a:off x="7177242" y="2492944"/>
            <a:ext cx="45847" cy="2647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EBDEA1-3FC8-466F-A960-5F543BFCAFB8}"/>
              </a:ext>
            </a:extLst>
          </p:cNvPr>
          <p:cNvCxnSpPr>
            <a:cxnSpLocks/>
          </p:cNvCxnSpPr>
          <p:nvPr/>
        </p:nvCxnSpPr>
        <p:spPr>
          <a:xfrm flipV="1">
            <a:off x="7223089" y="5132575"/>
            <a:ext cx="3842086" cy="80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D5D213-135B-4AB7-B4DD-4C9399A9BA9B}"/>
              </a:ext>
            </a:extLst>
          </p:cNvPr>
          <p:cNvSpPr txBox="1"/>
          <p:nvPr/>
        </p:nvSpPr>
        <p:spPr>
          <a:xfrm>
            <a:off x="10908076" y="5201392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epoch</a:t>
            </a:r>
          </a:p>
          <a:p>
            <a:pPr algn="ctr"/>
            <a:r>
              <a:rPr lang="en-US" sz="1200" dirty="0"/>
              <a:t>number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10EE6F-AB03-4A19-99AA-D98AF1477A54}"/>
              </a:ext>
            </a:extLst>
          </p:cNvPr>
          <p:cNvCxnSpPr/>
          <p:nvPr/>
        </p:nvCxnSpPr>
        <p:spPr>
          <a:xfrm>
            <a:off x="7144884" y="3311798"/>
            <a:ext cx="1664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A8FE6F7-B32F-4BA6-B726-25005E79D52B}"/>
              </a:ext>
            </a:extLst>
          </p:cNvPr>
          <p:cNvSpPr txBox="1"/>
          <p:nvPr/>
        </p:nvSpPr>
        <p:spPr>
          <a:xfrm>
            <a:off x="6119091" y="3173297"/>
            <a:ext cx="1035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Initial </a:t>
            </a:r>
          </a:p>
          <a:p>
            <a:pPr algn="ctr"/>
            <a:r>
              <a:rPr lang="en-US" sz="1200" dirty="0"/>
              <a:t>learning rate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34F3A1-D532-455F-8A8C-609F025E702F}"/>
              </a:ext>
            </a:extLst>
          </p:cNvPr>
          <p:cNvSpPr/>
          <p:nvPr/>
        </p:nvSpPr>
        <p:spPr>
          <a:xfrm>
            <a:off x="7194572" y="3192607"/>
            <a:ext cx="1142542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E3A23C4-0675-4757-8016-C9AF7870DB6C}"/>
              </a:ext>
            </a:extLst>
          </p:cNvPr>
          <p:cNvSpPr txBox="1"/>
          <p:nvPr/>
        </p:nvSpPr>
        <p:spPr>
          <a:xfrm>
            <a:off x="6270683" y="2167822"/>
            <a:ext cx="1734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Possible learning rates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3D7EE83-02E8-477D-8B5A-329F47D362D3}"/>
              </a:ext>
            </a:extLst>
          </p:cNvPr>
          <p:cNvSpPr/>
          <p:nvPr/>
        </p:nvSpPr>
        <p:spPr>
          <a:xfrm>
            <a:off x="8336156" y="3413639"/>
            <a:ext cx="537692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4FD4C01-E0E8-4812-AE36-149DBFF30541}"/>
              </a:ext>
            </a:extLst>
          </p:cNvPr>
          <p:cNvCxnSpPr>
            <a:cxnSpLocks/>
          </p:cNvCxnSpPr>
          <p:nvPr/>
        </p:nvCxnSpPr>
        <p:spPr>
          <a:xfrm flipH="1">
            <a:off x="8604173" y="2264028"/>
            <a:ext cx="269676" cy="985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0C53D14-4EF8-405B-8786-8C11671B5F84}"/>
              </a:ext>
            </a:extLst>
          </p:cNvPr>
          <p:cNvSpPr/>
          <p:nvPr/>
        </p:nvSpPr>
        <p:spPr>
          <a:xfrm>
            <a:off x="7499603" y="1527972"/>
            <a:ext cx="40446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Validation loss has been improved</a:t>
            </a:r>
          </a:p>
          <a:p>
            <a:r>
              <a:rPr lang="en-US" dirty="0">
                <a:solidFill>
                  <a:srgbClr val="0070C0"/>
                </a:solidFill>
              </a:rPr>
              <a:t>continue with the current learning rate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A461A61-6450-44E0-9ECE-6ABD5A40551F}"/>
              </a:ext>
            </a:extLst>
          </p:cNvPr>
          <p:cNvCxnSpPr>
            <a:cxnSpLocks/>
          </p:cNvCxnSpPr>
          <p:nvPr/>
        </p:nvCxnSpPr>
        <p:spPr>
          <a:xfrm flipH="1" flipV="1">
            <a:off x="10853968" y="2477343"/>
            <a:ext cx="45847" cy="2647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68D4C2-9BB1-4E58-95E0-9655166CE645}"/>
              </a:ext>
            </a:extLst>
          </p:cNvPr>
          <p:cNvSpPr/>
          <p:nvPr/>
        </p:nvSpPr>
        <p:spPr>
          <a:xfrm>
            <a:off x="7249099" y="3503364"/>
            <a:ext cx="1208203" cy="595223"/>
          </a:xfrm>
          <a:custGeom>
            <a:avLst/>
            <a:gdLst>
              <a:gd name="connsiteX0" fmla="*/ 0 w 1277956"/>
              <a:gd name="connsiteY0" fmla="*/ 0 h 683046"/>
              <a:gd name="connsiteX1" fmla="*/ 55084 w 1277956"/>
              <a:gd name="connsiteY1" fmla="*/ 33050 h 683046"/>
              <a:gd name="connsiteX2" fmla="*/ 88135 w 1277956"/>
              <a:gd name="connsiteY2" fmla="*/ 44067 h 683046"/>
              <a:gd name="connsiteX3" fmla="*/ 110168 w 1277956"/>
              <a:gd name="connsiteY3" fmla="*/ 77118 h 683046"/>
              <a:gd name="connsiteX4" fmla="*/ 143219 w 1277956"/>
              <a:gd name="connsiteY4" fmla="*/ 88135 h 683046"/>
              <a:gd name="connsiteX5" fmla="*/ 176270 w 1277956"/>
              <a:gd name="connsiteY5" fmla="*/ 110169 h 683046"/>
              <a:gd name="connsiteX6" fmla="*/ 264405 w 1277956"/>
              <a:gd name="connsiteY6" fmla="*/ 220337 h 683046"/>
              <a:gd name="connsiteX7" fmla="*/ 330506 w 1277956"/>
              <a:gd name="connsiteY7" fmla="*/ 242371 h 683046"/>
              <a:gd name="connsiteX8" fmla="*/ 473725 w 1277956"/>
              <a:gd name="connsiteY8" fmla="*/ 297455 h 683046"/>
              <a:gd name="connsiteX9" fmla="*/ 539826 w 1277956"/>
              <a:gd name="connsiteY9" fmla="*/ 319489 h 683046"/>
              <a:gd name="connsiteX10" fmla="*/ 605928 w 1277956"/>
              <a:gd name="connsiteY10" fmla="*/ 352540 h 683046"/>
              <a:gd name="connsiteX11" fmla="*/ 649995 w 1277956"/>
              <a:gd name="connsiteY11" fmla="*/ 418641 h 683046"/>
              <a:gd name="connsiteX12" fmla="*/ 716096 w 1277956"/>
              <a:gd name="connsiteY12" fmla="*/ 440675 h 683046"/>
              <a:gd name="connsiteX13" fmla="*/ 804231 w 1277956"/>
              <a:gd name="connsiteY13" fmla="*/ 495759 h 683046"/>
              <a:gd name="connsiteX14" fmla="*/ 870332 w 1277956"/>
              <a:gd name="connsiteY14" fmla="*/ 539826 h 683046"/>
              <a:gd name="connsiteX15" fmla="*/ 925417 w 1277956"/>
              <a:gd name="connsiteY15" fmla="*/ 583894 h 683046"/>
              <a:gd name="connsiteX16" fmla="*/ 991518 w 1277956"/>
              <a:gd name="connsiteY16" fmla="*/ 627961 h 683046"/>
              <a:gd name="connsiteX17" fmla="*/ 1002535 w 1277956"/>
              <a:gd name="connsiteY17" fmla="*/ 661012 h 683046"/>
              <a:gd name="connsiteX18" fmla="*/ 1068636 w 1277956"/>
              <a:gd name="connsiteY18" fmla="*/ 683046 h 683046"/>
              <a:gd name="connsiteX19" fmla="*/ 1189821 w 1277956"/>
              <a:gd name="connsiteY19" fmla="*/ 672029 h 683046"/>
              <a:gd name="connsiteX20" fmla="*/ 1277956 w 1277956"/>
              <a:gd name="connsiteY20" fmla="*/ 649995 h 68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77956" h="683046">
                <a:moveTo>
                  <a:pt x="0" y="0"/>
                </a:moveTo>
                <a:cubicBezTo>
                  <a:pt x="18361" y="11017"/>
                  <a:pt x="35932" y="23474"/>
                  <a:pt x="55084" y="33050"/>
                </a:cubicBezTo>
                <a:cubicBezTo>
                  <a:pt x="65471" y="38243"/>
                  <a:pt x="79067" y="36812"/>
                  <a:pt x="88135" y="44067"/>
                </a:cubicBezTo>
                <a:cubicBezTo>
                  <a:pt x="98474" y="52338"/>
                  <a:pt x="99829" y="68847"/>
                  <a:pt x="110168" y="77118"/>
                </a:cubicBezTo>
                <a:cubicBezTo>
                  <a:pt x="119236" y="84373"/>
                  <a:pt x="132832" y="82942"/>
                  <a:pt x="143219" y="88135"/>
                </a:cubicBezTo>
                <a:cubicBezTo>
                  <a:pt x="155062" y="94056"/>
                  <a:pt x="165253" y="102824"/>
                  <a:pt x="176270" y="110169"/>
                </a:cubicBezTo>
                <a:cubicBezTo>
                  <a:pt x="197312" y="173298"/>
                  <a:pt x="189655" y="195420"/>
                  <a:pt x="264405" y="220337"/>
                </a:cubicBezTo>
                <a:lnTo>
                  <a:pt x="330506" y="242371"/>
                </a:lnTo>
                <a:cubicBezTo>
                  <a:pt x="418213" y="300842"/>
                  <a:pt x="370392" y="282693"/>
                  <a:pt x="473725" y="297455"/>
                </a:cubicBezTo>
                <a:cubicBezTo>
                  <a:pt x="495759" y="304800"/>
                  <a:pt x="520501" y="306606"/>
                  <a:pt x="539826" y="319489"/>
                </a:cubicBezTo>
                <a:cubicBezTo>
                  <a:pt x="582540" y="347965"/>
                  <a:pt x="560316" y="337336"/>
                  <a:pt x="605928" y="352540"/>
                </a:cubicBezTo>
                <a:cubicBezTo>
                  <a:pt x="620617" y="374574"/>
                  <a:pt x="624873" y="410267"/>
                  <a:pt x="649995" y="418641"/>
                </a:cubicBezTo>
                <a:lnTo>
                  <a:pt x="716096" y="440675"/>
                </a:lnTo>
                <a:cubicBezTo>
                  <a:pt x="768951" y="519956"/>
                  <a:pt x="694104" y="422341"/>
                  <a:pt x="804231" y="495759"/>
                </a:cubicBezTo>
                <a:lnTo>
                  <a:pt x="870332" y="539826"/>
                </a:lnTo>
                <a:cubicBezTo>
                  <a:pt x="911044" y="600894"/>
                  <a:pt x="869073" y="552592"/>
                  <a:pt x="925417" y="583894"/>
                </a:cubicBezTo>
                <a:cubicBezTo>
                  <a:pt x="948566" y="596754"/>
                  <a:pt x="991518" y="627961"/>
                  <a:pt x="991518" y="627961"/>
                </a:cubicBezTo>
                <a:cubicBezTo>
                  <a:pt x="995190" y="638978"/>
                  <a:pt x="993085" y="654262"/>
                  <a:pt x="1002535" y="661012"/>
                </a:cubicBezTo>
                <a:cubicBezTo>
                  <a:pt x="1021434" y="674512"/>
                  <a:pt x="1068636" y="683046"/>
                  <a:pt x="1068636" y="683046"/>
                </a:cubicBezTo>
                <a:cubicBezTo>
                  <a:pt x="1109031" y="679374"/>
                  <a:pt x="1149756" y="678355"/>
                  <a:pt x="1189821" y="672029"/>
                </a:cubicBezTo>
                <a:cubicBezTo>
                  <a:pt x="1219733" y="667306"/>
                  <a:pt x="1277956" y="649995"/>
                  <a:pt x="1277956" y="649995"/>
                </a:cubicBezTo>
              </a:path>
            </a:pathLst>
          </a:cu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EA87095-B39C-41EF-922B-A43E73AD30F8}"/>
              </a:ext>
            </a:extLst>
          </p:cNvPr>
          <p:cNvCxnSpPr/>
          <p:nvPr/>
        </p:nvCxnSpPr>
        <p:spPr>
          <a:xfrm flipH="1">
            <a:off x="8336156" y="3312199"/>
            <a:ext cx="958" cy="1828398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228170F-0A0B-49E6-8255-20CC4AFE40C8}"/>
              </a:ext>
            </a:extLst>
          </p:cNvPr>
          <p:cNvSpPr/>
          <p:nvPr/>
        </p:nvSpPr>
        <p:spPr>
          <a:xfrm>
            <a:off x="8460954" y="4076241"/>
            <a:ext cx="364175" cy="229458"/>
          </a:xfrm>
          <a:custGeom>
            <a:avLst/>
            <a:gdLst>
              <a:gd name="connsiteX0" fmla="*/ 0 w 716097"/>
              <a:gd name="connsiteY0" fmla="*/ 0 h 320132"/>
              <a:gd name="connsiteX1" fmla="*/ 55085 w 716097"/>
              <a:gd name="connsiteY1" fmla="*/ 44067 h 320132"/>
              <a:gd name="connsiteX2" fmla="*/ 88135 w 716097"/>
              <a:gd name="connsiteY2" fmla="*/ 55084 h 320132"/>
              <a:gd name="connsiteX3" fmla="*/ 121186 w 716097"/>
              <a:gd name="connsiteY3" fmla="*/ 77118 h 320132"/>
              <a:gd name="connsiteX4" fmla="*/ 143219 w 716097"/>
              <a:gd name="connsiteY4" fmla="*/ 110169 h 320132"/>
              <a:gd name="connsiteX5" fmla="*/ 209321 w 716097"/>
              <a:gd name="connsiteY5" fmla="*/ 132202 h 320132"/>
              <a:gd name="connsiteX6" fmla="*/ 341523 w 716097"/>
              <a:gd name="connsiteY6" fmla="*/ 176270 h 320132"/>
              <a:gd name="connsiteX7" fmla="*/ 407624 w 716097"/>
              <a:gd name="connsiteY7" fmla="*/ 198304 h 320132"/>
              <a:gd name="connsiteX8" fmla="*/ 440675 w 716097"/>
              <a:gd name="connsiteY8" fmla="*/ 209320 h 320132"/>
              <a:gd name="connsiteX9" fmla="*/ 539827 w 716097"/>
              <a:gd name="connsiteY9" fmla="*/ 275422 h 320132"/>
              <a:gd name="connsiteX10" fmla="*/ 572877 w 716097"/>
              <a:gd name="connsiteY10" fmla="*/ 297455 h 320132"/>
              <a:gd name="connsiteX11" fmla="*/ 638979 w 716097"/>
              <a:gd name="connsiteY11" fmla="*/ 308472 h 320132"/>
              <a:gd name="connsiteX12" fmla="*/ 716097 w 716097"/>
              <a:gd name="connsiteY12" fmla="*/ 319489 h 32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6097" h="320132">
                <a:moveTo>
                  <a:pt x="0" y="0"/>
                </a:moveTo>
                <a:cubicBezTo>
                  <a:pt x="18362" y="14689"/>
                  <a:pt x="35145" y="31605"/>
                  <a:pt x="55085" y="44067"/>
                </a:cubicBezTo>
                <a:cubicBezTo>
                  <a:pt x="64933" y="50222"/>
                  <a:pt x="77748" y="49891"/>
                  <a:pt x="88135" y="55084"/>
                </a:cubicBezTo>
                <a:cubicBezTo>
                  <a:pt x="99978" y="61006"/>
                  <a:pt x="110169" y="69773"/>
                  <a:pt x="121186" y="77118"/>
                </a:cubicBezTo>
                <a:cubicBezTo>
                  <a:pt x="128530" y="88135"/>
                  <a:pt x="131991" y="103152"/>
                  <a:pt x="143219" y="110169"/>
                </a:cubicBezTo>
                <a:cubicBezTo>
                  <a:pt x="162914" y="122479"/>
                  <a:pt x="187287" y="124858"/>
                  <a:pt x="209321" y="132202"/>
                </a:cubicBezTo>
                <a:lnTo>
                  <a:pt x="341523" y="176270"/>
                </a:lnTo>
                <a:lnTo>
                  <a:pt x="407624" y="198304"/>
                </a:lnTo>
                <a:lnTo>
                  <a:pt x="440675" y="209320"/>
                </a:lnTo>
                <a:lnTo>
                  <a:pt x="539827" y="275422"/>
                </a:lnTo>
                <a:cubicBezTo>
                  <a:pt x="550844" y="282766"/>
                  <a:pt x="559817" y="295278"/>
                  <a:pt x="572877" y="297455"/>
                </a:cubicBezTo>
                <a:lnTo>
                  <a:pt x="638979" y="308472"/>
                </a:lnTo>
                <a:cubicBezTo>
                  <a:pt x="685964" y="324134"/>
                  <a:pt x="660416" y="319489"/>
                  <a:pt x="716097" y="319489"/>
                </a:cubicBez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A2760-25C5-4E74-AB7F-131874483B70}"/>
              </a:ext>
            </a:extLst>
          </p:cNvPr>
          <p:cNvCxnSpPr>
            <a:cxnSpLocks/>
          </p:cNvCxnSpPr>
          <p:nvPr/>
        </p:nvCxnSpPr>
        <p:spPr>
          <a:xfrm>
            <a:off x="8483312" y="3675549"/>
            <a:ext cx="0" cy="1449447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56C3666-6610-499D-8EF9-B19142BEEFD0}"/>
              </a:ext>
            </a:extLst>
          </p:cNvPr>
          <p:cNvSpPr txBox="1"/>
          <p:nvPr/>
        </p:nvSpPr>
        <p:spPr>
          <a:xfrm>
            <a:off x="10899482" y="2308970"/>
            <a:ext cx="90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loss</a:t>
            </a:r>
          </a:p>
        </p:txBody>
      </p:sp>
    </p:spTree>
    <p:extLst>
      <p:ext uri="{BB962C8B-B14F-4D97-AF65-F5344CB8AC3E}">
        <p14:creationId xmlns:p14="http://schemas.microsoft.com/office/powerpoint/2010/main" val="241129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1"/>
                </a:solidFill>
              </a:rPr>
              <a:t>A Greedy Scheduler for Learning Rate – The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53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</p:spPr>
            <p:txBody>
              <a:bodyPr/>
              <a:lstStyle/>
              <a:p>
                <a:pPr fontAlgn="base"/>
                <a:r>
                  <a:rPr lang="en-US" sz="1600" dirty="0"/>
                  <a:t>Take an initial learning rate as input:</a:t>
                </a:r>
                <a:r>
                  <a:rPr lang="en-US" sz="16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initial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learning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rate</m:t>
                    </m:r>
                  </m:oMath>
                </a14:m>
                <a:endParaRPr lang="en-US" sz="1800" dirty="0"/>
              </a:p>
              <a:p>
                <a:pPr fontAlgn="base"/>
                <a:r>
                  <a:rPr lang="en-US" sz="1600" dirty="0"/>
                  <a:t>Draw learning rates (per layer) from a uniform distribution</a:t>
                </a:r>
              </a:p>
              <a:p>
                <a:pPr fontAlgn="base"/>
                <a:r>
                  <a:rPr lang="en-US" sz="1600" dirty="0"/>
                  <a:t>Change the learning rate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1600" dirty="0"/>
                  <a:t>), when validation loss is not</a:t>
                </a:r>
                <a:br>
                  <a:rPr lang="en-US" sz="1600" dirty="0"/>
                </a:br>
                <a:r>
                  <a:rPr lang="en-US" sz="1600" dirty="0"/>
                  <a:t>smaller than the smallest value so far:</a:t>
                </a:r>
              </a:p>
              <a:p>
                <a:pPr lvl="1" fontAlgn="base"/>
                <a:r>
                  <a:rPr lang="en-US" sz="1400" dirty="0"/>
                  <a:t>If validation loss is improved, continue with the</a:t>
                </a:r>
                <a:br>
                  <a:rPr lang="en-US" sz="1400" dirty="0"/>
                </a:br>
                <a:r>
                  <a:rPr lang="en-US" sz="1400" dirty="0"/>
                  <a:t>current learning rate</a:t>
                </a:r>
              </a:p>
              <a:p>
                <a:pPr lvl="1" fontAlgn="base"/>
                <a:r>
                  <a:rPr lang="en-US" sz="1400" dirty="0"/>
                  <a:t>If not, start with “radius=1”, check the neighboring</a:t>
                </a:r>
                <a:br>
                  <a:rPr lang="en-US" sz="1400" dirty="0"/>
                </a:br>
                <a:r>
                  <a:rPr lang="en-US" sz="1400" dirty="0"/>
                  <a:t>learning rates and increase radius by 1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  <a:blipFill>
                <a:blip r:embed="rId3"/>
                <a:stretch>
                  <a:fillRect l="-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502E3F-79C7-408E-8F8A-998723C71B05}"/>
              </a:ext>
            </a:extLst>
          </p:cNvPr>
          <p:cNvCxnSpPr>
            <a:cxnSpLocks/>
          </p:cNvCxnSpPr>
          <p:nvPr/>
        </p:nvCxnSpPr>
        <p:spPr>
          <a:xfrm flipH="1" flipV="1">
            <a:off x="7177242" y="2492944"/>
            <a:ext cx="45847" cy="2647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EBDEA1-3FC8-466F-A960-5F543BFCAFB8}"/>
              </a:ext>
            </a:extLst>
          </p:cNvPr>
          <p:cNvCxnSpPr>
            <a:cxnSpLocks/>
          </p:cNvCxnSpPr>
          <p:nvPr/>
        </p:nvCxnSpPr>
        <p:spPr>
          <a:xfrm flipV="1">
            <a:off x="7223089" y="5132575"/>
            <a:ext cx="3842086" cy="80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D5D213-135B-4AB7-B4DD-4C9399A9BA9B}"/>
              </a:ext>
            </a:extLst>
          </p:cNvPr>
          <p:cNvSpPr txBox="1"/>
          <p:nvPr/>
        </p:nvSpPr>
        <p:spPr>
          <a:xfrm>
            <a:off x="10908076" y="5201392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epoch</a:t>
            </a:r>
          </a:p>
          <a:p>
            <a:pPr algn="ctr"/>
            <a:r>
              <a:rPr lang="en-US" sz="1200" dirty="0"/>
              <a:t>number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10EE6F-AB03-4A19-99AA-D98AF1477A54}"/>
              </a:ext>
            </a:extLst>
          </p:cNvPr>
          <p:cNvCxnSpPr/>
          <p:nvPr/>
        </p:nvCxnSpPr>
        <p:spPr>
          <a:xfrm>
            <a:off x="7144884" y="3311798"/>
            <a:ext cx="1664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A8FE6F7-B32F-4BA6-B726-25005E79D52B}"/>
              </a:ext>
            </a:extLst>
          </p:cNvPr>
          <p:cNvSpPr txBox="1"/>
          <p:nvPr/>
        </p:nvSpPr>
        <p:spPr>
          <a:xfrm>
            <a:off x="6119091" y="3173297"/>
            <a:ext cx="1035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Initial </a:t>
            </a:r>
          </a:p>
          <a:p>
            <a:pPr algn="ctr"/>
            <a:r>
              <a:rPr lang="en-US" sz="1200" dirty="0"/>
              <a:t>learning rate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34F3A1-D532-455F-8A8C-609F025E702F}"/>
              </a:ext>
            </a:extLst>
          </p:cNvPr>
          <p:cNvSpPr/>
          <p:nvPr/>
        </p:nvSpPr>
        <p:spPr>
          <a:xfrm>
            <a:off x="7194572" y="3192607"/>
            <a:ext cx="1142542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E3A23C4-0675-4757-8016-C9AF7870DB6C}"/>
              </a:ext>
            </a:extLst>
          </p:cNvPr>
          <p:cNvSpPr txBox="1"/>
          <p:nvPr/>
        </p:nvSpPr>
        <p:spPr>
          <a:xfrm>
            <a:off x="6270683" y="2167822"/>
            <a:ext cx="1734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Possible learning rates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3D7EE83-02E8-477D-8B5A-329F47D362D3}"/>
              </a:ext>
            </a:extLst>
          </p:cNvPr>
          <p:cNvSpPr/>
          <p:nvPr/>
        </p:nvSpPr>
        <p:spPr>
          <a:xfrm>
            <a:off x="8336156" y="3413639"/>
            <a:ext cx="537692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EBDF78-19D0-4F67-90EE-0BBA31EAFE80}"/>
              </a:ext>
            </a:extLst>
          </p:cNvPr>
          <p:cNvSpPr/>
          <p:nvPr/>
        </p:nvSpPr>
        <p:spPr>
          <a:xfrm>
            <a:off x="8336156" y="3413639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BCD7CD-06E4-461A-9477-7B541134B1AD}"/>
              </a:ext>
            </a:extLst>
          </p:cNvPr>
          <p:cNvSpPr/>
          <p:nvPr/>
        </p:nvSpPr>
        <p:spPr>
          <a:xfrm>
            <a:off x="8873848" y="3634962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CCC30F1-1CCF-4409-93EE-44D8C45B29E2}"/>
              </a:ext>
            </a:extLst>
          </p:cNvPr>
          <p:cNvCxnSpPr>
            <a:cxnSpLocks/>
          </p:cNvCxnSpPr>
          <p:nvPr/>
        </p:nvCxnSpPr>
        <p:spPr>
          <a:xfrm flipH="1" flipV="1">
            <a:off x="10853968" y="2477343"/>
            <a:ext cx="45847" cy="2647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152EFE3-7474-4393-B5F7-23DAF3F0C781}"/>
              </a:ext>
            </a:extLst>
          </p:cNvPr>
          <p:cNvSpPr/>
          <p:nvPr/>
        </p:nvSpPr>
        <p:spPr>
          <a:xfrm>
            <a:off x="7249099" y="3503364"/>
            <a:ext cx="1208203" cy="595223"/>
          </a:xfrm>
          <a:custGeom>
            <a:avLst/>
            <a:gdLst>
              <a:gd name="connsiteX0" fmla="*/ 0 w 1277956"/>
              <a:gd name="connsiteY0" fmla="*/ 0 h 683046"/>
              <a:gd name="connsiteX1" fmla="*/ 55084 w 1277956"/>
              <a:gd name="connsiteY1" fmla="*/ 33050 h 683046"/>
              <a:gd name="connsiteX2" fmla="*/ 88135 w 1277956"/>
              <a:gd name="connsiteY2" fmla="*/ 44067 h 683046"/>
              <a:gd name="connsiteX3" fmla="*/ 110168 w 1277956"/>
              <a:gd name="connsiteY3" fmla="*/ 77118 h 683046"/>
              <a:gd name="connsiteX4" fmla="*/ 143219 w 1277956"/>
              <a:gd name="connsiteY4" fmla="*/ 88135 h 683046"/>
              <a:gd name="connsiteX5" fmla="*/ 176270 w 1277956"/>
              <a:gd name="connsiteY5" fmla="*/ 110169 h 683046"/>
              <a:gd name="connsiteX6" fmla="*/ 264405 w 1277956"/>
              <a:gd name="connsiteY6" fmla="*/ 220337 h 683046"/>
              <a:gd name="connsiteX7" fmla="*/ 330506 w 1277956"/>
              <a:gd name="connsiteY7" fmla="*/ 242371 h 683046"/>
              <a:gd name="connsiteX8" fmla="*/ 473725 w 1277956"/>
              <a:gd name="connsiteY8" fmla="*/ 297455 h 683046"/>
              <a:gd name="connsiteX9" fmla="*/ 539826 w 1277956"/>
              <a:gd name="connsiteY9" fmla="*/ 319489 h 683046"/>
              <a:gd name="connsiteX10" fmla="*/ 605928 w 1277956"/>
              <a:gd name="connsiteY10" fmla="*/ 352540 h 683046"/>
              <a:gd name="connsiteX11" fmla="*/ 649995 w 1277956"/>
              <a:gd name="connsiteY11" fmla="*/ 418641 h 683046"/>
              <a:gd name="connsiteX12" fmla="*/ 716096 w 1277956"/>
              <a:gd name="connsiteY12" fmla="*/ 440675 h 683046"/>
              <a:gd name="connsiteX13" fmla="*/ 804231 w 1277956"/>
              <a:gd name="connsiteY13" fmla="*/ 495759 h 683046"/>
              <a:gd name="connsiteX14" fmla="*/ 870332 w 1277956"/>
              <a:gd name="connsiteY14" fmla="*/ 539826 h 683046"/>
              <a:gd name="connsiteX15" fmla="*/ 925417 w 1277956"/>
              <a:gd name="connsiteY15" fmla="*/ 583894 h 683046"/>
              <a:gd name="connsiteX16" fmla="*/ 991518 w 1277956"/>
              <a:gd name="connsiteY16" fmla="*/ 627961 h 683046"/>
              <a:gd name="connsiteX17" fmla="*/ 1002535 w 1277956"/>
              <a:gd name="connsiteY17" fmla="*/ 661012 h 683046"/>
              <a:gd name="connsiteX18" fmla="*/ 1068636 w 1277956"/>
              <a:gd name="connsiteY18" fmla="*/ 683046 h 683046"/>
              <a:gd name="connsiteX19" fmla="*/ 1189821 w 1277956"/>
              <a:gd name="connsiteY19" fmla="*/ 672029 h 683046"/>
              <a:gd name="connsiteX20" fmla="*/ 1277956 w 1277956"/>
              <a:gd name="connsiteY20" fmla="*/ 649995 h 68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77956" h="683046">
                <a:moveTo>
                  <a:pt x="0" y="0"/>
                </a:moveTo>
                <a:cubicBezTo>
                  <a:pt x="18361" y="11017"/>
                  <a:pt x="35932" y="23474"/>
                  <a:pt x="55084" y="33050"/>
                </a:cubicBezTo>
                <a:cubicBezTo>
                  <a:pt x="65471" y="38243"/>
                  <a:pt x="79067" y="36812"/>
                  <a:pt x="88135" y="44067"/>
                </a:cubicBezTo>
                <a:cubicBezTo>
                  <a:pt x="98474" y="52338"/>
                  <a:pt x="99829" y="68847"/>
                  <a:pt x="110168" y="77118"/>
                </a:cubicBezTo>
                <a:cubicBezTo>
                  <a:pt x="119236" y="84373"/>
                  <a:pt x="132832" y="82942"/>
                  <a:pt x="143219" y="88135"/>
                </a:cubicBezTo>
                <a:cubicBezTo>
                  <a:pt x="155062" y="94056"/>
                  <a:pt x="165253" y="102824"/>
                  <a:pt x="176270" y="110169"/>
                </a:cubicBezTo>
                <a:cubicBezTo>
                  <a:pt x="197312" y="173298"/>
                  <a:pt x="189655" y="195420"/>
                  <a:pt x="264405" y="220337"/>
                </a:cubicBezTo>
                <a:lnTo>
                  <a:pt x="330506" y="242371"/>
                </a:lnTo>
                <a:cubicBezTo>
                  <a:pt x="418213" y="300842"/>
                  <a:pt x="370392" y="282693"/>
                  <a:pt x="473725" y="297455"/>
                </a:cubicBezTo>
                <a:cubicBezTo>
                  <a:pt x="495759" y="304800"/>
                  <a:pt x="520501" y="306606"/>
                  <a:pt x="539826" y="319489"/>
                </a:cubicBezTo>
                <a:cubicBezTo>
                  <a:pt x="582540" y="347965"/>
                  <a:pt x="560316" y="337336"/>
                  <a:pt x="605928" y="352540"/>
                </a:cubicBezTo>
                <a:cubicBezTo>
                  <a:pt x="620617" y="374574"/>
                  <a:pt x="624873" y="410267"/>
                  <a:pt x="649995" y="418641"/>
                </a:cubicBezTo>
                <a:lnTo>
                  <a:pt x="716096" y="440675"/>
                </a:lnTo>
                <a:cubicBezTo>
                  <a:pt x="768951" y="519956"/>
                  <a:pt x="694104" y="422341"/>
                  <a:pt x="804231" y="495759"/>
                </a:cubicBezTo>
                <a:lnTo>
                  <a:pt x="870332" y="539826"/>
                </a:lnTo>
                <a:cubicBezTo>
                  <a:pt x="911044" y="600894"/>
                  <a:pt x="869073" y="552592"/>
                  <a:pt x="925417" y="583894"/>
                </a:cubicBezTo>
                <a:cubicBezTo>
                  <a:pt x="948566" y="596754"/>
                  <a:pt x="991518" y="627961"/>
                  <a:pt x="991518" y="627961"/>
                </a:cubicBezTo>
                <a:cubicBezTo>
                  <a:pt x="995190" y="638978"/>
                  <a:pt x="993085" y="654262"/>
                  <a:pt x="1002535" y="661012"/>
                </a:cubicBezTo>
                <a:cubicBezTo>
                  <a:pt x="1021434" y="674512"/>
                  <a:pt x="1068636" y="683046"/>
                  <a:pt x="1068636" y="683046"/>
                </a:cubicBezTo>
                <a:cubicBezTo>
                  <a:pt x="1109031" y="679374"/>
                  <a:pt x="1149756" y="678355"/>
                  <a:pt x="1189821" y="672029"/>
                </a:cubicBezTo>
                <a:cubicBezTo>
                  <a:pt x="1219733" y="667306"/>
                  <a:pt x="1277956" y="649995"/>
                  <a:pt x="1277956" y="649995"/>
                </a:cubicBezTo>
              </a:path>
            </a:pathLst>
          </a:cu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F04C284-231B-4CD9-B5BA-FDAE9681B2B5}"/>
              </a:ext>
            </a:extLst>
          </p:cNvPr>
          <p:cNvCxnSpPr/>
          <p:nvPr/>
        </p:nvCxnSpPr>
        <p:spPr>
          <a:xfrm flipH="1">
            <a:off x="8336156" y="3312199"/>
            <a:ext cx="958" cy="1828398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A22A558-4AF3-4C33-9CCA-53025E22E7AF}"/>
              </a:ext>
            </a:extLst>
          </p:cNvPr>
          <p:cNvSpPr/>
          <p:nvPr/>
        </p:nvSpPr>
        <p:spPr>
          <a:xfrm>
            <a:off x="8460954" y="4076241"/>
            <a:ext cx="364175" cy="229458"/>
          </a:xfrm>
          <a:custGeom>
            <a:avLst/>
            <a:gdLst>
              <a:gd name="connsiteX0" fmla="*/ 0 w 716097"/>
              <a:gd name="connsiteY0" fmla="*/ 0 h 320132"/>
              <a:gd name="connsiteX1" fmla="*/ 55085 w 716097"/>
              <a:gd name="connsiteY1" fmla="*/ 44067 h 320132"/>
              <a:gd name="connsiteX2" fmla="*/ 88135 w 716097"/>
              <a:gd name="connsiteY2" fmla="*/ 55084 h 320132"/>
              <a:gd name="connsiteX3" fmla="*/ 121186 w 716097"/>
              <a:gd name="connsiteY3" fmla="*/ 77118 h 320132"/>
              <a:gd name="connsiteX4" fmla="*/ 143219 w 716097"/>
              <a:gd name="connsiteY4" fmla="*/ 110169 h 320132"/>
              <a:gd name="connsiteX5" fmla="*/ 209321 w 716097"/>
              <a:gd name="connsiteY5" fmla="*/ 132202 h 320132"/>
              <a:gd name="connsiteX6" fmla="*/ 341523 w 716097"/>
              <a:gd name="connsiteY6" fmla="*/ 176270 h 320132"/>
              <a:gd name="connsiteX7" fmla="*/ 407624 w 716097"/>
              <a:gd name="connsiteY7" fmla="*/ 198304 h 320132"/>
              <a:gd name="connsiteX8" fmla="*/ 440675 w 716097"/>
              <a:gd name="connsiteY8" fmla="*/ 209320 h 320132"/>
              <a:gd name="connsiteX9" fmla="*/ 539827 w 716097"/>
              <a:gd name="connsiteY9" fmla="*/ 275422 h 320132"/>
              <a:gd name="connsiteX10" fmla="*/ 572877 w 716097"/>
              <a:gd name="connsiteY10" fmla="*/ 297455 h 320132"/>
              <a:gd name="connsiteX11" fmla="*/ 638979 w 716097"/>
              <a:gd name="connsiteY11" fmla="*/ 308472 h 320132"/>
              <a:gd name="connsiteX12" fmla="*/ 716097 w 716097"/>
              <a:gd name="connsiteY12" fmla="*/ 319489 h 32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6097" h="320132">
                <a:moveTo>
                  <a:pt x="0" y="0"/>
                </a:moveTo>
                <a:cubicBezTo>
                  <a:pt x="18362" y="14689"/>
                  <a:pt x="35145" y="31605"/>
                  <a:pt x="55085" y="44067"/>
                </a:cubicBezTo>
                <a:cubicBezTo>
                  <a:pt x="64933" y="50222"/>
                  <a:pt x="77748" y="49891"/>
                  <a:pt x="88135" y="55084"/>
                </a:cubicBezTo>
                <a:cubicBezTo>
                  <a:pt x="99978" y="61006"/>
                  <a:pt x="110169" y="69773"/>
                  <a:pt x="121186" y="77118"/>
                </a:cubicBezTo>
                <a:cubicBezTo>
                  <a:pt x="128530" y="88135"/>
                  <a:pt x="131991" y="103152"/>
                  <a:pt x="143219" y="110169"/>
                </a:cubicBezTo>
                <a:cubicBezTo>
                  <a:pt x="162914" y="122479"/>
                  <a:pt x="187287" y="124858"/>
                  <a:pt x="209321" y="132202"/>
                </a:cubicBezTo>
                <a:lnTo>
                  <a:pt x="341523" y="176270"/>
                </a:lnTo>
                <a:lnTo>
                  <a:pt x="407624" y="198304"/>
                </a:lnTo>
                <a:lnTo>
                  <a:pt x="440675" y="209320"/>
                </a:lnTo>
                <a:lnTo>
                  <a:pt x="539827" y="275422"/>
                </a:lnTo>
                <a:cubicBezTo>
                  <a:pt x="550844" y="282766"/>
                  <a:pt x="559817" y="295278"/>
                  <a:pt x="572877" y="297455"/>
                </a:cubicBezTo>
                <a:lnTo>
                  <a:pt x="638979" y="308472"/>
                </a:lnTo>
                <a:cubicBezTo>
                  <a:pt x="685964" y="324134"/>
                  <a:pt x="660416" y="319489"/>
                  <a:pt x="716097" y="319489"/>
                </a:cubicBez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38F7133-CF82-45DC-A329-F392DD443F20}"/>
              </a:ext>
            </a:extLst>
          </p:cNvPr>
          <p:cNvCxnSpPr>
            <a:cxnSpLocks/>
          </p:cNvCxnSpPr>
          <p:nvPr/>
        </p:nvCxnSpPr>
        <p:spPr>
          <a:xfrm>
            <a:off x="8483312" y="3675549"/>
            <a:ext cx="0" cy="1449447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3864520-E999-4D7D-82B3-2A1258D40FB1}"/>
              </a:ext>
            </a:extLst>
          </p:cNvPr>
          <p:cNvSpPr/>
          <p:nvPr/>
        </p:nvSpPr>
        <p:spPr>
          <a:xfrm>
            <a:off x="8824512" y="4274545"/>
            <a:ext cx="165860" cy="45719"/>
          </a:xfrm>
          <a:custGeom>
            <a:avLst/>
            <a:gdLst>
              <a:gd name="connsiteX0" fmla="*/ 0 w 396607"/>
              <a:gd name="connsiteY0" fmla="*/ 44067 h 44067"/>
              <a:gd name="connsiteX1" fmla="*/ 99152 w 396607"/>
              <a:gd name="connsiteY1" fmla="*/ 33050 h 44067"/>
              <a:gd name="connsiteX2" fmla="*/ 132202 w 396607"/>
              <a:gd name="connsiteY2" fmla="*/ 22033 h 44067"/>
              <a:gd name="connsiteX3" fmla="*/ 330506 w 396607"/>
              <a:gd name="connsiteY3" fmla="*/ 11016 h 44067"/>
              <a:gd name="connsiteX4" fmla="*/ 396607 w 396607"/>
              <a:gd name="connsiteY4" fmla="*/ 0 h 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607" h="44067">
                <a:moveTo>
                  <a:pt x="0" y="44067"/>
                </a:moveTo>
                <a:cubicBezTo>
                  <a:pt x="33051" y="40395"/>
                  <a:pt x="66350" y="38517"/>
                  <a:pt x="99152" y="33050"/>
                </a:cubicBezTo>
                <a:cubicBezTo>
                  <a:pt x="110607" y="31141"/>
                  <a:pt x="120642" y="23134"/>
                  <a:pt x="132202" y="22033"/>
                </a:cubicBezTo>
                <a:cubicBezTo>
                  <a:pt x="198107" y="15756"/>
                  <a:pt x="264405" y="14688"/>
                  <a:pt x="330506" y="11016"/>
                </a:cubicBezTo>
                <a:lnTo>
                  <a:pt x="396607" y="0"/>
                </a:ln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6B8C17-67CB-4254-B093-43B109296F1C}"/>
              </a:ext>
            </a:extLst>
          </p:cNvPr>
          <p:cNvSpPr/>
          <p:nvPr/>
        </p:nvSpPr>
        <p:spPr>
          <a:xfrm>
            <a:off x="8588608" y="2358557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radius = 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82772F-7B54-4EDF-AFF2-B980FD4E76AE}"/>
              </a:ext>
            </a:extLst>
          </p:cNvPr>
          <p:cNvSpPr txBox="1"/>
          <p:nvPr/>
        </p:nvSpPr>
        <p:spPr>
          <a:xfrm>
            <a:off x="10899482" y="2308970"/>
            <a:ext cx="90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loss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BEB9733-B647-435C-ABFE-DCECFC6426DA}"/>
              </a:ext>
            </a:extLst>
          </p:cNvPr>
          <p:cNvCxnSpPr>
            <a:cxnSpLocks/>
          </p:cNvCxnSpPr>
          <p:nvPr/>
        </p:nvCxnSpPr>
        <p:spPr>
          <a:xfrm>
            <a:off x="8853073" y="3607820"/>
            <a:ext cx="0" cy="1524755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71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1"/>
                </a:solidFill>
              </a:rPr>
              <a:t>A Greedy Scheduler for Learning Rate – The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54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</p:spPr>
            <p:txBody>
              <a:bodyPr/>
              <a:lstStyle/>
              <a:p>
                <a:pPr fontAlgn="base"/>
                <a:r>
                  <a:rPr lang="en-US" sz="1600" dirty="0"/>
                  <a:t>Take an initial learning rate as input:</a:t>
                </a:r>
                <a:r>
                  <a:rPr lang="en-US" sz="16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initial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learning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rate</m:t>
                    </m:r>
                  </m:oMath>
                </a14:m>
                <a:endParaRPr lang="en-US" sz="1800" dirty="0"/>
              </a:p>
              <a:p>
                <a:pPr fontAlgn="base"/>
                <a:r>
                  <a:rPr lang="en-US" sz="1600" dirty="0"/>
                  <a:t>Draw learning rates (per layer) from a uniform distribution</a:t>
                </a:r>
              </a:p>
              <a:p>
                <a:pPr fontAlgn="base"/>
                <a:r>
                  <a:rPr lang="en-US" sz="1600" dirty="0"/>
                  <a:t>Change the learning rate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1600" dirty="0"/>
                  <a:t>), when validation loss is not</a:t>
                </a:r>
                <a:br>
                  <a:rPr lang="en-US" sz="1600" dirty="0"/>
                </a:br>
                <a:r>
                  <a:rPr lang="en-US" sz="1600" dirty="0"/>
                  <a:t>smaller than the smallest value so far:</a:t>
                </a:r>
              </a:p>
              <a:p>
                <a:pPr lvl="1" fontAlgn="base"/>
                <a:r>
                  <a:rPr lang="en-US" sz="1400" dirty="0"/>
                  <a:t>If validation loss is improved, continue with the</a:t>
                </a:r>
                <a:br>
                  <a:rPr lang="en-US" sz="1400" dirty="0"/>
                </a:br>
                <a:r>
                  <a:rPr lang="en-US" sz="1400" dirty="0"/>
                  <a:t>current learning rate</a:t>
                </a:r>
              </a:p>
              <a:p>
                <a:pPr lvl="1" fontAlgn="base"/>
                <a:r>
                  <a:rPr lang="en-US" sz="1400" dirty="0"/>
                  <a:t>If not, start with “radius=1”, check the neighboring</a:t>
                </a:r>
                <a:br>
                  <a:rPr lang="en-US" sz="1400" dirty="0"/>
                </a:br>
                <a:r>
                  <a:rPr lang="en-US" sz="1400" dirty="0"/>
                  <a:t>learning rates and increase radius by 1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  <a:blipFill>
                <a:blip r:embed="rId3"/>
                <a:stretch>
                  <a:fillRect l="-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502E3F-79C7-408E-8F8A-998723C71B05}"/>
              </a:ext>
            </a:extLst>
          </p:cNvPr>
          <p:cNvCxnSpPr>
            <a:cxnSpLocks/>
          </p:cNvCxnSpPr>
          <p:nvPr/>
        </p:nvCxnSpPr>
        <p:spPr>
          <a:xfrm flipH="1" flipV="1">
            <a:off x="7177242" y="2492944"/>
            <a:ext cx="45847" cy="2647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EBDEA1-3FC8-466F-A960-5F543BFCAFB8}"/>
              </a:ext>
            </a:extLst>
          </p:cNvPr>
          <p:cNvCxnSpPr>
            <a:cxnSpLocks/>
          </p:cNvCxnSpPr>
          <p:nvPr/>
        </p:nvCxnSpPr>
        <p:spPr>
          <a:xfrm flipV="1">
            <a:off x="7223089" y="5132575"/>
            <a:ext cx="3842086" cy="80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D5D213-135B-4AB7-B4DD-4C9399A9BA9B}"/>
              </a:ext>
            </a:extLst>
          </p:cNvPr>
          <p:cNvSpPr txBox="1"/>
          <p:nvPr/>
        </p:nvSpPr>
        <p:spPr>
          <a:xfrm>
            <a:off x="10908076" y="5201392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epoch</a:t>
            </a:r>
          </a:p>
          <a:p>
            <a:pPr algn="ctr"/>
            <a:r>
              <a:rPr lang="en-US" sz="1200" dirty="0"/>
              <a:t>number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10EE6F-AB03-4A19-99AA-D98AF1477A54}"/>
              </a:ext>
            </a:extLst>
          </p:cNvPr>
          <p:cNvCxnSpPr/>
          <p:nvPr/>
        </p:nvCxnSpPr>
        <p:spPr>
          <a:xfrm>
            <a:off x="7144884" y="3311798"/>
            <a:ext cx="1664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A8FE6F7-B32F-4BA6-B726-25005E79D52B}"/>
              </a:ext>
            </a:extLst>
          </p:cNvPr>
          <p:cNvSpPr txBox="1"/>
          <p:nvPr/>
        </p:nvSpPr>
        <p:spPr>
          <a:xfrm>
            <a:off x="6119091" y="3173297"/>
            <a:ext cx="1035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Initial </a:t>
            </a:r>
          </a:p>
          <a:p>
            <a:pPr algn="ctr"/>
            <a:r>
              <a:rPr lang="en-US" sz="1200" dirty="0"/>
              <a:t>learning rate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34F3A1-D532-455F-8A8C-609F025E702F}"/>
              </a:ext>
            </a:extLst>
          </p:cNvPr>
          <p:cNvSpPr/>
          <p:nvPr/>
        </p:nvSpPr>
        <p:spPr>
          <a:xfrm>
            <a:off x="7194572" y="3192607"/>
            <a:ext cx="1142542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E3A23C4-0675-4757-8016-C9AF7870DB6C}"/>
              </a:ext>
            </a:extLst>
          </p:cNvPr>
          <p:cNvSpPr txBox="1"/>
          <p:nvPr/>
        </p:nvSpPr>
        <p:spPr>
          <a:xfrm>
            <a:off x="6270683" y="2167822"/>
            <a:ext cx="1734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Possible learning rates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3D7EE83-02E8-477D-8B5A-329F47D362D3}"/>
              </a:ext>
            </a:extLst>
          </p:cNvPr>
          <p:cNvSpPr/>
          <p:nvPr/>
        </p:nvSpPr>
        <p:spPr>
          <a:xfrm>
            <a:off x="8336156" y="3413639"/>
            <a:ext cx="537692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EBDF78-19D0-4F67-90EE-0BBA31EAFE80}"/>
              </a:ext>
            </a:extLst>
          </p:cNvPr>
          <p:cNvSpPr/>
          <p:nvPr/>
        </p:nvSpPr>
        <p:spPr>
          <a:xfrm>
            <a:off x="8336156" y="3413639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BCD7CD-06E4-461A-9477-7B541134B1AD}"/>
              </a:ext>
            </a:extLst>
          </p:cNvPr>
          <p:cNvSpPr/>
          <p:nvPr/>
        </p:nvSpPr>
        <p:spPr>
          <a:xfrm>
            <a:off x="8873848" y="3634962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AA3872-F14D-4994-9122-A56C0362E0F5}"/>
              </a:ext>
            </a:extLst>
          </p:cNvPr>
          <p:cNvSpPr/>
          <p:nvPr/>
        </p:nvSpPr>
        <p:spPr>
          <a:xfrm>
            <a:off x="8985926" y="3404129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EAB17F-9D90-464B-B24C-F004488ADA0E}"/>
              </a:ext>
            </a:extLst>
          </p:cNvPr>
          <p:cNvSpPr/>
          <p:nvPr/>
        </p:nvSpPr>
        <p:spPr>
          <a:xfrm>
            <a:off x="9098004" y="3164945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CCC30F1-1CCF-4409-93EE-44D8C45B29E2}"/>
              </a:ext>
            </a:extLst>
          </p:cNvPr>
          <p:cNvCxnSpPr>
            <a:cxnSpLocks/>
          </p:cNvCxnSpPr>
          <p:nvPr/>
        </p:nvCxnSpPr>
        <p:spPr>
          <a:xfrm flipH="1" flipV="1">
            <a:off x="10853968" y="2477343"/>
            <a:ext cx="45847" cy="2647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152EFE3-7474-4393-B5F7-23DAF3F0C781}"/>
              </a:ext>
            </a:extLst>
          </p:cNvPr>
          <p:cNvSpPr/>
          <p:nvPr/>
        </p:nvSpPr>
        <p:spPr>
          <a:xfrm>
            <a:off x="7249099" y="3503364"/>
            <a:ext cx="1208203" cy="595223"/>
          </a:xfrm>
          <a:custGeom>
            <a:avLst/>
            <a:gdLst>
              <a:gd name="connsiteX0" fmla="*/ 0 w 1277956"/>
              <a:gd name="connsiteY0" fmla="*/ 0 h 683046"/>
              <a:gd name="connsiteX1" fmla="*/ 55084 w 1277956"/>
              <a:gd name="connsiteY1" fmla="*/ 33050 h 683046"/>
              <a:gd name="connsiteX2" fmla="*/ 88135 w 1277956"/>
              <a:gd name="connsiteY2" fmla="*/ 44067 h 683046"/>
              <a:gd name="connsiteX3" fmla="*/ 110168 w 1277956"/>
              <a:gd name="connsiteY3" fmla="*/ 77118 h 683046"/>
              <a:gd name="connsiteX4" fmla="*/ 143219 w 1277956"/>
              <a:gd name="connsiteY4" fmla="*/ 88135 h 683046"/>
              <a:gd name="connsiteX5" fmla="*/ 176270 w 1277956"/>
              <a:gd name="connsiteY5" fmla="*/ 110169 h 683046"/>
              <a:gd name="connsiteX6" fmla="*/ 264405 w 1277956"/>
              <a:gd name="connsiteY6" fmla="*/ 220337 h 683046"/>
              <a:gd name="connsiteX7" fmla="*/ 330506 w 1277956"/>
              <a:gd name="connsiteY7" fmla="*/ 242371 h 683046"/>
              <a:gd name="connsiteX8" fmla="*/ 473725 w 1277956"/>
              <a:gd name="connsiteY8" fmla="*/ 297455 h 683046"/>
              <a:gd name="connsiteX9" fmla="*/ 539826 w 1277956"/>
              <a:gd name="connsiteY9" fmla="*/ 319489 h 683046"/>
              <a:gd name="connsiteX10" fmla="*/ 605928 w 1277956"/>
              <a:gd name="connsiteY10" fmla="*/ 352540 h 683046"/>
              <a:gd name="connsiteX11" fmla="*/ 649995 w 1277956"/>
              <a:gd name="connsiteY11" fmla="*/ 418641 h 683046"/>
              <a:gd name="connsiteX12" fmla="*/ 716096 w 1277956"/>
              <a:gd name="connsiteY12" fmla="*/ 440675 h 683046"/>
              <a:gd name="connsiteX13" fmla="*/ 804231 w 1277956"/>
              <a:gd name="connsiteY13" fmla="*/ 495759 h 683046"/>
              <a:gd name="connsiteX14" fmla="*/ 870332 w 1277956"/>
              <a:gd name="connsiteY14" fmla="*/ 539826 h 683046"/>
              <a:gd name="connsiteX15" fmla="*/ 925417 w 1277956"/>
              <a:gd name="connsiteY15" fmla="*/ 583894 h 683046"/>
              <a:gd name="connsiteX16" fmla="*/ 991518 w 1277956"/>
              <a:gd name="connsiteY16" fmla="*/ 627961 h 683046"/>
              <a:gd name="connsiteX17" fmla="*/ 1002535 w 1277956"/>
              <a:gd name="connsiteY17" fmla="*/ 661012 h 683046"/>
              <a:gd name="connsiteX18" fmla="*/ 1068636 w 1277956"/>
              <a:gd name="connsiteY18" fmla="*/ 683046 h 683046"/>
              <a:gd name="connsiteX19" fmla="*/ 1189821 w 1277956"/>
              <a:gd name="connsiteY19" fmla="*/ 672029 h 683046"/>
              <a:gd name="connsiteX20" fmla="*/ 1277956 w 1277956"/>
              <a:gd name="connsiteY20" fmla="*/ 649995 h 68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77956" h="683046">
                <a:moveTo>
                  <a:pt x="0" y="0"/>
                </a:moveTo>
                <a:cubicBezTo>
                  <a:pt x="18361" y="11017"/>
                  <a:pt x="35932" y="23474"/>
                  <a:pt x="55084" y="33050"/>
                </a:cubicBezTo>
                <a:cubicBezTo>
                  <a:pt x="65471" y="38243"/>
                  <a:pt x="79067" y="36812"/>
                  <a:pt x="88135" y="44067"/>
                </a:cubicBezTo>
                <a:cubicBezTo>
                  <a:pt x="98474" y="52338"/>
                  <a:pt x="99829" y="68847"/>
                  <a:pt x="110168" y="77118"/>
                </a:cubicBezTo>
                <a:cubicBezTo>
                  <a:pt x="119236" y="84373"/>
                  <a:pt x="132832" y="82942"/>
                  <a:pt x="143219" y="88135"/>
                </a:cubicBezTo>
                <a:cubicBezTo>
                  <a:pt x="155062" y="94056"/>
                  <a:pt x="165253" y="102824"/>
                  <a:pt x="176270" y="110169"/>
                </a:cubicBezTo>
                <a:cubicBezTo>
                  <a:pt x="197312" y="173298"/>
                  <a:pt x="189655" y="195420"/>
                  <a:pt x="264405" y="220337"/>
                </a:cubicBezTo>
                <a:lnTo>
                  <a:pt x="330506" y="242371"/>
                </a:lnTo>
                <a:cubicBezTo>
                  <a:pt x="418213" y="300842"/>
                  <a:pt x="370392" y="282693"/>
                  <a:pt x="473725" y="297455"/>
                </a:cubicBezTo>
                <a:cubicBezTo>
                  <a:pt x="495759" y="304800"/>
                  <a:pt x="520501" y="306606"/>
                  <a:pt x="539826" y="319489"/>
                </a:cubicBezTo>
                <a:cubicBezTo>
                  <a:pt x="582540" y="347965"/>
                  <a:pt x="560316" y="337336"/>
                  <a:pt x="605928" y="352540"/>
                </a:cubicBezTo>
                <a:cubicBezTo>
                  <a:pt x="620617" y="374574"/>
                  <a:pt x="624873" y="410267"/>
                  <a:pt x="649995" y="418641"/>
                </a:cubicBezTo>
                <a:lnTo>
                  <a:pt x="716096" y="440675"/>
                </a:lnTo>
                <a:cubicBezTo>
                  <a:pt x="768951" y="519956"/>
                  <a:pt x="694104" y="422341"/>
                  <a:pt x="804231" y="495759"/>
                </a:cubicBezTo>
                <a:lnTo>
                  <a:pt x="870332" y="539826"/>
                </a:lnTo>
                <a:cubicBezTo>
                  <a:pt x="911044" y="600894"/>
                  <a:pt x="869073" y="552592"/>
                  <a:pt x="925417" y="583894"/>
                </a:cubicBezTo>
                <a:cubicBezTo>
                  <a:pt x="948566" y="596754"/>
                  <a:pt x="991518" y="627961"/>
                  <a:pt x="991518" y="627961"/>
                </a:cubicBezTo>
                <a:cubicBezTo>
                  <a:pt x="995190" y="638978"/>
                  <a:pt x="993085" y="654262"/>
                  <a:pt x="1002535" y="661012"/>
                </a:cubicBezTo>
                <a:cubicBezTo>
                  <a:pt x="1021434" y="674512"/>
                  <a:pt x="1068636" y="683046"/>
                  <a:pt x="1068636" y="683046"/>
                </a:cubicBezTo>
                <a:cubicBezTo>
                  <a:pt x="1109031" y="679374"/>
                  <a:pt x="1149756" y="678355"/>
                  <a:pt x="1189821" y="672029"/>
                </a:cubicBezTo>
                <a:cubicBezTo>
                  <a:pt x="1219733" y="667306"/>
                  <a:pt x="1277956" y="649995"/>
                  <a:pt x="1277956" y="649995"/>
                </a:cubicBezTo>
              </a:path>
            </a:pathLst>
          </a:cu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F04C284-231B-4CD9-B5BA-FDAE9681B2B5}"/>
              </a:ext>
            </a:extLst>
          </p:cNvPr>
          <p:cNvCxnSpPr/>
          <p:nvPr/>
        </p:nvCxnSpPr>
        <p:spPr>
          <a:xfrm flipH="1">
            <a:off x="8336156" y="3312199"/>
            <a:ext cx="958" cy="1828398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A22A558-4AF3-4C33-9CCA-53025E22E7AF}"/>
              </a:ext>
            </a:extLst>
          </p:cNvPr>
          <p:cNvSpPr/>
          <p:nvPr/>
        </p:nvSpPr>
        <p:spPr>
          <a:xfrm>
            <a:off x="8460954" y="4076241"/>
            <a:ext cx="364175" cy="229458"/>
          </a:xfrm>
          <a:custGeom>
            <a:avLst/>
            <a:gdLst>
              <a:gd name="connsiteX0" fmla="*/ 0 w 716097"/>
              <a:gd name="connsiteY0" fmla="*/ 0 h 320132"/>
              <a:gd name="connsiteX1" fmla="*/ 55085 w 716097"/>
              <a:gd name="connsiteY1" fmla="*/ 44067 h 320132"/>
              <a:gd name="connsiteX2" fmla="*/ 88135 w 716097"/>
              <a:gd name="connsiteY2" fmla="*/ 55084 h 320132"/>
              <a:gd name="connsiteX3" fmla="*/ 121186 w 716097"/>
              <a:gd name="connsiteY3" fmla="*/ 77118 h 320132"/>
              <a:gd name="connsiteX4" fmla="*/ 143219 w 716097"/>
              <a:gd name="connsiteY4" fmla="*/ 110169 h 320132"/>
              <a:gd name="connsiteX5" fmla="*/ 209321 w 716097"/>
              <a:gd name="connsiteY5" fmla="*/ 132202 h 320132"/>
              <a:gd name="connsiteX6" fmla="*/ 341523 w 716097"/>
              <a:gd name="connsiteY6" fmla="*/ 176270 h 320132"/>
              <a:gd name="connsiteX7" fmla="*/ 407624 w 716097"/>
              <a:gd name="connsiteY7" fmla="*/ 198304 h 320132"/>
              <a:gd name="connsiteX8" fmla="*/ 440675 w 716097"/>
              <a:gd name="connsiteY8" fmla="*/ 209320 h 320132"/>
              <a:gd name="connsiteX9" fmla="*/ 539827 w 716097"/>
              <a:gd name="connsiteY9" fmla="*/ 275422 h 320132"/>
              <a:gd name="connsiteX10" fmla="*/ 572877 w 716097"/>
              <a:gd name="connsiteY10" fmla="*/ 297455 h 320132"/>
              <a:gd name="connsiteX11" fmla="*/ 638979 w 716097"/>
              <a:gd name="connsiteY11" fmla="*/ 308472 h 320132"/>
              <a:gd name="connsiteX12" fmla="*/ 716097 w 716097"/>
              <a:gd name="connsiteY12" fmla="*/ 319489 h 32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6097" h="320132">
                <a:moveTo>
                  <a:pt x="0" y="0"/>
                </a:moveTo>
                <a:cubicBezTo>
                  <a:pt x="18362" y="14689"/>
                  <a:pt x="35145" y="31605"/>
                  <a:pt x="55085" y="44067"/>
                </a:cubicBezTo>
                <a:cubicBezTo>
                  <a:pt x="64933" y="50222"/>
                  <a:pt x="77748" y="49891"/>
                  <a:pt x="88135" y="55084"/>
                </a:cubicBezTo>
                <a:cubicBezTo>
                  <a:pt x="99978" y="61006"/>
                  <a:pt x="110169" y="69773"/>
                  <a:pt x="121186" y="77118"/>
                </a:cubicBezTo>
                <a:cubicBezTo>
                  <a:pt x="128530" y="88135"/>
                  <a:pt x="131991" y="103152"/>
                  <a:pt x="143219" y="110169"/>
                </a:cubicBezTo>
                <a:cubicBezTo>
                  <a:pt x="162914" y="122479"/>
                  <a:pt x="187287" y="124858"/>
                  <a:pt x="209321" y="132202"/>
                </a:cubicBezTo>
                <a:lnTo>
                  <a:pt x="341523" y="176270"/>
                </a:lnTo>
                <a:lnTo>
                  <a:pt x="407624" y="198304"/>
                </a:lnTo>
                <a:lnTo>
                  <a:pt x="440675" y="209320"/>
                </a:lnTo>
                <a:lnTo>
                  <a:pt x="539827" y="275422"/>
                </a:lnTo>
                <a:cubicBezTo>
                  <a:pt x="550844" y="282766"/>
                  <a:pt x="559817" y="295278"/>
                  <a:pt x="572877" y="297455"/>
                </a:cubicBezTo>
                <a:lnTo>
                  <a:pt x="638979" y="308472"/>
                </a:lnTo>
                <a:cubicBezTo>
                  <a:pt x="685964" y="324134"/>
                  <a:pt x="660416" y="319489"/>
                  <a:pt x="716097" y="319489"/>
                </a:cubicBez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38F7133-CF82-45DC-A329-F392DD443F20}"/>
              </a:ext>
            </a:extLst>
          </p:cNvPr>
          <p:cNvCxnSpPr>
            <a:cxnSpLocks/>
          </p:cNvCxnSpPr>
          <p:nvPr/>
        </p:nvCxnSpPr>
        <p:spPr>
          <a:xfrm>
            <a:off x="8483312" y="3675549"/>
            <a:ext cx="0" cy="1449447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3864520-E999-4D7D-82B3-2A1258D40FB1}"/>
              </a:ext>
            </a:extLst>
          </p:cNvPr>
          <p:cNvSpPr/>
          <p:nvPr/>
        </p:nvSpPr>
        <p:spPr>
          <a:xfrm>
            <a:off x="8824511" y="4274545"/>
            <a:ext cx="396607" cy="44067"/>
          </a:xfrm>
          <a:custGeom>
            <a:avLst/>
            <a:gdLst>
              <a:gd name="connsiteX0" fmla="*/ 0 w 396607"/>
              <a:gd name="connsiteY0" fmla="*/ 44067 h 44067"/>
              <a:gd name="connsiteX1" fmla="*/ 99152 w 396607"/>
              <a:gd name="connsiteY1" fmla="*/ 33050 h 44067"/>
              <a:gd name="connsiteX2" fmla="*/ 132202 w 396607"/>
              <a:gd name="connsiteY2" fmla="*/ 22033 h 44067"/>
              <a:gd name="connsiteX3" fmla="*/ 330506 w 396607"/>
              <a:gd name="connsiteY3" fmla="*/ 11016 h 44067"/>
              <a:gd name="connsiteX4" fmla="*/ 396607 w 396607"/>
              <a:gd name="connsiteY4" fmla="*/ 0 h 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607" h="44067">
                <a:moveTo>
                  <a:pt x="0" y="44067"/>
                </a:moveTo>
                <a:cubicBezTo>
                  <a:pt x="33051" y="40395"/>
                  <a:pt x="66350" y="38517"/>
                  <a:pt x="99152" y="33050"/>
                </a:cubicBezTo>
                <a:cubicBezTo>
                  <a:pt x="110607" y="31141"/>
                  <a:pt x="120642" y="23134"/>
                  <a:pt x="132202" y="22033"/>
                </a:cubicBezTo>
                <a:cubicBezTo>
                  <a:pt x="198107" y="15756"/>
                  <a:pt x="264405" y="14688"/>
                  <a:pt x="330506" y="11016"/>
                </a:cubicBezTo>
                <a:lnTo>
                  <a:pt x="396607" y="0"/>
                </a:ln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6B8C17-67CB-4254-B093-43B109296F1C}"/>
              </a:ext>
            </a:extLst>
          </p:cNvPr>
          <p:cNvSpPr/>
          <p:nvPr/>
        </p:nvSpPr>
        <p:spPr>
          <a:xfrm>
            <a:off x="8588608" y="2358557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radius = 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82772F-7B54-4EDF-AFF2-B980FD4E76AE}"/>
              </a:ext>
            </a:extLst>
          </p:cNvPr>
          <p:cNvSpPr txBox="1"/>
          <p:nvPr/>
        </p:nvSpPr>
        <p:spPr>
          <a:xfrm>
            <a:off x="10899482" y="2308970"/>
            <a:ext cx="90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loss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BEB9733-B647-435C-ABFE-DCECFC6426DA}"/>
              </a:ext>
            </a:extLst>
          </p:cNvPr>
          <p:cNvCxnSpPr>
            <a:cxnSpLocks/>
          </p:cNvCxnSpPr>
          <p:nvPr/>
        </p:nvCxnSpPr>
        <p:spPr>
          <a:xfrm>
            <a:off x="8853073" y="3607820"/>
            <a:ext cx="0" cy="1524755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36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1"/>
                </a:solidFill>
              </a:rPr>
              <a:t>A Greedy Scheduler for Learning Rate – The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55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</p:spPr>
            <p:txBody>
              <a:bodyPr/>
              <a:lstStyle/>
              <a:p>
                <a:pPr fontAlgn="base"/>
                <a:r>
                  <a:rPr lang="en-US" sz="1600" dirty="0"/>
                  <a:t>Take an initial learning rate as input:</a:t>
                </a:r>
                <a:r>
                  <a:rPr lang="en-US" sz="16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initial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learning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rate</m:t>
                    </m:r>
                  </m:oMath>
                </a14:m>
                <a:endParaRPr lang="en-US" sz="1800" dirty="0"/>
              </a:p>
              <a:p>
                <a:pPr fontAlgn="base"/>
                <a:r>
                  <a:rPr lang="en-US" sz="1600" dirty="0"/>
                  <a:t>Draw learning rates (per layer) from a uniform distribution</a:t>
                </a:r>
              </a:p>
              <a:p>
                <a:pPr fontAlgn="base"/>
                <a:r>
                  <a:rPr lang="en-US" sz="1600" dirty="0"/>
                  <a:t>Change the learning rate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1600" dirty="0"/>
                  <a:t>), when validation loss is not</a:t>
                </a:r>
                <a:br>
                  <a:rPr lang="en-US" sz="1600" dirty="0"/>
                </a:br>
                <a:r>
                  <a:rPr lang="en-US" sz="1600" dirty="0"/>
                  <a:t>smaller than the smallest value so far:</a:t>
                </a:r>
              </a:p>
              <a:p>
                <a:pPr lvl="1" fontAlgn="base"/>
                <a:r>
                  <a:rPr lang="en-US" sz="1400" dirty="0"/>
                  <a:t>If validation loss is improved, continue with the</a:t>
                </a:r>
                <a:br>
                  <a:rPr lang="en-US" sz="1400" dirty="0"/>
                </a:br>
                <a:r>
                  <a:rPr lang="en-US" sz="1400" dirty="0"/>
                  <a:t>current learning rate</a:t>
                </a:r>
              </a:p>
              <a:p>
                <a:pPr lvl="1" fontAlgn="base"/>
                <a:r>
                  <a:rPr lang="en-US" sz="1400" dirty="0"/>
                  <a:t>If not, start with “radius=1”, check the neighboring</a:t>
                </a:r>
                <a:br>
                  <a:rPr lang="en-US" sz="1400" dirty="0"/>
                </a:br>
                <a:r>
                  <a:rPr lang="en-US" sz="1400" dirty="0"/>
                  <a:t>learning rates and increase radius by 1</a:t>
                </a:r>
              </a:p>
              <a:p>
                <a:pPr marL="0" indent="0" fontAlgn="base">
                  <a:buNone/>
                </a:pPr>
                <a:endParaRPr lang="en-US" sz="1400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  <a:blipFill>
                <a:blip r:embed="rId3"/>
                <a:stretch>
                  <a:fillRect l="-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502E3F-79C7-408E-8F8A-998723C71B05}"/>
              </a:ext>
            </a:extLst>
          </p:cNvPr>
          <p:cNvCxnSpPr>
            <a:cxnSpLocks/>
          </p:cNvCxnSpPr>
          <p:nvPr/>
        </p:nvCxnSpPr>
        <p:spPr>
          <a:xfrm flipH="1" flipV="1">
            <a:off x="7177242" y="2492944"/>
            <a:ext cx="45847" cy="2647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EBDEA1-3FC8-466F-A960-5F543BFCAFB8}"/>
              </a:ext>
            </a:extLst>
          </p:cNvPr>
          <p:cNvCxnSpPr>
            <a:cxnSpLocks/>
          </p:cNvCxnSpPr>
          <p:nvPr/>
        </p:nvCxnSpPr>
        <p:spPr>
          <a:xfrm flipV="1">
            <a:off x="7223089" y="5132575"/>
            <a:ext cx="3842086" cy="80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D5D213-135B-4AB7-B4DD-4C9399A9BA9B}"/>
              </a:ext>
            </a:extLst>
          </p:cNvPr>
          <p:cNvSpPr txBox="1"/>
          <p:nvPr/>
        </p:nvSpPr>
        <p:spPr>
          <a:xfrm>
            <a:off x="10908076" y="5201392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epoch</a:t>
            </a:r>
          </a:p>
          <a:p>
            <a:pPr algn="ctr"/>
            <a:r>
              <a:rPr lang="en-US" sz="1200" dirty="0"/>
              <a:t>number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10EE6F-AB03-4A19-99AA-D98AF1477A54}"/>
              </a:ext>
            </a:extLst>
          </p:cNvPr>
          <p:cNvCxnSpPr/>
          <p:nvPr/>
        </p:nvCxnSpPr>
        <p:spPr>
          <a:xfrm>
            <a:off x="7144884" y="3311798"/>
            <a:ext cx="1664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A8FE6F7-B32F-4BA6-B726-25005E79D52B}"/>
              </a:ext>
            </a:extLst>
          </p:cNvPr>
          <p:cNvSpPr txBox="1"/>
          <p:nvPr/>
        </p:nvSpPr>
        <p:spPr>
          <a:xfrm>
            <a:off x="6119091" y="3173297"/>
            <a:ext cx="1035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Initial </a:t>
            </a:r>
          </a:p>
          <a:p>
            <a:pPr algn="ctr"/>
            <a:r>
              <a:rPr lang="en-US" sz="1200" dirty="0"/>
              <a:t>learning rate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34F3A1-D532-455F-8A8C-609F025E702F}"/>
              </a:ext>
            </a:extLst>
          </p:cNvPr>
          <p:cNvSpPr/>
          <p:nvPr/>
        </p:nvSpPr>
        <p:spPr>
          <a:xfrm>
            <a:off x="7194572" y="3192607"/>
            <a:ext cx="1142542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E3A23C4-0675-4757-8016-C9AF7870DB6C}"/>
              </a:ext>
            </a:extLst>
          </p:cNvPr>
          <p:cNvSpPr txBox="1"/>
          <p:nvPr/>
        </p:nvSpPr>
        <p:spPr>
          <a:xfrm>
            <a:off x="6270683" y="2167822"/>
            <a:ext cx="1734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Possible learning rates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3D7EE83-02E8-477D-8B5A-329F47D362D3}"/>
              </a:ext>
            </a:extLst>
          </p:cNvPr>
          <p:cNvSpPr/>
          <p:nvPr/>
        </p:nvSpPr>
        <p:spPr>
          <a:xfrm>
            <a:off x="8336156" y="3413639"/>
            <a:ext cx="537692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EBDF78-19D0-4F67-90EE-0BBA31EAFE80}"/>
              </a:ext>
            </a:extLst>
          </p:cNvPr>
          <p:cNvSpPr/>
          <p:nvPr/>
        </p:nvSpPr>
        <p:spPr>
          <a:xfrm>
            <a:off x="8336156" y="3413639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BCD7CD-06E4-461A-9477-7B541134B1AD}"/>
              </a:ext>
            </a:extLst>
          </p:cNvPr>
          <p:cNvSpPr/>
          <p:nvPr/>
        </p:nvSpPr>
        <p:spPr>
          <a:xfrm>
            <a:off x="8873848" y="3634962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AA3872-F14D-4994-9122-A56C0362E0F5}"/>
              </a:ext>
            </a:extLst>
          </p:cNvPr>
          <p:cNvSpPr/>
          <p:nvPr/>
        </p:nvSpPr>
        <p:spPr>
          <a:xfrm>
            <a:off x="8985926" y="3404129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EAB17F-9D90-464B-B24C-F004488ADA0E}"/>
              </a:ext>
            </a:extLst>
          </p:cNvPr>
          <p:cNvSpPr/>
          <p:nvPr/>
        </p:nvSpPr>
        <p:spPr>
          <a:xfrm>
            <a:off x="9098004" y="3164945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A2AA83-89C2-49E8-8EE5-38E9B1874981}"/>
              </a:ext>
            </a:extLst>
          </p:cNvPr>
          <p:cNvSpPr/>
          <p:nvPr/>
        </p:nvSpPr>
        <p:spPr>
          <a:xfrm>
            <a:off x="8588608" y="2358557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radius = 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B87BA54-829F-4C42-913F-5CED48217EA0}"/>
              </a:ext>
            </a:extLst>
          </p:cNvPr>
          <p:cNvSpPr/>
          <p:nvPr/>
        </p:nvSpPr>
        <p:spPr>
          <a:xfrm>
            <a:off x="9210082" y="3395778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217610-8846-4F8B-9D1C-42A47311E0F5}"/>
              </a:ext>
            </a:extLst>
          </p:cNvPr>
          <p:cNvSpPr/>
          <p:nvPr/>
        </p:nvSpPr>
        <p:spPr>
          <a:xfrm>
            <a:off x="9328782" y="3636504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6F6395E-E92E-4841-AFF1-8C0F1584EE25}"/>
              </a:ext>
            </a:extLst>
          </p:cNvPr>
          <p:cNvSpPr/>
          <p:nvPr/>
        </p:nvSpPr>
        <p:spPr>
          <a:xfrm>
            <a:off x="9449928" y="3874146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B7F1C90-0378-4778-853C-C3059842AF5A}"/>
              </a:ext>
            </a:extLst>
          </p:cNvPr>
          <p:cNvCxnSpPr>
            <a:cxnSpLocks/>
          </p:cNvCxnSpPr>
          <p:nvPr/>
        </p:nvCxnSpPr>
        <p:spPr>
          <a:xfrm flipH="1" flipV="1">
            <a:off x="10853968" y="2477343"/>
            <a:ext cx="45847" cy="2647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6B7694B-4F22-452D-A06F-882F31719339}"/>
              </a:ext>
            </a:extLst>
          </p:cNvPr>
          <p:cNvSpPr/>
          <p:nvPr/>
        </p:nvSpPr>
        <p:spPr>
          <a:xfrm>
            <a:off x="7249099" y="3503364"/>
            <a:ext cx="1208203" cy="595223"/>
          </a:xfrm>
          <a:custGeom>
            <a:avLst/>
            <a:gdLst>
              <a:gd name="connsiteX0" fmla="*/ 0 w 1277956"/>
              <a:gd name="connsiteY0" fmla="*/ 0 h 683046"/>
              <a:gd name="connsiteX1" fmla="*/ 55084 w 1277956"/>
              <a:gd name="connsiteY1" fmla="*/ 33050 h 683046"/>
              <a:gd name="connsiteX2" fmla="*/ 88135 w 1277956"/>
              <a:gd name="connsiteY2" fmla="*/ 44067 h 683046"/>
              <a:gd name="connsiteX3" fmla="*/ 110168 w 1277956"/>
              <a:gd name="connsiteY3" fmla="*/ 77118 h 683046"/>
              <a:gd name="connsiteX4" fmla="*/ 143219 w 1277956"/>
              <a:gd name="connsiteY4" fmla="*/ 88135 h 683046"/>
              <a:gd name="connsiteX5" fmla="*/ 176270 w 1277956"/>
              <a:gd name="connsiteY5" fmla="*/ 110169 h 683046"/>
              <a:gd name="connsiteX6" fmla="*/ 264405 w 1277956"/>
              <a:gd name="connsiteY6" fmla="*/ 220337 h 683046"/>
              <a:gd name="connsiteX7" fmla="*/ 330506 w 1277956"/>
              <a:gd name="connsiteY7" fmla="*/ 242371 h 683046"/>
              <a:gd name="connsiteX8" fmla="*/ 473725 w 1277956"/>
              <a:gd name="connsiteY8" fmla="*/ 297455 h 683046"/>
              <a:gd name="connsiteX9" fmla="*/ 539826 w 1277956"/>
              <a:gd name="connsiteY9" fmla="*/ 319489 h 683046"/>
              <a:gd name="connsiteX10" fmla="*/ 605928 w 1277956"/>
              <a:gd name="connsiteY10" fmla="*/ 352540 h 683046"/>
              <a:gd name="connsiteX11" fmla="*/ 649995 w 1277956"/>
              <a:gd name="connsiteY11" fmla="*/ 418641 h 683046"/>
              <a:gd name="connsiteX12" fmla="*/ 716096 w 1277956"/>
              <a:gd name="connsiteY12" fmla="*/ 440675 h 683046"/>
              <a:gd name="connsiteX13" fmla="*/ 804231 w 1277956"/>
              <a:gd name="connsiteY13" fmla="*/ 495759 h 683046"/>
              <a:gd name="connsiteX14" fmla="*/ 870332 w 1277956"/>
              <a:gd name="connsiteY14" fmla="*/ 539826 h 683046"/>
              <a:gd name="connsiteX15" fmla="*/ 925417 w 1277956"/>
              <a:gd name="connsiteY15" fmla="*/ 583894 h 683046"/>
              <a:gd name="connsiteX16" fmla="*/ 991518 w 1277956"/>
              <a:gd name="connsiteY16" fmla="*/ 627961 h 683046"/>
              <a:gd name="connsiteX17" fmla="*/ 1002535 w 1277956"/>
              <a:gd name="connsiteY17" fmla="*/ 661012 h 683046"/>
              <a:gd name="connsiteX18" fmla="*/ 1068636 w 1277956"/>
              <a:gd name="connsiteY18" fmla="*/ 683046 h 683046"/>
              <a:gd name="connsiteX19" fmla="*/ 1189821 w 1277956"/>
              <a:gd name="connsiteY19" fmla="*/ 672029 h 683046"/>
              <a:gd name="connsiteX20" fmla="*/ 1277956 w 1277956"/>
              <a:gd name="connsiteY20" fmla="*/ 649995 h 68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77956" h="683046">
                <a:moveTo>
                  <a:pt x="0" y="0"/>
                </a:moveTo>
                <a:cubicBezTo>
                  <a:pt x="18361" y="11017"/>
                  <a:pt x="35932" y="23474"/>
                  <a:pt x="55084" y="33050"/>
                </a:cubicBezTo>
                <a:cubicBezTo>
                  <a:pt x="65471" y="38243"/>
                  <a:pt x="79067" y="36812"/>
                  <a:pt x="88135" y="44067"/>
                </a:cubicBezTo>
                <a:cubicBezTo>
                  <a:pt x="98474" y="52338"/>
                  <a:pt x="99829" y="68847"/>
                  <a:pt x="110168" y="77118"/>
                </a:cubicBezTo>
                <a:cubicBezTo>
                  <a:pt x="119236" y="84373"/>
                  <a:pt x="132832" y="82942"/>
                  <a:pt x="143219" y="88135"/>
                </a:cubicBezTo>
                <a:cubicBezTo>
                  <a:pt x="155062" y="94056"/>
                  <a:pt x="165253" y="102824"/>
                  <a:pt x="176270" y="110169"/>
                </a:cubicBezTo>
                <a:cubicBezTo>
                  <a:pt x="197312" y="173298"/>
                  <a:pt x="189655" y="195420"/>
                  <a:pt x="264405" y="220337"/>
                </a:cubicBezTo>
                <a:lnTo>
                  <a:pt x="330506" y="242371"/>
                </a:lnTo>
                <a:cubicBezTo>
                  <a:pt x="418213" y="300842"/>
                  <a:pt x="370392" y="282693"/>
                  <a:pt x="473725" y="297455"/>
                </a:cubicBezTo>
                <a:cubicBezTo>
                  <a:pt x="495759" y="304800"/>
                  <a:pt x="520501" y="306606"/>
                  <a:pt x="539826" y="319489"/>
                </a:cubicBezTo>
                <a:cubicBezTo>
                  <a:pt x="582540" y="347965"/>
                  <a:pt x="560316" y="337336"/>
                  <a:pt x="605928" y="352540"/>
                </a:cubicBezTo>
                <a:cubicBezTo>
                  <a:pt x="620617" y="374574"/>
                  <a:pt x="624873" y="410267"/>
                  <a:pt x="649995" y="418641"/>
                </a:cubicBezTo>
                <a:lnTo>
                  <a:pt x="716096" y="440675"/>
                </a:lnTo>
                <a:cubicBezTo>
                  <a:pt x="768951" y="519956"/>
                  <a:pt x="694104" y="422341"/>
                  <a:pt x="804231" y="495759"/>
                </a:cubicBezTo>
                <a:lnTo>
                  <a:pt x="870332" y="539826"/>
                </a:lnTo>
                <a:cubicBezTo>
                  <a:pt x="911044" y="600894"/>
                  <a:pt x="869073" y="552592"/>
                  <a:pt x="925417" y="583894"/>
                </a:cubicBezTo>
                <a:cubicBezTo>
                  <a:pt x="948566" y="596754"/>
                  <a:pt x="991518" y="627961"/>
                  <a:pt x="991518" y="627961"/>
                </a:cubicBezTo>
                <a:cubicBezTo>
                  <a:pt x="995190" y="638978"/>
                  <a:pt x="993085" y="654262"/>
                  <a:pt x="1002535" y="661012"/>
                </a:cubicBezTo>
                <a:cubicBezTo>
                  <a:pt x="1021434" y="674512"/>
                  <a:pt x="1068636" y="683046"/>
                  <a:pt x="1068636" y="683046"/>
                </a:cubicBezTo>
                <a:cubicBezTo>
                  <a:pt x="1109031" y="679374"/>
                  <a:pt x="1149756" y="678355"/>
                  <a:pt x="1189821" y="672029"/>
                </a:cubicBezTo>
                <a:cubicBezTo>
                  <a:pt x="1219733" y="667306"/>
                  <a:pt x="1277956" y="649995"/>
                  <a:pt x="1277956" y="649995"/>
                </a:cubicBezTo>
              </a:path>
            </a:pathLst>
          </a:cu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D7929AE-8513-4872-A36A-01F552B7E656}"/>
              </a:ext>
            </a:extLst>
          </p:cNvPr>
          <p:cNvCxnSpPr/>
          <p:nvPr/>
        </p:nvCxnSpPr>
        <p:spPr>
          <a:xfrm flipH="1">
            <a:off x="8336156" y="3312199"/>
            <a:ext cx="958" cy="1828398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439223B-F4AF-4C32-AF64-046AD08F60E9}"/>
              </a:ext>
            </a:extLst>
          </p:cNvPr>
          <p:cNvSpPr/>
          <p:nvPr/>
        </p:nvSpPr>
        <p:spPr>
          <a:xfrm>
            <a:off x="8460954" y="4076241"/>
            <a:ext cx="364175" cy="229458"/>
          </a:xfrm>
          <a:custGeom>
            <a:avLst/>
            <a:gdLst>
              <a:gd name="connsiteX0" fmla="*/ 0 w 716097"/>
              <a:gd name="connsiteY0" fmla="*/ 0 h 320132"/>
              <a:gd name="connsiteX1" fmla="*/ 55085 w 716097"/>
              <a:gd name="connsiteY1" fmla="*/ 44067 h 320132"/>
              <a:gd name="connsiteX2" fmla="*/ 88135 w 716097"/>
              <a:gd name="connsiteY2" fmla="*/ 55084 h 320132"/>
              <a:gd name="connsiteX3" fmla="*/ 121186 w 716097"/>
              <a:gd name="connsiteY3" fmla="*/ 77118 h 320132"/>
              <a:gd name="connsiteX4" fmla="*/ 143219 w 716097"/>
              <a:gd name="connsiteY4" fmla="*/ 110169 h 320132"/>
              <a:gd name="connsiteX5" fmla="*/ 209321 w 716097"/>
              <a:gd name="connsiteY5" fmla="*/ 132202 h 320132"/>
              <a:gd name="connsiteX6" fmla="*/ 341523 w 716097"/>
              <a:gd name="connsiteY6" fmla="*/ 176270 h 320132"/>
              <a:gd name="connsiteX7" fmla="*/ 407624 w 716097"/>
              <a:gd name="connsiteY7" fmla="*/ 198304 h 320132"/>
              <a:gd name="connsiteX8" fmla="*/ 440675 w 716097"/>
              <a:gd name="connsiteY8" fmla="*/ 209320 h 320132"/>
              <a:gd name="connsiteX9" fmla="*/ 539827 w 716097"/>
              <a:gd name="connsiteY9" fmla="*/ 275422 h 320132"/>
              <a:gd name="connsiteX10" fmla="*/ 572877 w 716097"/>
              <a:gd name="connsiteY10" fmla="*/ 297455 h 320132"/>
              <a:gd name="connsiteX11" fmla="*/ 638979 w 716097"/>
              <a:gd name="connsiteY11" fmla="*/ 308472 h 320132"/>
              <a:gd name="connsiteX12" fmla="*/ 716097 w 716097"/>
              <a:gd name="connsiteY12" fmla="*/ 319489 h 32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6097" h="320132">
                <a:moveTo>
                  <a:pt x="0" y="0"/>
                </a:moveTo>
                <a:cubicBezTo>
                  <a:pt x="18362" y="14689"/>
                  <a:pt x="35145" y="31605"/>
                  <a:pt x="55085" y="44067"/>
                </a:cubicBezTo>
                <a:cubicBezTo>
                  <a:pt x="64933" y="50222"/>
                  <a:pt x="77748" y="49891"/>
                  <a:pt x="88135" y="55084"/>
                </a:cubicBezTo>
                <a:cubicBezTo>
                  <a:pt x="99978" y="61006"/>
                  <a:pt x="110169" y="69773"/>
                  <a:pt x="121186" y="77118"/>
                </a:cubicBezTo>
                <a:cubicBezTo>
                  <a:pt x="128530" y="88135"/>
                  <a:pt x="131991" y="103152"/>
                  <a:pt x="143219" y="110169"/>
                </a:cubicBezTo>
                <a:cubicBezTo>
                  <a:pt x="162914" y="122479"/>
                  <a:pt x="187287" y="124858"/>
                  <a:pt x="209321" y="132202"/>
                </a:cubicBezTo>
                <a:lnTo>
                  <a:pt x="341523" y="176270"/>
                </a:lnTo>
                <a:lnTo>
                  <a:pt x="407624" y="198304"/>
                </a:lnTo>
                <a:lnTo>
                  <a:pt x="440675" y="209320"/>
                </a:lnTo>
                <a:lnTo>
                  <a:pt x="539827" y="275422"/>
                </a:lnTo>
                <a:cubicBezTo>
                  <a:pt x="550844" y="282766"/>
                  <a:pt x="559817" y="295278"/>
                  <a:pt x="572877" y="297455"/>
                </a:cubicBezTo>
                <a:lnTo>
                  <a:pt x="638979" y="308472"/>
                </a:lnTo>
                <a:cubicBezTo>
                  <a:pt x="685964" y="324134"/>
                  <a:pt x="660416" y="319489"/>
                  <a:pt x="716097" y="319489"/>
                </a:cubicBez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9FBC7D6-CDDD-47D4-90A8-1CD2500A75F1}"/>
              </a:ext>
            </a:extLst>
          </p:cNvPr>
          <p:cNvCxnSpPr>
            <a:cxnSpLocks/>
          </p:cNvCxnSpPr>
          <p:nvPr/>
        </p:nvCxnSpPr>
        <p:spPr>
          <a:xfrm>
            <a:off x="8483312" y="3675549"/>
            <a:ext cx="0" cy="1449447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707ABFA-F697-42AC-A69A-B6FA78067B39}"/>
              </a:ext>
            </a:extLst>
          </p:cNvPr>
          <p:cNvSpPr/>
          <p:nvPr/>
        </p:nvSpPr>
        <p:spPr>
          <a:xfrm>
            <a:off x="8824511" y="4274545"/>
            <a:ext cx="396607" cy="44067"/>
          </a:xfrm>
          <a:custGeom>
            <a:avLst/>
            <a:gdLst>
              <a:gd name="connsiteX0" fmla="*/ 0 w 396607"/>
              <a:gd name="connsiteY0" fmla="*/ 44067 h 44067"/>
              <a:gd name="connsiteX1" fmla="*/ 99152 w 396607"/>
              <a:gd name="connsiteY1" fmla="*/ 33050 h 44067"/>
              <a:gd name="connsiteX2" fmla="*/ 132202 w 396607"/>
              <a:gd name="connsiteY2" fmla="*/ 22033 h 44067"/>
              <a:gd name="connsiteX3" fmla="*/ 330506 w 396607"/>
              <a:gd name="connsiteY3" fmla="*/ 11016 h 44067"/>
              <a:gd name="connsiteX4" fmla="*/ 396607 w 396607"/>
              <a:gd name="connsiteY4" fmla="*/ 0 h 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607" h="44067">
                <a:moveTo>
                  <a:pt x="0" y="44067"/>
                </a:moveTo>
                <a:cubicBezTo>
                  <a:pt x="33051" y="40395"/>
                  <a:pt x="66350" y="38517"/>
                  <a:pt x="99152" y="33050"/>
                </a:cubicBezTo>
                <a:cubicBezTo>
                  <a:pt x="110607" y="31141"/>
                  <a:pt x="120642" y="23134"/>
                  <a:pt x="132202" y="22033"/>
                </a:cubicBezTo>
                <a:cubicBezTo>
                  <a:pt x="198107" y="15756"/>
                  <a:pt x="264405" y="14688"/>
                  <a:pt x="330506" y="11016"/>
                </a:cubicBezTo>
                <a:lnTo>
                  <a:pt x="396607" y="0"/>
                </a:ln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2E92F59-4911-4296-ABBA-C8FB063BF5BC}"/>
              </a:ext>
            </a:extLst>
          </p:cNvPr>
          <p:cNvSpPr/>
          <p:nvPr/>
        </p:nvSpPr>
        <p:spPr>
          <a:xfrm>
            <a:off x="9210102" y="4241127"/>
            <a:ext cx="334396" cy="45719"/>
          </a:xfrm>
          <a:custGeom>
            <a:avLst/>
            <a:gdLst>
              <a:gd name="connsiteX0" fmla="*/ 0 w 638979"/>
              <a:gd name="connsiteY0" fmla="*/ 44434 h 55451"/>
              <a:gd name="connsiteX1" fmla="*/ 110169 w 638979"/>
              <a:gd name="connsiteY1" fmla="*/ 33418 h 55451"/>
              <a:gd name="connsiteX2" fmla="*/ 363557 w 638979"/>
              <a:gd name="connsiteY2" fmla="*/ 55451 h 55451"/>
              <a:gd name="connsiteX3" fmla="*/ 506776 w 638979"/>
              <a:gd name="connsiteY3" fmla="*/ 44434 h 55451"/>
              <a:gd name="connsiteX4" fmla="*/ 572877 w 638979"/>
              <a:gd name="connsiteY4" fmla="*/ 11384 h 55451"/>
              <a:gd name="connsiteX5" fmla="*/ 638979 w 638979"/>
              <a:gd name="connsiteY5" fmla="*/ 367 h 5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979" h="55451">
                <a:moveTo>
                  <a:pt x="0" y="44434"/>
                </a:moveTo>
                <a:cubicBezTo>
                  <a:pt x="36723" y="40762"/>
                  <a:pt x="73263" y="33418"/>
                  <a:pt x="110169" y="33418"/>
                </a:cubicBezTo>
                <a:cubicBezTo>
                  <a:pt x="245791" y="33418"/>
                  <a:pt x="262189" y="38556"/>
                  <a:pt x="363557" y="55451"/>
                </a:cubicBezTo>
                <a:cubicBezTo>
                  <a:pt x="411297" y="51779"/>
                  <a:pt x="459265" y="50373"/>
                  <a:pt x="506776" y="44434"/>
                </a:cubicBezTo>
                <a:cubicBezTo>
                  <a:pt x="543702" y="39818"/>
                  <a:pt x="540068" y="27789"/>
                  <a:pt x="572877" y="11384"/>
                </a:cubicBezTo>
                <a:cubicBezTo>
                  <a:pt x="601878" y="-3117"/>
                  <a:pt x="608072" y="367"/>
                  <a:pt x="638979" y="367"/>
                </a:cubicBez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C98FEA-7D44-4476-A14E-05DF4D34DC95}"/>
              </a:ext>
            </a:extLst>
          </p:cNvPr>
          <p:cNvSpPr txBox="1"/>
          <p:nvPr/>
        </p:nvSpPr>
        <p:spPr>
          <a:xfrm>
            <a:off x="10899482" y="2308970"/>
            <a:ext cx="90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loss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B0447AD-9138-4F1D-9517-4E96FAA874DE}"/>
              </a:ext>
            </a:extLst>
          </p:cNvPr>
          <p:cNvCxnSpPr>
            <a:cxnSpLocks/>
          </p:cNvCxnSpPr>
          <p:nvPr/>
        </p:nvCxnSpPr>
        <p:spPr>
          <a:xfrm>
            <a:off x="8853073" y="3607820"/>
            <a:ext cx="0" cy="1524755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21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1"/>
                </a:solidFill>
              </a:rPr>
              <a:t>A Greedy Scheduler for Learning Rate – The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56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</p:spPr>
            <p:txBody>
              <a:bodyPr/>
              <a:lstStyle/>
              <a:p>
                <a:pPr fontAlgn="base"/>
                <a:r>
                  <a:rPr lang="en-US" sz="1600" dirty="0"/>
                  <a:t>Take an initial learning rate as input:</a:t>
                </a:r>
                <a:r>
                  <a:rPr lang="en-US" sz="16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initial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learning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rate</m:t>
                    </m:r>
                  </m:oMath>
                </a14:m>
                <a:endParaRPr lang="en-US" sz="1800" dirty="0"/>
              </a:p>
              <a:p>
                <a:pPr fontAlgn="base"/>
                <a:r>
                  <a:rPr lang="en-US" sz="1600" dirty="0"/>
                  <a:t>Draw learning rates (per layer) from a uniform distribution</a:t>
                </a:r>
              </a:p>
              <a:p>
                <a:pPr fontAlgn="base"/>
                <a:r>
                  <a:rPr lang="en-US" sz="1600" dirty="0"/>
                  <a:t>Change the learning rate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1600" dirty="0"/>
                  <a:t>), when validation loss is not</a:t>
                </a:r>
                <a:br>
                  <a:rPr lang="en-US" sz="1600" dirty="0"/>
                </a:br>
                <a:r>
                  <a:rPr lang="en-US" sz="1600" dirty="0"/>
                  <a:t>smaller than the smallest value so far:</a:t>
                </a:r>
              </a:p>
              <a:p>
                <a:pPr lvl="1" fontAlgn="base"/>
                <a:r>
                  <a:rPr lang="en-US" sz="1400" dirty="0"/>
                  <a:t>If validation loss is improved, continue with the</a:t>
                </a:r>
                <a:br>
                  <a:rPr lang="en-US" sz="1400" dirty="0"/>
                </a:br>
                <a:r>
                  <a:rPr lang="en-US" sz="1400" dirty="0"/>
                  <a:t>current learning rate</a:t>
                </a:r>
              </a:p>
              <a:p>
                <a:pPr lvl="1" fontAlgn="base"/>
                <a:r>
                  <a:rPr lang="en-US" sz="1400" dirty="0"/>
                  <a:t>If not, start with “radius=1”, check the neighboring</a:t>
                </a:r>
                <a:br>
                  <a:rPr lang="en-US" sz="1400" dirty="0"/>
                </a:br>
                <a:r>
                  <a:rPr lang="en-US" sz="1400" dirty="0"/>
                  <a:t>learning rates and increase radius by 1</a:t>
                </a:r>
              </a:p>
              <a:p>
                <a:pPr marL="0" indent="0" fontAlgn="base">
                  <a:buNone/>
                </a:pPr>
                <a:endParaRPr lang="en-US" sz="1400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  <a:blipFill>
                <a:blip r:embed="rId3"/>
                <a:stretch>
                  <a:fillRect l="-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502E3F-79C7-408E-8F8A-998723C71B05}"/>
              </a:ext>
            </a:extLst>
          </p:cNvPr>
          <p:cNvCxnSpPr>
            <a:cxnSpLocks/>
          </p:cNvCxnSpPr>
          <p:nvPr/>
        </p:nvCxnSpPr>
        <p:spPr>
          <a:xfrm flipH="1" flipV="1">
            <a:off x="7177242" y="2492944"/>
            <a:ext cx="45847" cy="2647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EBDEA1-3FC8-466F-A960-5F543BFCAFB8}"/>
              </a:ext>
            </a:extLst>
          </p:cNvPr>
          <p:cNvCxnSpPr>
            <a:cxnSpLocks/>
          </p:cNvCxnSpPr>
          <p:nvPr/>
        </p:nvCxnSpPr>
        <p:spPr>
          <a:xfrm flipV="1">
            <a:off x="7223089" y="5132575"/>
            <a:ext cx="3842086" cy="80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D5D213-135B-4AB7-B4DD-4C9399A9BA9B}"/>
              </a:ext>
            </a:extLst>
          </p:cNvPr>
          <p:cNvSpPr txBox="1"/>
          <p:nvPr/>
        </p:nvSpPr>
        <p:spPr>
          <a:xfrm>
            <a:off x="10908076" y="5201392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epoch</a:t>
            </a:r>
          </a:p>
          <a:p>
            <a:pPr algn="ctr"/>
            <a:r>
              <a:rPr lang="en-US" sz="1200" dirty="0"/>
              <a:t>number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10EE6F-AB03-4A19-99AA-D98AF1477A54}"/>
              </a:ext>
            </a:extLst>
          </p:cNvPr>
          <p:cNvCxnSpPr/>
          <p:nvPr/>
        </p:nvCxnSpPr>
        <p:spPr>
          <a:xfrm>
            <a:off x="7144884" y="3311798"/>
            <a:ext cx="1664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A8FE6F7-B32F-4BA6-B726-25005E79D52B}"/>
              </a:ext>
            </a:extLst>
          </p:cNvPr>
          <p:cNvSpPr txBox="1"/>
          <p:nvPr/>
        </p:nvSpPr>
        <p:spPr>
          <a:xfrm>
            <a:off x="6119091" y="3173297"/>
            <a:ext cx="1035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Initial </a:t>
            </a:r>
          </a:p>
          <a:p>
            <a:pPr algn="ctr"/>
            <a:r>
              <a:rPr lang="en-US" sz="1200" dirty="0"/>
              <a:t>learning rate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34F3A1-D532-455F-8A8C-609F025E702F}"/>
              </a:ext>
            </a:extLst>
          </p:cNvPr>
          <p:cNvSpPr/>
          <p:nvPr/>
        </p:nvSpPr>
        <p:spPr>
          <a:xfrm>
            <a:off x="7194572" y="3192607"/>
            <a:ext cx="1142542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E3A23C4-0675-4757-8016-C9AF7870DB6C}"/>
              </a:ext>
            </a:extLst>
          </p:cNvPr>
          <p:cNvSpPr txBox="1"/>
          <p:nvPr/>
        </p:nvSpPr>
        <p:spPr>
          <a:xfrm>
            <a:off x="6270683" y="2167822"/>
            <a:ext cx="1734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Possible learning rates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3D7EE83-02E8-477D-8B5A-329F47D362D3}"/>
              </a:ext>
            </a:extLst>
          </p:cNvPr>
          <p:cNvSpPr/>
          <p:nvPr/>
        </p:nvSpPr>
        <p:spPr>
          <a:xfrm>
            <a:off x="8336156" y="3413639"/>
            <a:ext cx="537692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EBDF78-19D0-4F67-90EE-0BBA31EAFE80}"/>
              </a:ext>
            </a:extLst>
          </p:cNvPr>
          <p:cNvSpPr/>
          <p:nvPr/>
        </p:nvSpPr>
        <p:spPr>
          <a:xfrm>
            <a:off x="8336156" y="3413639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BCD7CD-06E4-461A-9477-7B541134B1AD}"/>
              </a:ext>
            </a:extLst>
          </p:cNvPr>
          <p:cNvSpPr/>
          <p:nvPr/>
        </p:nvSpPr>
        <p:spPr>
          <a:xfrm>
            <a:off x="8873848" y="3634962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AA3872-F14D-4994-9122-A56C0362E0F5}"/>
              </a:ext>
            </a:extLst>
          </p:cNvPr>
          <p:cNvSpPr/>
          <p:nvPr/>
        </p:nvSpPr>
        <p:spPr>
          <a:xfrm>
            <a:off x="8985926" y="3404129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EAB17F-9D90-464B-B24C-F004488ADA0E}"/>
              </a:ext>
            </a:extLst>
          </p:cNvPr>
          <p:cNvSpPr/>
          <p:nvPr/>
        </p:nvSpPr>
        <p:spPr>
          <a:xfrm>
            <a:off x="9098004" y="3164945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A2AA83-89C2-49E8-8EE5-38E9B1874981}"/>
              </a:ext>
            </a:extLst>
          </p:cNvPr>
          <p:cNvSpPr/>
          <p:nvPr/>
        </p:nvSpPr>
        <p:spPr>
          <a:xfrm>
            <a:off x="8588608" y="2358557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radius = 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B87BA54-829F-4C42-913F-5CED48217EA0}"/>
              </a:ext>
            </a:extLst>
          </p:cNvPr>
          <p:cNvSpPr/>
          <p:nvPr/>
        </p:nvSpPr>
        <p:spPr>
          <a:xfrm>
            <a:off x="9210082" y="3395778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217610-8846-4F8B-9D1C-42A47311E0F5}"/>
              </a:ext>
            </a:extLst>
          </p:cNvPr>
          <p:cNvSpPr/>
          <p:nvPr/>
        </p:nvSpPr>
        <p:spPr>
          <a:xfrm>
            <a:off x="9328782" y="3636504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6F6395E-E92E-4841-AFF1-8C0F1584EE25}"/>
              </a:ext>
            </a:extLst>
          </p:cNvPr>
          <p:cNvSpPr/>
          <p:nvPr/>
        </p:nvSpPr>
        <p:spPr>
          <a:xfrm>
            <a:off x="9449928" y="3874146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2FB3F8C-A570-49A8-96A3-122F7FE5B7E0}"/>
              </a:ext>
            </a:extLst>
          </p:cNvPr>
          <p:cNvSpPr/>
          <p:nvPr/>
        </p:nvSpPr>
        <p:spPr>
          <a:xfrm>
            <a:off x="9557437" y="3643313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754489C-58D8-4349-A799-BED53DAEF0CB}"/>
              </a:ext>
            </a:extLst>
          </p:cNvPr>
          <p:cNvSpPr/>
          <p:nvPr/>
        </p:nvSpPr>
        <p:spPr>
          <a:xfrm>
            <a:off x="9671638" y="3412480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EFDDDA7-1B70-4E88-9FCF-521034962DC6}"/>
              </a:ext>
            </a:extLst>
          </p:cNvPr>
          <p:cNvSpPr/>
          <p:nvPr/>
        </p:nvSpPr>
        <p:spPr>
          <a:xfrm>
            <a:off x="9796092" y="3176132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B7F1C90-0378-4778-853C-C3059842AF5A}"/>
              </a:ext>
            </a:extLst>
          </p:cNvPr>
          <p:cNvCxnSpPr>
            <a:cxnSpLocks/>
          </p:cNvCxnSpPr>
          <p:nvPr/>
        </p:nvCxnSpPr>
        <p:spPr>
          <a:xfrm flipH="1" flipV="1">
            <a:off x="10853968" y="2477343"/>
            <a:ext cx="45847" cy="2647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6B7694B-4F22-452D-A06F-882F31719339}"/>
              </a:ext>
            </a:extLst>
          </p:cNvPr>
          <p:cNvSpPr/>
          <p:nvPr/>
        </p:nvSpPr>
        <p:spPr>
          <a:xfrm>
            <a:off x="7249099" y="3503364"/>
            <a:ext cx="1208203" cy="595223"/>
          </a:xfrm>
          <a:custGeom>
            <a:avLst/>
            <a:gdLst>
              <a:gd name="connsiteX0" fmla="*/ 0 w 1277956"/>
              <a:gd name="connsiteY0" fmla="*/ 0 h 683046"/>
              <a:gd name="connsiteX1" fmla="*/ 55084 w 1277956"/>
              <a:gd name="connsiteY1" fmla="*/ 33050 h 683046"/>
              <a:gd name="connsiteX2" fmla="*/ 88135 w 1277956"/>
              <a:gd name="connsiteY2" fmla="*/ 44067 h 683046"/>
              <a:gd name="connsiteX3" fmla="*/ 110168 w 1277956"/>
              <a:gd name="connsiteY3" fmla="*/ 77118 h 683046"/>
              <a:gd name="connsiteX4" fmla="*/ 143219 w 1277956"/>
              <a:gd name="connsiteY4" fmla="*/ 88135 h 683046"/>
              <a:gd name="connsiteX5" fmla="*/ 176270 w 1277956"/>
              <a:gd name="connsiteY5" fmla="*/ 110169 h 683046"/>
              <a:gd name="connsiteX6" fmla="*/ 264405 w 1277956"/>
              <a:gd name="connsiteY6" fmla="*/ 220337 h 683046"/>
              <a:gd name="connsiteX7" fmla="*/ 330506 w 1277956"/>
              <a:gd name="connsiteY7" fmla="*/ 242371 h 683046"/>
              <a:gd name="connsiteX8" fmla="*/ 473725 w 1277956"/>
              <a:gd name="connsiteY8" fmla="*/ 297455 h 683046"/>
              <a:gd name="connsiteX9" fmla="*/ 539826 w 1277956"/>
              <a:gd name="connsiteY9" fmla="*/ 319489 h 683046"/>
              <a:gd name="connsiteX10" fmla="*/ 605928 w 1277956"/>
              <a:gd name="connsiteY10" fmla="*/ 352540 h 683046"/>
              <a:gd name="connsiteX11" fmla="*/ 649995 w 1277956"/>
              <a:gd name="connsiteY11" fmla="*/ 418641 h 683046"/>
              <a:gd name="connsiteX12" fmla="*/ 716096 w 1277956"/>
              <a:gd name="connsiteY12" fmla="*/ 440675 h 683046"/>
              <a:gd name="connsiteX13" fmla="*/ 804231 w 1277956"/>
              <a:gd name="connsiteY13" fmla="*/ 495759 h 683046"/>
              <a:gd name="connsiteX14" fmla="*/ 870332 w 1277956"/>
              <a:gd name="connsiteY14" fmla="*/ 539826 h 683046"/>
              <a:gd name="connsiteX15" fmla="*/ 925417 w 1277956"/>
              <a:gd name="connsiteY15" fmla="*/ 583894 h 683046"/>
              <a:gd name="connsiteX16" fmla="*/ 991518 w 1277956"/>
              <a:gd name="connsiteY16" fmla="*/ 627961 h 683046"/>
              <a:gd name="connsiteX17" fmla="*/ 1002535 w 1277956"/>
              <a:gd name="connsiteY17" fmla="*/ 661012 h 683046"/>
              <a:gd name="connsiteX18" fmla="*/ 1068636 w 1277956"/>
              <a:gd name="connsiteY18" fmla="*/ 683046 h 683046"/>
              <a:gd name="connsiteX19" fmla="*/ 1189821 w 1277956"/>
              <a:gd name="connsiteY19" fmla="*/ 672029 h 683046"/>
              <a:gd name="connsiteX20" fmla="*/ 1277956 w 1277956"/>
              <a:gd name="connsiteY20" fmla="*/ 649995 h 68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77956" h="683046">
                <a:moveTo>
                  <a:pt x="0" y="0"/>
                </a:moveTo>
                <a:cubicBezTo>
                  <a:pt x="18361" y="11017"/>
                  <a:pt x="35932" y="23474"/>
                  <a:pt x="55084" y="33050"/>
                </a:cubicBezTo>
                <a:cubicBezTo>
                  <a:pt x="65471" y="38243"/>
                  <a:pt x="79067" y="36812"/>
                  <a:pt x="88135" y="44067"/>
                </a:cubicBezTo>
                <a:cubicBezTo>
                  <a:pt x="98474" y="52338"/>
                  <a:pt x="99829" y="68847"/>
                  <a:pt x="110168" y="77118"/>
                </a:cubicBezTo>
                <a:cubicBezTo>
                  <a:pt x="119236" y="84373"/>
                  <a:pt x="132832" y="82942"/>
                  <a:pt x="143219" y="88135"/>
                </a:cubicBezTo>
                <a:cubicBezTo>
                  <a:pt x="155062" y="94056"/>
                  <a:pt x="165253" y="102824"/>
                  <a:pt x="176270" y="110169"/>
                </a:cubicBezTo>
                <a:cubicBezTo>
                  <a:pt x="197312" y="173298"/>
                  <a:pt x="189655" y="195420"/>
                  <a:pt x="264405" y="220337"/>
                </a:cubicBezTo>
                <a:lnTo>
                  <a:pt x="330506" y="242371"/>
                </a:lnTo>
                <a:cubicBezTo>
                  <a:pt x="418213" y="300842"/>
                  <a:pt x="370392" y="282693"/>
                  <a:pt x="473725" y="297455"/>
                </a:cubicBezTo>
                <a:cubicBezTo>
                  <a:pt x="495759" y="304800"/>
                  <a:pt x="520501" y="306606"/>
                  <a:pt x="539826" y="319489"/>
                </a:cubicBezTo>
                <a:cubicBezTo>
                  <a:pt x="582540" y="347965"/>
                  <a:pt x="560316" y="337336"/>
                  <a:pt x="605928" y="352540"/>
                </a:cubicBezTo>
                <a:cubicBezTo>
                  <a:pt x="620617" y="374574"/>
                  <a:pt x="624873" y="410267"/>
                  <a:pt x="649995" y="418641"/>
                </a:cubicBezTo>
                <a:lnTo>
                  <a:pt x="716096" y="440675"/>
                </a:lnTo>
                <a:cubicBezTo>
                  <a:pt x="768951" y="519956"/>
                  <a:pt x="694104" y="422341"/>
                  <a:pt x="804231" y="495759"/>
                </a:cubicBezTo>
                <a:lnTo>
                  <a:pt x="870332" y="539826"/>
                </a:lnTo>
                <a:cubicBezTo>
                  <a:pt x="911044" y="600894"/>
                  <a:pt x="869073" y="552592"/>
                  <a:pt x="925417" y="583894"/>
                </a:cubicBezTo>
                <a:cubicBezTo>
                  <a:pt x="948566" y="596754"/>
                  <a:pt x="991518" y="627961"/>
                  <a:pt x="991518" y="627961"/>
                </a:cubicBezTo>
                <a:cubicBezTo>
                  <a:pt x="995190" y="638978"/>
                  <a:pt x="993085" y="654262"/>
                  <a:pt x="1002535" y="661012"/>
                </a:cubicBezTo>
                <a:cubicBezTo>
                  <a:pt x="1021434" y="674512"/>
                  <a:pt x="1068636" y="683046"/>
                  <a:pt x="1068636" y="683046"/>
                </a:cubicBezTo>
                <a:cubicBezTo>
                  <a:pt x="1109031" y="679374"/>
                  <a:pt x="1149756" y="678355"/>
                  <a:pt x="1189821" y="672029"/>
                </a:cubicBezTo>
                <a:cubicBezTo>
                  <a:pt x="1219733" y="667306"/>
                  <a:pt x="1277956" y="649995"/>
                  <a:pt x="1277956" y="649995"/>
                </a:cubicBezTo>
              </a:path>
            </a:pathLst>
          </a:cu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D7929AE-8513-4872-A36A-01F552B7E656}"/>
              </a:ext>
            </a:extLst>
          </p:cNvPr>
          <p:cNvCxnSpPr/>
          <p:nvPr/>
        </p:nvCxnSpPr>
        <p:spPr>
          <a:xfrm flipH="1">
            <a:off x="8336156" y="3312199"/>
            <a:ext cx="958" cy="1828398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439223B-F4AF-4C32-AF64-046AD08F60E9}"/>
              </a:ext>
            </a:extLst>
          </p:cNvPr>
          <p:cNvSpPr/>
          <p:nvPr/>
        </p:nvSpPr>
        <p:spPr>
          <a:xfrm>
            <a:off x="8460954" y="4076241"/>
            <a:ext cx="364175" cy="229458"/>
          </a:xfrm>
          <a:custGeom>
            <a:avLst/>
            <a:gdLst>
              <a:gd name="connsiteX0" fmla="*/ 0 w 716097"/>
              <a:gd name="connsiteY0" fmla="*/ 0 h 320132"/>
              <a:gd name="connsiteX1" fmla="*/ 55085 w 716097"/>
              <a:gd name="connsiteY1" fmla="*/ 44067 h 320132"/>
              <a:gd name="connsiteX2" fmla="*/ 88135 w 716097"/>
              <a:gd name="connsiteY2" fmla="*/ 55084 h 320132"/>
              <a:gd name="connsiteX3" fmla="*/ 121186 w 716097"/>
              <a:gd name="connsiteY3" fmla="*/ 77118 h 320132"/>
              <a:gd name="connsiteX4" fmla="*/ 143219 w 716097"/>
              <a:gd name="connsiteY4" fmla="*/ 110169 h 320132"/>
              <a:gd name="connsiteX5" fmla="*/ 209321 w 716097"/>
              <a:gd name="connsiteY5" fmla="*/ 132202 h 320132"/>
              <a:gd name="connsiteX6" fmla="*/ 341523 w 716097"/>
              <a:gd name="connsiteY6" fmla="*/ 176270 h 320132"/>
              <a:gd name="connsiteX7" fmla="*/ 407624 w 716097"/>
              <a:gd name="connsiteY7" fmla="*/ 198304 h 320132"/>
              <a:gd name="connsiteX8" fmla="*/ 440675 w 716097"/>
              <a:gd name="connsiteY8" fmla="*/ 209320 h 320132"/>
              <a:gd name="connsiteX9" fmla="*/ 539827 w 716097"/>
              <a:gd name="connsiteY9" fmla="*/ 275422 h 320132"/>
              <a:gd name="connsiteX10" fmla="*/ 572877 w 716097"/>
              <a:gd name="connsiteY10" fmla="*/ 297455 h 320132"/>
              <a:gd name="connsiteX11" fmla="*/ 638979 w 716097"/>
              <a:gd name="connsiteY11" fmla="*/ 308472 h 320132"/>
              <a:gd name="connsiteX12" fmla="*/ 716097 w 716097"/>
              <a:gd name="connsiteY12" fmla="*/ 319489 h 32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6097" h="320132">
                <a:moveTo>
                  <a:pt x="0" y="0"/>
                </a:moveTo>
                <a:cubicBezTo>
                  <a:pt x="18362" y="14689"/>
                  <a:pt x="35145" y="31605"/>
                  <a:pt x="55085" y="44067"/>
                </a:cubicBezTo>
                <a:cubicBezTo>
                  <a:pt x="64933" y="50222"/>
                  <a:pt x="77748" y="49891"/>
                  <a:pt x="88135" y="55084"/>
                </a:cubicBezTo>
                <a:cubicBezTo>
                  <a:pt x="99978" y="61006"/>
                  <a:pt x="110169" y="69773"/>
                  <a:pt x="121186" y="77118"/>
                </a:cubicBezTo>
                <a:cubicBezTo>
                  <a:pt x="128530" y="88135"/>
                  <a:pt x="131991" y="103152"/>
                  <a:pt x="143219" y="110169"/>
                </a:cubicBezTo>
                <a:cubicBezTo>
                  <a:pt x="162914" y="122479"/>
                  <a:pt x="187287" y="124858"/>
                  <a:pt x="209321" y="132202"/>
                </a:cubicBezTo>
                <a:lnTo>
                  <a:pt x="341523" y="176270"/>
                </a:lnTo>
                <a:lnTo>
                  <a:pt x="407624" y="198304"/>
                </a:lnTo>
                <a:lnTo>
                  <a:pt x="440675" y="209320"/>
                </a:lnTo>
                <a:lnTo>
                  <a:pt x="539827" y="275422"/>
                </a:lnTo>
                <a:cubicBezTo>
                  <a:pt x="550844" y="282766"/>
                  <a:pt x="559817" y="295278"/>
                  <a:pt x="572877" y="297455"/>
                </a:cubicBezTo>
                <a:lnTo>
                  <a:pt x="638979" y="308472"/>
                </a:lnTo>
                <a:cubicBezTo>
                  <a:pt x="685964" y="324134"/>
                  <a:pt x="660416" y="319489"/>
                  <a:pt x="716097" y="319489"/>
                </a:cubicBez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9FBC7D6-CDDD-47D4-90A8-1CD2500A75F1}"/>
              </a:ext>
            </a:extLst>
          </p:cNvPr>
          <p:cNvCxnSpPr>
            <a:cxnSpLocks/>
          </p:cNvCxnSpPr>
          <p:nvPr/>
        </p:nvCxnSpPr>
        <p:spPr>
          <a:xfrm>
            <a:off x="8483312" y="3675549"/>
            <a:ext cx="0" cy="1449447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707ABFA-F697-42AC-A69A-B6FA78067B39}"/>
              </a:ext>
            </a:extLst>
          </p:cNvPr>
          <p:cNvSpPr/>
          <p:nvPr/>
        </p:nvSpPr>
        <p:spPr>
          <a:xfrm>
            <a:off x="8824511" y="4274545"/>
            <a:ext cx="396607" cy="44067"/>
          </a:xfrm>
          <a:custGeom>
            <a:avLst/>
            <a:gdLst>
              <a:gd name="connsiteX0" fmla="*/ 0 w 396607"/>
              <a:gd name="connsiteY0" fmla="*/ 44067 h 44067"/>
              <a:gd name="connsiteX1" fmla="*/ 99152 w 396607"/>
              <a:gd name="connsiteY1" fmla="*/ 33050 h 44067"/>
              <a:gd name="connsiteX2" fmla="*/ 132202 w 396607"/>
              <a:gd name="connsiteY2" fmla="*/ 22033 h 44067"/>
              <a:gd name="connsiteX3" fmla="*/ 330506 w 396607"/>
              <a:gd name="connsiteY3" fmla="*/ 11016 h 44067"/>
              <a:gd name="connsiteX4" fmla="*/ 396607 w 396607"/>
              <a:gd name="connsiteY4" fmla="*/ 0 h 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607" h="44067">
                <a:moveTo>
                  <a:pt x="0" y="44067"/>
                </a:moveTo>
                <a:cubicBezTo>
                  <a:pt x="33051" y="40395"/>
                  <a:pt x="66350" y="38517"/>
                  <a:pt x="99152" y="33050"/>
                </a:cubicBezTo>
                <a:cubicBezTo>
                  <a:pt x="110607" y="31141"/>
                  <a:pt x="120642" y="23134"/>
                  <a:pt x="132202" y="22033"/>
                </a:cubicBezTo>
                <a:cubicBezTo>
                  <a:pt x="198107" y="15756"/>
                  <a:pt x="264405" y="14688"/>
                  <a:pt x="330506" y="11016"/>
                </a:cubicBezTo>
                <a:lnTo>
                  <a:pt x="396607" y="0"/>
                </a:ln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2E92F59-4911-4296-ABBA-C8FB063BF5BC}"/>
              </a:ext>
            </a:extLst>
          </p:cNvPr>
          <p:cNvSpPr/>
          <p:nvPr/>
        </p:nvSpPr>
        <p:spPr>
          <a:xfrm>
            <a:off x="9210101" y="4241127"/>
            <a:ext cx="638979" cy="55451"/>
          </a:xfrm>
          <a:custGeom>
            <a:avLst/>
            <a:gdLst>
              <a:gd name="connsiteX0" fmla="*/ 0 w 638979"/>
              <a:gd name="connsiteY0" fmla="*/ 44434 h 55451"/>
              <a:gd name="connsiteX1" fmla="*/ 110169 w 638979"/>
              <a:gd name="connsiteY1" fmla="*/ 33418 h 55451"/>
              <a:gd name="connsiteX2" fmla="*/ 363557 w 638979"/>
              <a:gd name="connsiteY2" fmla="*/ 55451 h 55451"/>
              <a:gd name="connsiteX3" fmla="*/ 506776 w 638979"/>
              <a:gd name="connsiteY3" fmla="*/ 44434 h 55451"/>
              <a:gd name="connsiteX4" fmla="*/ 572877 w 638979"/>
              <a:gd name="connsiteY4" fmla="*/ 11384 h 55451"/>
              <a:gd name="connsiteX5" fmla="*/ 638979 w 638979"/>
              <a:gd name="connsiteY5" fmla="*/ 367 h 5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979" h="55451">
                <a:moveTo>
                  <a:pt x="0" y="44434"/>
                </a:moveTo>
                <a:cubicBezTo>
                  <a:pt x="36723" y="40762"/>
                  <a:pt x="73263" y="33418"/>
                  <a:pt x="110169" y="33418"/>
                </a:cubicBezTo>
                <a:cubicBezTo>
                  <a:pt x="245791" y="33418"/>
                  <a:pt x="262189" y="38556"/>
                  <a:pt x="363557" y="55451"/>
                </a:cubicBezTo>
                <a:cubicBezTo>
                  <a:pt x="411297" y="51779"/>
                  <a:pt x="459265" y="50373"/>
                  <a:pt x="506776" y="44434"/>
                </a:cubicBezTo>
                <a:cubicBezTo>
                  <a:pt x="543702" y="39818"/>
                  <a:pt x="540068" y="27789"/>
                  <a:pt x="572877" y="11384"/>
                </a:cubicBezTo>
                <a:cubicBezTo>
                  <a:pt x="601878" y="-3117"/>
                  <a:pt x="608072" y="367"/>
                  <a:pt x="638979" y="367"/>
                </a:cubicBez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C98FEA-7D44-4476-A14E-05DF4D34DC95}"/>
              </a:ext>
            </a:extLst>
          </p:cNvPr>
          <p:cNvSpPr txBox="1"/>
          <p:nvPr/>
        </p:nvSpPr>
        <p:spPr>
          <a:xfrm>
            <a:off x="10899482" y="2308970"/>
            <a:ext cx="90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loss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4A715EC-C538-483A-8B01-9DED0F63FE38}"/>
              </a:ext>
            </a:extLst>
          </p:cNvPr>
          <p:cNvSpPr/>
          <p:nvPr/>
        </p:nvSpPr>
        <p:spPr>
          <a:xfrm>
            <a:off x="9915413" y="2934113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B0447AD-9138-4F1D-9517-4E96FAA874DE}"/>
              </a:ext>
            </a:extLst>
          </p:cNvPr>
          <p:cNvCxnSpPr>
            <a:cxnSpLocks/>
          </p:cNvCxnSpPr>
          <p:nvPr/>
        </p:nvCxnSpPr>
        <p:spPr>
          <a:xfrm>
            <a:off x="8853073" y="3607820"/>
            <a:ext cx="0" cy="1524755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2B3C2D4-C301-495E-A33F-F771BD6F4BA8}"/>
              </a:ext>
            </a:extLst>
          </p:cNvPr>
          <p:cNvSpPr/>
          <p:nvPr/>
        </p:nvSpPr>
        <p:spPr>
          <a:xfrm>
            <a:off x="9849080" y="4237716"/>
            <a:ext cx="187479" cy="45719"/>
          </a:xfrm>
          <a:custGeom>
            <a:avLst/>
            <a:gdLst>
              <a:gd name="connsiteX0" fmla="*/ 0 w 550843"/>
              <a:gd name="connsiteY0" fmla="*/ 14794 h 36828"/>
              <a:gd name="connsiteX1" fmla="*/ 242371 w 550843"/>
              <a:gd name="connsiteY1" fmla="*/ 14794 h 36828"/>
              <a:gd name="connsiteX2" fmla="*/ 275421 w 550843"/>
              <a:gd name="connsiteY2" fmla="*/ 25811 h 36828"/>
              <a:gd name="connsiteX3" fmla="*/ 550843 w 550843"/>
              <a:gd name="connsiteY3" fmla="*/ 36828 h 3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843" h="36828">
                <a:moveTo>
                  <a:pt x="0" y="14794"/>
                </a:moveTo>
                <a:cubicBezTo>
                  <a:pt x="107941" y="-6795"/>
                  <a:pt x="64663" y="-2977"/>
                  <a:pt x="242371" y="14794"/>
                </a:cubicBezTo>
                <a:cubicBezTo>
                  <a:pt x="253926" y="15950"/>
                  <a:pt x="263838" y="24984"/>
                  <a:pt x="275421" y="25811"/>
                </a:cubicBezTo>
                <a:cubicBezTo>
                  <a:pt x="367068" y="32357"/>
                  <a:pt x="550843" y="36828"/>
                  <a:pt x="550843" y="36828"/>
                </a:cubicBez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2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1"/>
                </a:solidFill>
              </a:rPr>
              <a:t>A Greedy Scheduler for Learning Rate – The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57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</p:spPr>
            <p:txBody>
              <a:bodyPr/>
              <a:lstStyle/>
              <a:p>
                <a:pPr fontAlgn="base"/>
                <a:r>
                  <a:rPr lang="en-US" sz="1600" dirty="0"/>
                  <a:t>Take an initial learning rate as input:</a:t>
                </a:r>
                <a:r>
                  <a:rPr lang="en-US" sz="16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initial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learning</m:t>
                    </m:r>
                    <m: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rate</m:t>
                    </m:r>
                  </m:oMath>
                </a14:m>
                <a:endParaRPr lang="en-US" sz="1800" dirty="0"/>
              </a:p>
              <a:p>
                <a:pPr fontAlgn="base"/>
                <a:r>
                  <a:rPr lang="en-US" sz="1600" dirty="0"/>
                  <a:t>Draw learning rates (per layer) from a uniform distribution</a:t>
                </a:r>
              </a:p>
              <a:p>
                <a:pPr fontAlgn="base"/>
                <a:r>
                  <a:rPr lang="en-US" sz="1600" dirty="0"/>
                  <a:t>Change the learning rate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1600" dirty="0"/>
                  <a:t>), when validation loss is not</a:t>
                </a:r>
                <a:br>
                  <a:rPr lang="en-US" sz="1600" dirty="0"/>
                </a:br>
                <a:r>
                  <a:rPr lang="en-US" sz="1600" dirty="0"/>
                  <a:t>smaller than the smallest value so far:</a:t>
                </a:r>
              </a:p>
              <a:p>
                <a:pPr lvl="1" fontAlgn="base"/>
                <a:r>
                  <a:rPr lang="en-US" sz="1400" dirty="0"/>
                  <a:t>If validation loss is improved, continue with the</a:t>
                </a:r>
                <a:br>
                  <a:rPr lang="en-US" sz="1400" dirty="0"/>
                </a:br>
                <a:r>
                  <a:rPr lang="en-US" sz="1400" dirty="0"/>
                  <a:t>current learning rate</a:t>
                </a:r>
              </a:p>
              <a:p>
                <a:pPr lvl="1" fontAlgn="base"/>
                <a:r>
                  <a:rPr lang="en-US" sz="1400" dirty="0"/>
                  <a:t>If not, start with “radius=1”, check the neighboring</a:t>
                </a:r>
                <a:br>
                  <a:rPr lang="en-US" sz="1400" dirty="0"/>
                </a:br>
                <a:r>
                  <a:rPr lang="en-US" sz="1400" dirty="0"/>
                  <a:t>learning rates and increase radius by 1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F66F5A-766F-424A-B03C-752C411828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7700" y="1463040"/>
                <a:ext cx="10515600" cy="4759404"/>
              </a:xfrm>
              <a:blipFill>
                <a:blip r:embed="rId3"/>
                <a:stretch>
                  <a:fillRect l="-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502E3F-79C7-408E-8F8A-998723C71B05}"/>
              </a:ext>
            </a:extLst>
          </p:cNvPr>
          <p:cNvCxnSpPr>
            <a:cxnSpLocks/>
          </p:cNvCxnSpPr>
          <p:nvPr/>
        </p:nvCxnSpPr>
        <p:spPr>
          <a:xfrm flipH="1" flipV="1">
            <a:off x="7177242" y="2492944"/>
            <a:ext cx="45847" cy="2647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EBDEA1-3FC8-466F-A960-5F543BFCAFB8}"/>
              </a:ext>
            </a:extLst>
          </p:cNvPr>
          <p:cNvCxnSpPr>
            <a:cxnSpLocks/>
          </p:cNvCxnSpPr>
          <p:nvPr/>
        </p:nvCxnSpPr>
        <p:spPr>
          <a:xfrm flipV="1">
            <a:off x="7223089" y="5132575"/>
            <a:ext cx="3842086" cy="80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D5D213-135B-4AB7-B4DD-4C9399A9BA9B}"/>
              </a:ext>
            </a:extLst>
          </p:cNvPr>
          <p:cNvSpPr txBox="1"/>
          <p:nvPr/>
        </p:nvSpPr>
        <p:spPr>
          <a:xfrm>
            <a:off x="10908076" y="5201392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epoch</a:t>
            </a:r>
          </a:p>
          <a:p>
            <a:pPr algn="ctr"/>
            <a:r>
              <a:rPr lang="en-US" sz="1200" dirty="0"/>
              <a:t>number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10EE6F-AB03-4A19-99AA-D98AF1477A54}"/>
              </a:ext>
            </a:extLst>
          </p:cNvPr>
          <p:cNvCxnSpPr/>
          <p:nvPr/>
        </p:nvCxnSpPr>
        <p:spPr>
          <a:xfrm>
            <a:off x="7144884" y="3311798"/>
            <a:ext cx="1664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A8FE6F7-B32F-4BA6-B726-25005E79D52B}"/>
              </a:ext>
            </a:extLst>
          </p:cNvPr>
          <p:cNvSpPr txBox="1"/>
          <p:nvPr/>
        </p:nvSpPr>
        <p:spPr>
          <a:xfrm>
            <a:off x="6119091" y="3173297"/>
            <a:ext cx="1035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Initial </a:t>
            </a:r>
          </a:p>
          <a:p>
            <a:pPr algn="ctr"/>
            <a:r>
              <a:rPr lang="en-US" sz="1200" dirty="0"/>
              <a:t>learning rate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34F3A1-D532-455F-8A8C-609F025E702F}"/>
              </a:ext>
            </a:extLst>
          </p:cNvPr>
          <p:cNvSpPr/>
          <p:nvPr/>
        </p:nvSpPr>
        <p:spPr>
          <a:xfrm>
            <a:off x="7194572" y="3192607"/>
            <a:ext cx="1142542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E3A23C4-0675-4757-8016-C9AF7870DB6C}"/>
              </a:ext>
            </a:extLst>
          </p:cNvPr>
          <p:cNvSpPr txBox="1"/>
          <p:nvPr/>
        </p:nvSpPr>
        <p:spPr>
          <a:xfrm>
            <a:off x="6270683" y="2167822"/>
            <a:ext cx="1734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Possible learning rates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3D7EE83-02E8-477D-8B5A-329F47D362D3}"/>
              </a:ext>
            </a:extLst>
          </p:cNvPr>
          <p:cNvSpPr/>
          <p:nvPr/>
        </p:nvSpPr>
        <p:spPr>
          <a:xfrm>
            <a:off x="8336156" y="3413639"/>
            <a:ext cx="537692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EBDF78-19D0-4F67-90EE-0BBA31EAFE80}"/>
              </a:ext>
            </a:extLst>
          </p:cNvPr>
          <p:cNvSpPr/>
          <p:nvPr/>
        </p:nvSpPr>
        <p:spPr>
          <a:xfrm>
            <a:off x="8336156" y="3413639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BCD7CD-06E4-461A-9477-7B541134B1AD}"/>
              </a:ext>
            </a:extLst>
          </p:cNvPr>
          <p:cNvSpPr/>
          <p:nvPr/>
        </p:nvSpPr>
        <p:spPr>
          <a:xfrm>
            <a:off x="8873848" y="3634962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AA3872-F14D-4994-9122-A56C0362E0F5}"/>
              </a:ext>
            </a:extLst>
          </p:cNvPr>
          <p:cNvSpPr/>
          <p:nvPr/>
        </p:nvSpPr>
        <p:spPr>
          <a:xfrm>
            <a:off x="8985926" y="3404129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EAB17F-9D90-464B-B24C-F004488ADA0E}"/>
              </a:ext>
            </a:extLst>
          </p:cNvPr>
          <p:cNvSpPr/>
          <p:nvPr/>
        </p:nvSpPr>
        <p:spPr>
          <a:xfrm>
            <a:off x="9098004" y="3164945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B87BA54-829F-4C42-913F-5CED48217EA0}"/>
              </a:ext>
            </a:extLst>
          </p:cNvPr>
          <p:cNvSpPr/>
          <p:nvPr/>
        </p:nvSpPr>
        <p:spPr>
          <a:xfrm>
            <a:off x="9210082" y="3395778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217610-8846-4F8B-9D1C-42A47311E0F5}"/>
              </a:ext>
            </a:extLst>
          </p:cNvPr>
          <p:cNvSpPr/>
          <p:nvPr/>
        </p:nvSpPr>
        <p:spPr>
          <a:xfrm>
            <a:off x="9328782" y="3636504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6F6395E-E92E-4841-AFF1-8C0F1584EE25}"/>
              </a:ext>
            </a:extLst>
          </p:cNvPr>
          <p:cNvSpPr/>
          <p:nvPr/>
        </p:nvSpPr>
        <p:spPr>
          <a:xfrm>
            <a:off x="9449928" y="3874146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2FB3F8C-A570-49A8-96A3-122F7FE5B7E0}"/>
              </a:ext>
            </a:extLst>
          </p:cNvPr>
          <p:cNvSpPr/>
          <p:nvPr/>
        </p:nvSpPr>
        <p:spPr>
          <a:xfrm>
            <a:off x="9557437" y="3643313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754489C-58D8-4349-A799-BED53DAEF0CB}"/>
              </a:ext>
            </a:extLst>
          </p:cNvPr>
          <p:cNvSpPr/>
          <p:nvPr/>
        </p:nvSpPr>
        <p:spPr>
          <a:xfrm>
            <a:off x="9671638" y="3412480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EFDDDA7-1B70-4E88-9FCF-521034962DC6}"/>
              </a:ext>
            </a:extLst>
          </p:cNvPr>
          <p:cNvSpPr/>
          <p:nvPr/>
        </p:nvSpPr>
        <p:spPr>
          <a:xfrm>
            <a:off x="9796092" y="3176132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86A6CC-D080-4E99-B4B4-673C05277BF0}"/>
              </a:ext>
            </a:extLst>
          </p:cNvPr>
          <p:cNvSpPr/>
          <p:nvPr/>
        </p:nvSpPr>
        <p:spPr>
          <a:xfrm>
            <a:off x="10050406" y="3173297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44BB1A5-706F-4E7D-A015-CA7328A5FC4F}"/>
              </a:ext>
            </a:extLst>
          </p:cNvPr>
          <p:cNvSpPr/>
          <p:nvPr/>
        </p:nvSpPr>
        <p:spPr>
          <a:xfrm>
            <a:off x="10162484" y="3404130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DC99E33-6CDF-4A2F-ABB0-54B5F867C404}"/>
              </a:ext>
            </a:extLst>
          </p:cNvPr>
          <p:cNvSpPr/>
          <p:nvPr/>
        </p:nvSpPr>
        <p:spPr>
          <a:xfrm>
            <a:off x="10281184" y="3644856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1777AFF-588C-4609-8255-2059604AA141}"/>
              </a:ext>
            </a:extLst>
          </p:cNvPr>
          <p:cNvSpPr/>
          <p:nvPr/>
        </p:nvSpPr>
        <p:spPr>
          <a:xfrm>
            <a:off x="10402329" y="3882498"/>
            <a:ext cx="337437" cy="1937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3C1BEA0-44B9-46D7-8F21-9D2C165106F0}"/>
              </a:ext>
            </a:extLst>
          </p:cNvPr>
          <p:cNvSpPr/>
          <p:nvPr/>
        </p:nvSpPr>
        <p:spPr>
          <a:xfrm>
            <a:off x="8588608" y="2358557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radius = 3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81F7528-A127-4AC9-9A43-4B91846E794E}"/>
              </a:ext>
            </a:extLst>
          </p:cNvPr>
          <p:cNvCxnSpPr>
            <a:cxnSpLocks/>
          </p:cNvCxnSpPr>
          <p:nvPr/>
        </p:nvCxnSpPr>
        <p:spPr>
          <a:xfrm flipH="1" flipV="1">
            <a:off x="10853968" y="2477343"/>
            <a:ext cx="45847" cy="2647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E60A351-1D57-460D-B213-0D90613DD975}"/>
              </a:ext>
            </a:extLst>
          </p:cNvPr>
          <p:cNvSpPr/>
          <p:nvPr/>
        </p:nvSpPr>
        <p:spPr>
          <a:xfrm>
            <a:off x="7249099" y="3503364"/>
            <a:ext cx="1208203" cy="595223"/>
          </a:xfrm>
          <a:custGeom>
            <a:avLst/>
            <a:gdLst>
              <a:gd name="connsiteX0" fmla="*/ 0 w 1277956"/>
              <a:gd name="connsiteY0" fmla="*/ 0 h 683046"/>
              <a:gd name="connsiteX1" fmla="*/ 55084 w 1277956"/>
              <a:gd name="connsiteY1" fmla="*/ 33050 h 683046"/>
              <a:gd name="connsiteX2" fmla="*/ 88135 w 1277956"/>
              <a:gd name="connsiteY2" fmla="*/ 44067 h 683046"/>
              <a:gd name="connsiteX3" fmla="*/ 110168 w 1277956"/>
              <a:gd name="connsiteY3" fmla="*/ 77118 h 683046"/>
              <a:gd name="connsiteX4" fmla="*/ 143219 w 1277956"/>
              <a:gd name="connsiteY4" fmla="*/ 88135 h 683046"/>
              <a:gd name="connsiteX5" fmla="*/ 176270 w 1277956"/>
              <a:gd name="connsiteY5" fmla="*/ 110169 h 683046"/>
              <a:gd name="connsiteX6" fmla="*/ 264405 w 1277956"/>
              <a:gd name="connsiteY6" fmla="*/ 220337 h 683046"/>
              <a:gd name="connsiteX7" fmla="*/ 330506 w 1277956"/>
              <a:gd name="connsiteY7" fmla="*/ 242371 h 683046"/>
              <a:gd name="connsiteX8" fmla="*/ 473725 w 1277956"/>
              <a:gd name="connsiteY8" fmla="*/ 297455 h 683046"/>
              <a:gd name="connsiteX9" fmla="*/ 539826 w 1277956"/>
              <a:gd name="connsiteY9" fmla="*/ 319489 h 683046"/>
              <a:gd name="connsiteX10" fmla="*/ 605928 w 1277956"/>
              <a:gd name="connsiteY10" fmla="*/ 352540 h 683046"/>
              <a:gd name="connsiteX11" fmla="*/ 649995 w 1277956"/>
              <a:gd name="connsiteY11" fmla="*/ 418641 h 683046"/>
              <a:gd name="connsiteX12" fmla="*/ 716096 w 1277956"/>
              <a:gd name="connsiteY12" fmla="*/ 440675 h 683046"/>
              <a:gd name="connsiteX13" fmla="*/ 804231 w 1277956"/>
              <a:gd name="connsiteY13" fmla="*/ 495759 h 683046"/>
              <a:gd name="connsiteX14" fmla="*/ 870332 w 1277956"/>
              <a:gd name="connsiteY14" fmla="*/ 539826 h 683046"/>
              <a:gd name="connsiteX15" fmla="*/ 925417 w 1277956"/>
              <a:gd name="connsiteY15" fmla="*/ 583894 h 683046"/>
              <a:gd name="connsiteX16" fmla="*/ 991518 w 1277956"/>
              <a:gd name="connsiteY16" fmla="*/ 627961 h 683046"/>
              <a:gd name="connsiteX17" fmla="*/ 1002535 w 1277956"/>
              <a:gd name="connsiteY17" fmla="*/ 661012 h 683046"/>
              <a:gd name="connsiteX18" fmla="*/ 1068636 w 1277956"/>
              <a:gd name="connsiteY18" fmla="*/ 683046 h 683046"/>
              <a:gd name="connsiteX19" fmla="*/ 1189821 w 1277956"/>
              <a:gd name="connsiteY19" fmla="*/ 672029 h 683046"/>
              <a:gd name="connsiteX20" fmla="*/ 1277956 w 1277956"/>
              <a:gd name="connsiteY20" fmla="*/ 649995 h 68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77956" h="683046">
                <a:moveTo>
                  <a:pt x="0" y="0"/>
                </a:moveTo>
                <a:cubicBezTo>
                  <a:pt x="18361" y="11017"/>
                  <a:pt x="35932" y="23474"/>
                  <a:pt x="55084" y="33050"/>
                </a:cubicBezTo>
                <a:cubicBezTo>
                  <a:pt x="65471" y="38243"/>
                  <a:pt x="79067" y="36812"/>
                  <a:pt x="88135" y="44067"/>
                </a:cubicBezTo>
                <a:cubicBezTo>
                  <a:pt x="98474" y="52338"/>
                  <a:pt x="99829" y="68847"/>
                  <a:pt x="110168" y="77118"/>
                </a:cubicBezTo>
                <a:cubicBezTo>
                  <a:pt x="119236" y="84373"/>
                  <a:pt x="132832" y="82942"/>
                  <a:pt x="143219" y="88135"/>
                </a:cubicBezTo>
                <a:cubicBezTo>
                  <a:pt x="155062" y="94056"/>
                  <a:pt x="165253" y="102824"/>
                  <a:pt x="176270" y="110169"/>
                </a:cubicBezTo>
                <a:cubicBezTo>
                  <a:pt x="197312" y="173298"/>
                  <a:pt x="189655" y="195420"/>
                  <a:pt x="264405" y="220337"/>
                </a:cubicBezTo>
                <a:lnTo>
                  <a:pt x="330506" y="242371"/>
                </a:lnTo>
                <a:cubicBezTo>
                  <a:pt x="418213" y="300842"/>
                  <a:pt x="370392" y="282693"/>
                  <a:pt x="473725" y="297455"/>
                </a:cubicBezTo>
                <a:cubicBezTo>
                  <a:pt x="495759" y="304800"/>
                  <a:pt x="520501" y="306606"/>
                  <a:pt x="539826" y="319489"/>
                </a:cubicBezTo>
                <a:cubicBezTo>
                  <a:pt x="582540" y="347965"/>
                  <a:pt x="560316" y="337336"/>
                  <a:pt x="605928" y="352540"/>
                </a:cubicBezTo>
                <a:cubicBezTo>
                  <a:pt x="620617" y="374574"/>
                  <a:pt x="624873" y="410267"/>
                  <a:pt x="649995" y="418641"/>
                </a:cubicBezTo>
                <a:lnTo>
                  <a:pt x="716096" y="440675"/>
                </a:lnTo>
                <a:cubicBezTo>
                  <a:pt x="768951" y="519956"/>
                  <a:pt x="694104" y="422341"/>
                  <a:pt x="804231" y="495759"/>
                </a:cubicBezTo>
                <a:lnTo>
                  <a:pt x="870332" y="539826"/>
                </a:lnTo>
                <a:cubicBezTo>
                  <a:pt x="911044" y="600894"/>
                  <a:pt x="869073" y="552592"/>
                  <a:pt x="925417" y="583894"/>
                </a:cubicBezTo>
                <a:cubicBezTo>
                  <a:pt x="948566" y="596754"/>
                  <a:pt x="991518" y="627961"/>
                  <a:pt x="991518" y="627961"/>
                </a:cubicBezTo>
                <a:cubicBezTo>
                  <a:pt x="995190" y="638978"/>
                  <a:pt x="993085" y="654262"/>
                  <a:pt x="1002535" y="661012"/>
                </a:cubicBezTo>
                <a:cubicBezTo>
                  <a:pt x="1021434" y="674512"/>
                  <a:pt x="1068636" y="683046"/>
                  <a:pt x="1068636" y="683046"/>
                </a:cubicBezTo>
                <a:cubicBezTo>
                  <a:pt x="1109031" y="679374"/>
                  <a:pt x="1149756" y="678355"/>
                  <a:pt x="1189821" y="672029"/>
                </a:cubicBezTo>
                <a:cubicBezTo>
                  <a:pt x="1219733" y="667306"/>
                  <a:pt x="1277956" y="649995"/>
                  <a:pt x="1277956" y="649995"/>
                </a:cubicBezTo>
              </a:path>
            </a:pathLst>
          </a:cu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547924C-AD84-4178-934D-D3C9A73860DE}"/>
              </a:ext>
            </a:extLst>
          </p:cNvPr>
          <p:cNvCxnSpPr/>
          <p:nvPr/>
        </p:nvCxnSpPr>
        <p:spPr>
          <a:xfrm flipH="1">
            <a:off x="8336156" y="3312199"/>
            <a:ext cx="958" cy="1828398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BD2D652-03DE-4303-B030-3CEB312D3C40}"/>
              </a:ext>
            </a:extLst>
          </p:cNvPr>
          <p:cNvSpPr/>
          <p:nvPr/>
        </p:nvSpPr>
        <p:spPr>
          <a:xfrm>
            <a:off x="8460954" y="4076241"/>
            <a:ext cx="364175" cy="229458"/>
          </a:xfrm>
          <a:custGeom>
            <a:avLst/>
            <a:gdLst>
              <a:gd name="connsiteX0" fmla="*/ 0 w 716097"/>
              <a:gd name="connsiteY0" fmla="*/ 0 h 320132"/>
              <a:gd name="connsiteX1" fmla="*/ 55085 w 716097"/>
              <a:gd name="connsiteY1" fmla="*/ 44067 h 320132"/>
              <a:gd name="connsiteX2" fmla="*/ 88135 w 716097"/>
              <a:gd name="connsiteY2" fmla="*/ 55084 h 320132"/>
              <a:gd name="connsiteX3" fmla="*/ 121186 w 716097"/>
              <a:gd name="connsiteY3" fmla="*/ 77118 h 320132"/>
              <a:gd name="connsiteX4" fmla="*/ 143219 w 716097"/>
              <a:gd name="connsiteY4" fmla="*/ 110169 h 320132"/>
              <a:gd name="connsiteX5" fmla="*/ 209321 w 716097"/>
              <a:gd name="connsiteY5" fmla="*/ 132202 h 320132"/>
              <a:gd name="connsiteX6" fmla="*/ 341523 w 716097"/>
              <a:gd name="connsiteY6" fmla="*/ 176270 h 320132"/>
              <a:gd name="connsiteX7" fmla="*/ 407624 w 716097"/>
              <a:gd name="connsiteY7" fmla="*/ 198304 h 320132"/>
              <a:gd name="connsiteX8" fmla="*/ 440675 w 716097"/>
              <a:gd name="connsiteY8" fmla="*/ 209320 h 320132"/>
              <a:gd name="connsiteX9" fmla="*/ 539827 w 716097"/>
              <a:gd name="connsiteY9" fmla="*/ 275422 h 320132"/>
              <a:gd name="connsiteX10" fmla="*/ 572877 w 716097"/>
              <a:gd name="connsiteY10" fmla="*/ 297455 h 320132"/>
              <a:gd name="connsiteX11" fmla="*/ 638979 w 716097"/>
              <a:gd name="connsiteY11" fmla="*/ 308472 h 320132"/>
              <a:gd name="connsiteX12" fmla="*/ 716097 w 716097"/>
              <a:gd name="connsiteY12" fmla="*/ 319489 h 32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6097" h="320132">
                <a:moveTo>
                  <a:pt x="0" y="0"/>
                </a:moveTo>
                <a:cubicBezTo>
                  <a:pt x="18362" y="14689"/>
                  <a:pt x="35145" y="31605"/>
                  <a:pt x="55085" y="44067"/>
                </a:cubicBezTo>
                <a:cubicBezTo>
                  <a:pt x="64933" y="50222"/>
                  <a:pt x="77748" y="49891"/>
                  <a:pt x="88135" y="55084"/>
                </a:cubicBezTo>
                <a:cubicBezTo>
                  <a:pt x="99978" y="61006"/>
                  <a:pt x="110169" y="69773"/>
                  <a:pt x="121186" y="77118"/>
                </a:cubicBezTo>
                <a:cubicBezTo>
                  <a:pt x="128530" y="88135"/>
                  <a:pt x="131991" y="103152"/>
                  <a:pt x="143219" y="110169"/>
                </a:cubicBezTo>
                <a:cubicBezTo>
                  <a:pt x="162914" y="122479"/>
                  <a:pt x="187287" y="124858"/>
                  <a:pt x="209321" y="132202"/>
                </a:cubicBezTo>
                <a:lnTo>
                  <a:pt x="341523" y="176270"/>
                </a:lnTo>
                <a:lnTo>
                  <a:pt x="407624" y="198304"/>
                </a:lnTo>
                <a:lnTo>
                  <a:pt x="440675" y="209320"/>
                </a:lnTo>
                <a:lnTo>
                  <a:pt x="539827" y="275422"/>
                </a:lnTo>
                <a:cubicBezTo>
                  <a:pt x="550844" y="282766"/>
                  <a:pt x="559817" y="295278"/>
                  <a:pt x="572877" y="297455"/>
                </a:cubicBezTo>
                <a:lnTo>
                  <a:pt x="638979" y="308472"/>
                </a:lnTo>
                <a:cubicBezTo>
                  <a:pt x="685964" y="324134"/>
                  <a:pt x="660416" y="319489"/>
                  <a:pt x="716097" y="319489"/>
                </a:cubicBez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BF4640F-8F6A-4CB3-B397-AB39E47F790C}"/>
              </a:ext>
            </a:extLst>
          </p:cNvPr>
          <p:cNvCxnSpPr>
            <a:cxnSpLocks/>
          </p:cNvCxnSpPr>
          <p:nvPr/>
        </p:nvCxnSpPr>
        <p:spPr>
          <a:xfrm>
            <a:off x="8483312" y="3675549"/>
            <a:ext cx="0" cy="1449447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936710B-E07E-4E64-98B3-1137AB9814A2}"/>
              </a:ext>
            </a:extLst>
          </p:cNvPr>
          <p:cNvSpPr/>
          <p:nvPr/>
        </p:nvSpPr>
        <p:spPr>
          <a:xfrm>
            <a:off x="8824511" y="4274545"/>
            <a:ext cx="396607" cy="44067"/>
          </a:xfrm>
          <a:custGeom>
            <a:avLst/>
            <a:gdLst>
              <a:gd name="connsiteX0" fmla="*/ 0 w 396607"/>
              <a:gd name="connsiteY0" fmla="*/ 44067 h 44067"/>
              <a:gd name="connsiteX1" fmla="*/ 99152 w 396607"/>
              <a:gd name="connsiteY1" fmla="*/ 33050 h 44067"/>
              <a:gd name="connsiteX2" fmla="*/ 132202 w 396607"/>
              <a:gd name="connsiteY2" fmla="*/ 22033 h 44067"/>
              <a:gd name="connsiteX3" fmla="*/ 330506 w 396607"/>
              <a:gd name="connsiteY3" fmla="*/ 11016 h 44067"/>
              <a:gd name="connsiteX4" fmla="*/ 396607 w 396607"/>
              <a:gd name="connsiteY4" fmla="*/ 0 h 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607" h="44067">
                <a:moveTo>
                  <a:pt x="0" y="44067"/>
                </a:moveTo>
                <a:cubicBezTo>
                  <a:pt x="33051" y="40395"/>
                  <a:pt x="66350" y="38517"/>
                  <a:pt x="99152" y="33050"/>
                </a:cubicBezTo>
                <a:cubicBezTo>
                  <a:pt x="110607" y="31141"/>
                  <a:pt x="120642" y="23134"/>
                  <a:pt x="132202" y="22033"/>
                </a:cubicBezTo>
                <a:cubicBezTo>
                  <a:pt x="198107" y="15756"/>
                  <a:pt x="264405" y="14688"/>
                  <a:pt x="330506" y="11016"/>
                </a:cubicBezTo>
                <a:lnTo>
                  <a:pt x="396607" y="0"/>
                </a:ln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3A7C8BA-AEDF-4063-81CB-27308F1E7B5C}"/>
              </a:ext>
            </a:extLst>
          </p:cNvPr>
          <p:cNvSpPr/>
          <p:nvPr/>
        </p:nvSpPr>
        <p:spPr>
          <a:xfrm>
            <a:off x="9210101" y="4241127"/>
            <a:ext cx="638979" cy="55451"/>
          </a:xfrm>
          <a:custGeom>
            <a:avLst/>
            <a:gdLst>
              <a:gd name="connsiteX0" fmla="*/ 0 w 638979"/>
              <a:gd name="connsiteY0" fmla="*/ 44434 h 55451"/>
              <a:gd name="connsiteX1" fmla="*/ 110169 w 638979"/>
              <a:gd name="connsiteY1" fmla="*/ 33418 h 55451"/>
              <a:gd name="connsiteX2" fmla="*/ 363557 w 638979"/>
              <a:gd name="connsiteY2" fmla="*/ 55451 h 55451"/>
              <a:gd name="connsiteX3" fmla="*/ 506776 w 638979"/>
              <a:gd name="connsiteY3" fmla="*/ 44434 h 55451"/>
              <a:gd name="connsiteX4" fmla="*/ 572877 w 638979"/>
              <a:gd name="connsiteY4" fmla="*/ 11384 h 55451"/>
              <a:gd name="connsiteX5" fmla="*/ 638979 w 638979"/>
              <a:gd name="connsiteY5" fmla="*/ 367 h 5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979" h="55451">
                <a:moveTo>
                  <a:pt x="0" y="44434"/>
                </a:moveTo>
                <a:cubicBezTo>
                  <a:pt x="36723" y="40762"/>
                  <a:pt x="73263" y="33418"/>
                  <a:pt x="110169" y="33418"/>
                </a:cubicBezTo>
                <a:cubicBezTo>
                  <a:pt x="245791" y="33418"/>
                  <a:pt x="262189" y="38556"/>
                  <a:pt x="363557" y="55451"/>
                </a:cubicBezTo>
                <a:cubicBezTo>
                  <a:pt x="411297" y="51779"/>
                  <a:pt x="459265" y="50373"/>
                  <a:pt x="506776" y="44434"/>
                </a:cubicBezTo>
                <a:cubicBezTo>
                  <a:pt x="543702" y="39818"/>
                  <a:pt x="540068" y="27789"/>
                  <a:pt x="572877" y="11384"/>
                </a:cubicBezTo>
                <a:cubicBezTo>
                  <a:pt x="601878" y="-3117"/>
                  <a:pt x="608072" y="367"/>
                  <a:pt x="638979" y="367"/>
                </a:cubicBez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EEA5590-0C7F-43FE-BAD0-4198DB780F14}"/>
              </a:ext>
            </a:extLst>
          </p:cNvPr>
          <p:cNvSpPr/>
          <p:nvPr/>
        </p:nvSpPr>
        <p:spPr>
          <a:xfrm>
            <a:off x="9849080" y="4237717"/>
            <a:ext cx="550843" cy="36828"/>
          </a:xfrm>
          <a:custGeom>
            <a:avLst/>
            <a:gdLst>
              <a:gd name="connsiteX0" fmla="*/ 0 w 550843"/>
              <a:gd name="connsiteY0" fmla="*/ 14794 h 36828"/>
              <a:gd name="connsiteX1" fmla="*/ 242371 w 550843"/>
              <a:gd name="connsiteY1" fmla="*/ 14794 h 36828"/>
              <a:gd name="connsiteX2" fmla="*/ 275421 w 550843"/>
              <a:gd name="connsiteY2" fmla="*/ 25811 h 36828"/>
              <a:gd name="connsiteX3" fmla="*/ 550843 w 550843"/>
              <a:gd name="connsiteY3" fmla="*/ 36828 h 3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843" h="36828">
                <a:moveTo>
                  <a:pt x="0" y="14794"/>
                </a:moveTo>
                <a:cubicBezTo>
                  <a:pt x="107941" y="-6795"/>
                  <a:pt x="64663" y="-2977"/>
                  <a:pt x="242371" y="14794"/>
                </a:cubicBezTo>
                <a:cubicBezTo>
                  <a:pt x="253926" y="15950"/>
                  <a:pt x="263838" y="24984"/>
                  <a:pt x="275421" y="25811"/>
                </a:cubicBezTo>
                <a:cubicBezTo>
                  <a:pt x="367068" y="32357"/>
                  <a:pt x="550843" y="36828"/>
                  <a:pt x="550843" y="36828"/>
                </a:cubicBez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9A8FE3-EB1E-4789-8E3B-EAACE27EF984}"/>
              </a:ext>
            </a:extLst>
          </p:cNvPr>
          <p:cNvSpPr txBox="1"/>
          <p:nvPr/>
        </p:nvSpPr>
        <p:spPr>
          <a:xfrm>
            <a:off x="10899482" y="2308970"/>
            <a:ext cx="90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loss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B92BCA9-A2F4-4075-A5A2-F6BB02D04EC4}"/>
              </a:ext>
            </a:extLst>
          </p:cNvPr>
          <p:cNvSpPr/>
          <p:nvPr/>
        </p:nvSpPr>
        <p:spPr>
          <a:xfrm>
            <a:off x="9915413" y="2934113"/>
            <a:ext cx="121146" cy="239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417814-D2B4-445B-8CF4-3B3EFBE5684B}"/>
              </a:ext>
            </a:extLst>
          </p:cNvPr>
          <p:cNvSpPr/>
          <p:nvPr/>
        </p:nvSpPr>
        <p:spPr>
          <a:xfrm>
            <a:off x="10399923" y="4285561"/>
            <a:ext cx="264405" cy="253388"/>
          </a:xfrm>
          <a:custGeom>
            <a:avLst/>
            <a:gdLst>
              <a:gd name="connsiteX0" fmla="*/ 0 w 264405"/>
              <a:gd name="connsiteY0" fmla="*/ 0 h 253388"/>
              <a:gd name="connsiteX1" fmla="*/ 44067 w 264405"/>
              <a:gd name="connsiteY1" fmla="*/ 55085 h 253388"/>
              <a:gd name="connsiteX2" fmla="*/ 88135 w 264405"/>
              <a:gd name="connsiteY2" fmla="*/ 121186 h 253388"/>
              <a:gd name="connsiteX3" fmla="*/ 154236 w 264405"/>
              <a:gd name="connsiteY3" fmla="*/ 165253 h 253388"/>
              <a:gd name="connsiteX4" fmla="*/ 187287 w 264405"/>
              <a:gd name="connsiteY4" fmla="*/ 187287 h 253388"/>
              <a:gd name="connsiteX5" fmla="*/ 209320 w 264405"/>
              <a:gd name="connsiteY5" fmla="*/ 220338 h 253388"/>
              <a:gd name="connsiteX6" fmla="*/ 264405 w 264405"/>
              <a:gd name="connsiteY6" fmla="*/ 253388 h 25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405" h="253388">
                <a:moveTo>
                  <a:pt x="0" y="0"/>
                </a:moveTo>
                <a:cubicBezTo>
                  <a:pt x="14689" y="18362"/>
                  <a:pt x="30237" y="36068"/>
                  <a:pt x="44067" y="55085"/>
                </a:cubicBezTo>
                <a:cubicBezTo>
                  <a:pt x="59643" y="76501"/>
                  <a:pt x="66101" y="106497"/>
                  <a:pt x="88135" y="121186"/>
                </a:cubicBezTo>
                <a:lnTo>
                  <a:pt x="154236" y="165253"/>
                </a:lnTo>
                <a:lnTo>
                  <a:pt x="187287" y="187287"/>
                </a:lnTo>
                <a:cubicBezTo>
                  <a:pt x="194631" y="198304"/>
                  <a:pt x="199957" y="210975"/>
                  <a:pt x="209320" y="220338"/>
                </a:cubicBezTo>
                <a:cubicBezTo>
                  <a:pt x="222612" y="233630"/>
                  <a:pt x="247020" y="244695"/>
                  <a:pt x="264405" y="253388"/>
                </a:cubicBez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49CD77A-AEF8-4AAF-9EC3-B4A96700A012}"/>
              </a:ext>
            </a:extLst>
          </p:cNvPr>
          <p:cNvCxnSpPr>
            <a:cxnSpLocks/>
          </p:cNvCxnSpPr>
          <p:nvPr/>
        </p:nvCxnSpPr>
        <p:spPr>
          <a:xfrm>
            <a:off x="8853073" y="3607820"/>
            <a:ext cx="0" cy="1524755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F908F52-C3CD-4B84-9FBF-464480FAF8BA}"/>
              </a:ext>
            </a:extLst>
          </p:cNvPr>
          <p:cNvCxnSpPr>
            <a:cxnSpLocks/>
          </p:cNvCxnSpPr>
          <p:nvPr/>
        </p:nvCxnSpPr>
        <p:spPr>
          <a:xfrm>
            <a:off x="10399923" y="3882497"/>
            <a:ext cx="0" cy="1250078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0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1"/>
                </a:solidFill>
              </a:rPr>
              <a:t>A Greedy Scheduler for Learning Rate – Implementation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068B16-3E05-4C80-8A04-4117A7DC2B30}"/>
              </a:ext>
            </a:extLst>
          </p:cNvPr>
          <p:cNvSpPr txBox="1"/>
          <p:nvPr/>
        </p:nvSpPr>
        <p:spPr>
          <a:xfrm>
            <a:off x="1551214" y="2317329"/>
            <a:ext cx="4236994" cy="3139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Bell MT" panose="02020503060305020303" pitchFamily="18" charset="0"/>
              </a:rPr>
              <a:t>net = </a:t>
            </a:r>
            <a:r>
              <a:rPr lang="en-US" dirty="0" err="1">
                <a:latin typeface="Bell MT" panose="02020503060305020303" pitchFamily="18" charset="0"/>
              </a:rPr>
              <a:t>prepare_model</a:t>
            </a:r>
            <a:r>
              <a:rPr lang="en-US" dirty="0">
                <a:latin typeface="Bell MT" panose="02020503060305020303" pitchFamily="18" charset="0"/>
              </a:rPr>
              <a:t>(</a:t>
            </a:r>
            <a:r>
              <a:rPr lang="en-US" dirty="0" err="1">
                <a:latin typeface="Bell MT" panose="02020503060305020303" pitchFamily="18" charset="0"/>
              </a:rPr>
              <a:t>args.model</a:t>
            </a:r>
            <a:r>
              <a:rPr lang="en-US" dirty="0">
                <a:latin typeface="Bell MT" panose="02020503060305020303" pitchFamily="18" charset="0"/>
              </a:rPr>
              <a:t>)</a:t>
            </a:r>
          </a:p>
          <a:p>
            <a:endParaRPr lang="en-US" dirty="0">
              <a:latin typeface="Bell MT" panose="02020503060305020303" pitchFamily="18" charset="0"/>
            </a:endParaRPr>
          </a:p>
          <a:p>
            <a:r>
              <a:rPr lang="en-US" dirty="0">
                <a:latin typeface="Bell MT" panose="02020503060305020303" pitchFamily="18" charset="0"/>
              </a:rPr>
              <a:t>optimizer = SGD(</a:t>
            </a:r>
            <a:r>
              <a:rPr lang="en-US" dirty="0" err="1">
                <a:latin typeface="Bell MT" panose="02020503060305020303" pitchFamily="18" charset="0"/>
              </a:rPr>
              <a:t>net.parameters</a:t>
            </a:r>
            <a:r>
              <a:rPr lang="en-US" dirty="0">
                <a:latin typeface="Bell MT" panose="02020503060305020303" pitchFamily="18" charset="0"/>
              </a:rPr>
              <a:t>(), </a:t>
            </a:r>
            <a:r>
              <a:rPr lang="en-US" dirty="0" err="1">
                <a:latin typeface="Bell MT" panose="02020503060305020303" pitchFamily="18" charset="0"/>
              </a:rPr>
              <a:t>lr</a:t>
            </a:r>
            <a:r>
              <a:rPr lang="en-US" dirty="0">
                <a:latin typeface="Bell MT" panose="02020503060305020303" pitchFamily="18" charset="0"/>
              </a:rPr>
              <a:t>=</a:t>
            </a:r>
            <a:r>
              <a:rPr lang="en-US" dirty="0" err="1">
                <a:latin typeface="Bell MT" panose="02020503060305020303" pitchFamily="18" charset="0"/>
              </a:rPr>
              <a:t>lr</a:t>
            </a:r>
            <a:r>
              <a:rPr lang="en-US" dirty="0">
                <a:latin typeface="Bell MT" panose="02020503060305020303" pitchFamily="18" charset="0"/>
              </a:rPr>
              <a:t>)</a:t>
            </a:r>
          </a:p>
          <a:p>
            <a:endParaRPr lang="en-US" dirty="0">
              <a:latin typeface="Bell MT" panose="02020503060305020303" pitchFamily="18" charset="0"/>
            </a:endParaRPr>
          </a:p>
          <a:p>
            <a:r>
              <a:rPr lang="en-US" dirty="0">
                <a:latin typeface="Bell MT" panose="02020503060305020303" pitchFamily="18" charset="0"/>
              </a:rPr>
              <a:t>scheduler = </a:t>
            </a:r>
            <a:r>
              <a:rPr lang="en-US" dirty="0" err="1">
                <a:latin typeface="Bell MT" panose="02020503060305020303" pitchFamily="18" charset="0"/>
              </a:rPr>
              <a:t>MultiStep</a:t>
            </a:r>
            <a:r>
              <a:rPr lang="en-US" dirty="0">
                <a:latin typeface="Bell MT" panose="02020503060305020303" pitchFamily="18" charset="0"/>
              </a:rPr>
              <a:t>(milestones, gamma)</a:t>
            </a:r>
          </a:p>
          <a:p>
            <a:endParaRPr lang="en-US" dirty="0">
              <a:latin typeface="Bell MT" panose="02020503060305020303" pitchFamily="18" charset="0"/>
            </a:endParaRPr>
          </a:p>
          <a:p>
            <a:r>
              <a:rPr lang="en-US" dirty="0">
                <a:latin typeface="Bell MT" panose="02020503060305020303" pitchFamily="18" charset="0"/>
              </a:rPr>
              <a:t>for number of epochs:</a:t>
            </a:r>
          </a:p>
          <a:p>
            <a:r>
              <a:rPr lang="en-US" dirty="0">
                <a:latin typeface="Bell MT" panose="02020503060305020303" pitchFamily="18" charset="0"/>
              </a:rPr>
              <a:t>	</a:t>
            </a:r>
            <a:r>
              <a:rPr lang="en-US" dirty="0" err="1">
                <a:latin typeface="Bell MT" panose="02020503060305020303" pitchFamily="18" charset="0"/>
              </a:rPr>
              <a:t>train_loss</a:t>
            </a:r>
            <a:r>
              <a:rPr lang="en-US" dirty="0">
                <a:latin typeface="Bell MT" panose="02020503060305020303" pitchFamily="18" charset="0"/>
              </a:rPr>
              <a:t> = train(optimizer)</a:t>
            </a:r>
          </a:p>
          <a:p>
            <a:r>
              <a:rPr lang="en-US" dirty="0">
                <a:latin typeface="Bell MT" panose="02020503060305020303" pitchFamily="18" charset="0"/>
              </a:rPr>
              <a:t>	</a:t>
            </a:r>
            <a:r>
              <a:rPr lang="en-US" dirty="0" err="1">
                <a:latin typeface="Bell MT" panose="02020503060305020303" pitchFamily="18" charset="0"/>
              </a:rPr>
              <a:t>val_loss</a:t>
            </a:r>
            <a:r>
              <a:rPr lang="en-US" dirty="0">
                <a:latin typeface="Bell MT" panose="02020503060305020303" pitchFamily="18" charset="0"/>
              </a:rPr>
              <a:t> = validate()</a:t>
            </a:r>
          </a:p>
          <a:p>
            <a:r>
              <a:rPr lang="en-US" dirty="0">
                <a:latin typeface="Bell MT" panose="02020503060305020303" pitchFamily="18" charset="0"/>
              </a:rPr>
              <a:t>	</a:t>
            </a:r>
            <a:r>
              <a:rPr lang="en-US" dirty="0" err="1">
                <a:latin typeface="Bell MT" panose="02020503060305020303" pitchFamily="18" charset="0"/>
              </a:rPr>
              <a:t>scheduler.step</a:t>
            </a:r>
            <a:r>
              <a:rPr lang="en-US" dirty="0">
                <a:latin typeface="Bell MT" panose="02020503060305020303" pitchFamily="18" charset="0"/>
              </a:rPr>
              <a:t>()</a:t>
            </a:r>
          </a:p>
          <a:p>
            <a:r>
              <a:rPr lang="en-US" dirty="0">
                <a:latin typeface="Bell MT" panose="02020503060305020303" pitchFamily="18" charset="0"/>
              </a:rPr>
              <a:t>	</a:t>
            </a:r>
            <a:r>
              <a:rPr lang="en-US" dirty="0" err="1">
                <a:latin typeface="Bell MT" panose="02020503060305020303" pitchFamily="18" charset="0"/>
              </a:rPr>
              <a:t>logInfo</a:t>
            </a:r>
            <a:r>
              <a:rPr lang="en-US" dirty="0">
                <a:latin typeface="Bell MT" panose="02020503060305020303" pitchFamily="18" charset="0"/>
              </a:rPr>
              <a:t>()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F99637-C1B5-49E9-B902-795C295D5440}"/>
              </a:ext>
            </a:extLst>
          </p:cNvPr>
          <p:cNvSpPr/>
          <p:nvPr/>
        </p:nvSpPr>
        <p:spPr>
          <a:xfrm>
            <a:off x="1551214" y="1881044"/>
            <a:ext cx="3818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Training with step decay scheduler*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14FDE0B-BBF0-4ABA-806F-5769E753D48F}"/>
              </a:ext>
            </a:extLst>
          </p:cNvPr>
          <p:cNvSpPr txBox="1"/>
          <p:nvPr/>
        </p:nvSpPr>
        <p:spPr>
          <a:xfrm>
            <a:off x="619525" y="6233239"/>
            <a:ext cx="14189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* Steps are simplified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21968C-696D-400A-B70E-9B662E535471}"/>
              </a:ext>
            </a:extLst>
          </p:cNvPr>
          <p:cNvSpPr txBox="1"/>
          <p:nvPr/>
        </p:nvSpPr>
        <p:spPr>
          <a:xfrm>
            <a:off x="6305784" y="2317329"/>
            <a:ext cx="4157933" cy="3139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Bell MT" panose="02020503060305020303" pitchFamily="18" charset="0"/>
              </a:rPr>
              <a:t>net = </a:t>
            </a:r>
            <a:r>
              <a:rPr lang="en-US" dirty="0" err="1">
                <a:latin typeface="Bell MT" panose="02020503060305020303" pitchFamily="18" charset="0"/>
              </a:rPr>
              <a:t>prepare_model</a:t>
            </a:r>
            <a:r>
              <a:rPr lang="en-US" dirty="0">
                <a:latin typeface="Bell MT" panose="02020503060305020303" pitchFamily="18" charset="0"/>
              </a:rPr>
              <a:t>(</a:t>
            </a:r>
            <a:r>
              <a:rPr lang="en-US" dirty="0" err="1">
                <a:latin typeface="Bell MT" panose="02020503060305020303" pitchFamily="18" charset="0"/>
              </a:rPr>
              <a:t>args.model</a:t>
            </a:r>
            <a:r>
              <a:rPr lang="en-US" dirty="0">
                <a:latin typeface="Bell MT" panose="02020503060305020303" pitchFamily="18" charset="0"/>
              </a:rPr>
              <a:t>)</a:t>
            </a:r>
          </a:p>
          <a:p>
            <a:endParaRPr lang="en-US" dirty="0">
              <a:latin typeface="Bell MT" panose="02020503060305020303" pitchFamily="18" charset="0"/>
            </a:endParaRPr>
          </a:p>
          <a:p>
            <a:r>
              <a:rPr lang="en-US" dirty="0">
                <a:latin typeface="Bell MT" panose="02020503060305020303" pitchFamily="18" charset="0"/>
              </a:rPr>
              <a:t>optimizer = SGD (</a:t>
            </a:r>
            <a:r>
              <a:rPr lang="en-US" dirty="0" err="1">
                <a:latin typeface="Bell MT" panose="02020503060305020303" pitchFamily="18" charset="0"/>
              </a:rPr>
              <a:t>net.parameters</a:t>
            </a:r>
            <a:r>
              <a:rPr lang="en-US" dirty="0">
                <a:latin typeface="Bell MT" panose="02020503060305020303" pitchFamily="18" charset="0"/>
              </a:rPr>
              <a:t>(), </a:t>
            </a:r>
            <a:r>
              <a:rPr lang="en-US" dirty="0" err="1">
                <a:latin typeface="Bell MT" panose="02020503060305020303" pitchFamily="18" charset="0"/>
              </a:rPr>
              <a:t>lr</a:t>
            </a:r>
            <a:r>
              <a:rPr lang="en-US" dirty="0">
                <a:latin typeface="Bell MT" panose="02020503060305020303" pitchFamily="18" charset="0"/>
              </a:rPr>
              <a:t>=</a:t>
            </a:r>
            <a:r>
              <a:rPr lang="en-US" dirty="0" err="1">
                <a:latin typeface="Bell MT" panose="02020503060305020303" pitchFamily="18" charset="0"/>
              </a:rPr>
              <a:t>lr</a:t>
            </a:r>
            <a:r>
              <a:rPr lang="en-US" dirty="0">
                <a:latin typeface="Bell MT" panose="02020503060305020303" pitchFamily="18" charset="0"/>
              </a:rPr>
              <a:t>)</a:t>
            </a:r>
          </a:p>
          <a:p>
            <a:endParaRPr lang="en-US" dirty="0">
              <a:latin typeface="Bell MT" panose="02020503060305020303" pitchFamily="18" charset="0"/>
            </a:endParaRPr>
          </a:p>
          <a:p>
            <a:r>
              <a:rPr lang="en-US" dirty="0">
                <a:latin typeface="Bell MT" panose="02020503060305020303" pitchFamily="18" charset="0"/>
              </a:rPr>
              <a:t>scheduler = </a:t>
            </a:r>
            <a:r>
              <a:rPr lang="en-US" dirty="0" err="1">
                <a:latin typeface="Bell MT" panose="02020503060305020303" pitchFamily="18" charset="0"/>
              </a:rPr>
              <a:t>GreedyLR</a:t>
            </a:r>
            <a:r>
              <a:rPr lang="en-US" dirty="0">
                <a:latin typeface="Bell MT" panose="02020503060305020303" pitchFamily="18" charset="0"/>
              </a:rPr>
              <a:t>()</a:t>
            </a:r>
          </a:p>
          <a:p>
            <a:endParaRPr lang="en-US" dirty="0">
              <a:latin typeface="Bell MT" panose="02020503060305020303" pitchFamily="18" charset="0"/>
            </a:endParaRPr>
          </a:p>
          <a:p>
            <a:r>
              <a:rPr lang="en-US" dirty="0">
                <a:latin typeface="Bell MT" panose="02020503060305020303" pitchFamily="18" charset="0"/>
              </a:rPr>
              <a:t>for number of epochs:</a:t>
            </a:r>
          </a:p>
          <a:p>
            <a:r>
              <a:rPr lang="en-US" dirty="0">
                <a:latin typeface="Bell MT" panose="02020503060305020303" pitchFamily="18" charset="0"/>
              </a:rPr>
              <a:t>	</a:t>
            </a:r>
            <a:r>
              <a:rPr lang="en-US" dirty="0" err="1">
                <a:latin typeface="Bell MT" panose="02020503060305020303" pitchFamily="18" charset="0"/>
              </a:rPr>
              <a:t>train_loss</a:t>
            </a:r>
            <a:r>
              <a:rPr lang="en-US" dirty="0">
                <a:latin typeface="Bell MT" panose="02020503060305020303" pitchFamily="18" charset="0"/>
              </a:rPr>
              <a:t> = train(optimizer)</a:t>
            </a:r>
          </a:p>
          <a:p>
            <a:r>
              <a:rPr lang="en-US" dirty="0">
                <a:latin typeface="Bell MT" panose="02020503060305020303" pitchFamily="18" charset="0"/>
              </a:rPr>
              <a:t>	</a:t>
            </a:r>
            <a:r>
              <a:rPr lang="en-US" dirty="0" err="1">
                <a:latin typeface="Bell MT" panose="02020503060305020303" pitchFamily="18" charset="0"/>
              </a:rPr>
              <a:t>val_loss</a:t>
            </a:r>
            <a:r>
              <a:rPr lang="en-US" dirty="0">
                <a:latin typeface="Bell MT" panose="02020503060305020303" pitchFamily="18" charset="0"/>
              </a:rPr>
              <a:t> = validate()</a:t>
            </a:r>
          </a:p>
          <a:p>
            <a:r>
              <a:rPr lang="en-US" dirty="0">
                <a:latin typeface="Bell MT" panose="02020503060305020303" pitchFamily="18" charset="0"/>
              </a:rPr>
              <a:t>	</a:t>
            </a:r>
            <a:r>
              <a:rPr lang="en-US" dirty="0" err="1">
                <a:latin typeface="Bell MT" panose="02020503060305020303" pitchFamily="18" charset="0"/>
              </a:rPr>
              <a:t>scheduler.step</a:t>
            </a:r>
            <a:r>
              <a:rPr lang="en-US" dirty="0">
                <a:latin typeface="Bell MT" panose="02020503060305020303" pitchFamily="18" charset="0"/>
              </a:rPr>
              <a:t>(</a:t>
            </a:r>
            <a:r>
              <a:rPr lang="en-US" dirty="0" err="1">
                <a:latin typeface="Bell MT" panose="02020503060305020303" pitchFamily="18" charset="0"/>
              </a:rPr>
              <a:t>val_loss</a:t>
            </a:r>
            <a:r>
              <a:rPr lang="en-US" dirty="0">
                <a:latin typeface="Bell MT" panose="02020503060305020303" pitchFamily="18" charset="0"/>
              </a:rPr>
              <a:t>)</a:t>
            </a:r>
          </a:p>
          <a:p>
            <a:r>
              <a:rPr lang="en-US" dirty="0">
                <a:latin typeface="Bell MT" panose="02020503060305020303" pitchFamily="18" charset="0"/>
              </a:rPr>
              <a:t>	</a:t>
            </a:r>
            <a:r>
              <a:rPr lang="en-US" dirty="0" err="1">
                <a:latin typeface="Bell MT" panose="02020503060305020303" pitchFamily="18" charset="0"/>
              </a:rPr>
              <a:t>logInfo</a:t>
            </a:r>
            <a:r>
              <a:rPr lang="en-US" dirty="0">
                <a:latin typeface="Bell MT" panose="02020503060305020303" pitchFamily="18" charset="0"/>
              </a:rPr>
              <a:t>()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AA7AF0E-D16C-4883-B94B-96A4028774E7}"/>
              </a:ext>
            </a:extLst>
          </p:cNvPr>
          <p:cNvSpPr/>
          <p:nvPr/>
        </p:nvSpPr>
        <p:spPr>
          <a:xfrm>
            <a:off x="6305784" y="1881044"/>
            <a:ext cx="3035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Training with our scheduler*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24E188-F76B-49E3-866F-99F1C5BBAB02}"/>
              </a:ext>
            </a:extLst>
          </p:cNvPr>
          <p:cNvSpPr/>
          <p:nvPr/>
        </p:nvSpPr>
        <p:spPr>
          <a:xfrm>
            <a:off x="1652759" y="5748090"/>
            <a:ext cx="88864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https://gitenterprise.xilinx.com/alirezak/experiments_scheduler/blob/master/greedy_scheduler.py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9568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Results – ResNet56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F66F5A-766F-424A-B03C-752C41182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63040"/>
            <a:ext cx="10515600" cy="4759404"/>
          </a:xfrm>
        </p:spPr>
        <p:txBody>
          <a:bodyPr/>
          <a:lstStyle/>
          <a:p>
            <a:pPr lvl="1" fontAlgn="base"/>
            <a:endParaRPr lang="en-US" sz="1200" dirty="0"/>
          </a:p>
          <a:p>
            <a:pPr marL="914400" lvl="2" indent="0" fontAlgn="base">
              <a:buNone/>
            </a:pPr>
            <a:endParaRPr lang="en-US" sz="1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F92C32-79D2-4559-BD21-20F9AFE13E6A}"/>
              </a:ext>
            </a:extLst>
          </p:cNvPr>
          <p:cNvSpPr txBox="1"/>
          <p:nvPr/>
        </p:nvSpPr>
        <p:spPr>
          <a:xfrm>
            <a:off x="365712" y="113906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Top1</a:t>
            </a:r>
          </a:p>
          <a:p>
            <a:r>
              <a:rPr lang="en-US" dirty="0"/>
              <a:t>accuracy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7FF48E-625C-4291-A3F5-D146A4E5DB00}"/>
              </a:ext>
            </a:extLst>
          </p:cNvPr>
          <p:cNvSpPr txBox="1"/>
          <p:nvPr/>
        </p:nvSpPr>
        <p:spPr>
          <a:xfrm>
            <a:off x="301704" y="383880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Learning </a:t>
            </a:r>
          </a:p>
          <a:p>
            <a:r>
              <a:rPr lang="en-US" dirty="0"/>
              <a:t>rate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CC7F93-3F29-4550-9A07-7569468C150C}"/>
              </a:ext>
            </a:extLst>
          </p:cNvPr>
          <p:cNvSpPr txBox="1"/>
          <p:nvPr/>
        </p:nvSpPr>
        <p:spPr>
          <a:xfrm>
            <a:off x="10542617" y="606509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348ADA-443B-4764-8B23-90D8E565AFCB}"/>
              </a:ext>
            </a:extLst>
          </p:cNvPr>
          <p:cNvSpPr txBox="1"/>
          <p:nvPr/>
        </p:nvSpPr>
        <p:spPr>
          <a:xfrm>
            <a:off x="10492522" y="34290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epoch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CEEF5C-C747-430D-B2CB-64C654FCBA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" t="4094" r="700" b="4352"/>
          <a:stretch/>
        </p:blipFill>
        <p:spPr>
          <a:xfrm>
            <a:off x="1551213" y="1210922"/>
            <a:ext cx="8888361" cy="23976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AF733B-21BE-4466-954E-F15F9BC086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8" t="3860" r="853" b="7620"/>
          <a:stretch/>
        </p:blipFill>
        <p:spPr>
          <a:xfrm>
            <a:off x="1521725" y="3731540"/>
            <a:ext cx="8970797" cy="25968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BAAFB7-5DE5-46BB-90AC-6882C175888C}"/>
              </a:ext>
            </a:extLst>
          </p:cNvPr>
          <p:cNvSpPr txBox="1"/>
          <p:nvPr/>
        </p:nvSpPr>
        <p:spPr>
          <a:xfrm>
            <a:off x="5960065" y="1816403"/>
            <a:ext cx="45320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Original hyperparameters*:		93.8%</a:t>
            </a:r>
          </a:p>
          <a:p>
            <a:r>
              <a:rPr lang="en-US" dirty="0">
                <a:solidFill>
                  <a:srgbClr val="00B0F0"/>
                </a:solidFill>
              </a:rPr>
              <a:t>Our scheduler: 		     	93.9%</a:t>
            </a:r>
          </a:p>
          <a:p>
            <a:r>
              <a:rPr lang="en-US" dirty="0"/>
              <a:t>Paper:				93.0%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8CAD0F-1F6A-41F4-8337-4D3661E55472}"/>
              </a:ext>
            </a:extLst>
          </p:cNvPr>
          <p:cNvSpPr/>
          <p:nvPr/>
        </p:nvSpPr>
        <p:spPr>
          <a:xfrm>
            <a:off x="5979434" y="3034287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*obtained from: keras.io/examples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0E9B64-A967-4C1E-A454-6B17D78A8513}"/>
              </a:ext>
            </a:extLst>
          </p:cNvPr>
          <p:cNvSpPr txBox="1"/>
          <p:nvPr/>
        </p:nvSpPr>
        <p:spPr>
          <a:xfrm>
            <a:off x="6263565" y="5270985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0.01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9A5439-6AC7-41C2-B830-A85C3741015B}"/>
              </a:ext>
            </a:extLst>
          </p:cNvPr>
          <p:cNvSpPr txBox="1"/>
          <p:nvPr/>
        </p:nvSpPr>
        <p:spPr>
          <a:xfrm>
            <a:off x="5780741" y="5217989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0.02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B89C78D-42B9-45C2-B387-A9EDB6CFA027}"/>
              </a:ext>
            </a:extLst>
          </p:cNvPr>
          <p:cNvCxnSpPr>
            <a:cxnSpLocks/>
          </p:cNvCxnSpPr>
          <p:nvPr/>
        </p:nvCxnSpPr>
        <p:spPr>
          <a:xfrm flipH="1">
            <a:off x="6047201" y="5481841"/>
            <a:ext cx="320548" cy="190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1A95E0B-C0BE-4184-BD8B-04A1D9FD7D24}"/>
              </a:ext>
            </a:extLst>
          </p:cNvPr>
          <p:cNvSpPr txBox="1"/>
          <p:nvPr/>
        </p:nvSpPr>
        <p:spPr>
          <a:xfrm>
            <a:off x="6047201" y="5954222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0.009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E17EB0B-1562-49B1-887D-02163BB4310A}"/>
              </a:ext>
            </a:extLst>
          </p:cNvPr>
          <p:cNvCxnSpPr>
            <a:cxnSpLocks/>
          </p:cNvCxnSpPr>
          <p:nvPr/>
        </p:nvCxnSpPr>
        <p:spPr>
          <a:xfrm flipH="1" flipV="1">
            <a:off x="6047201" y="5794872"/>
            <a:ext cx="152400" cy="159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3BEC555-0A6D-4B07-AA0F-31433FC36E23}"/>
                  </a:ext>
                </a:extLst>
              </p:cNvPr>
              <p:cNvSpPr txBox="1"/>
              <p:nvPr/>
            </p:nvSpPr>
            <p:spPr>
              <a:xfrm>
                <a:off x="8562512" y="3442688"/>
                <a:ext cx="13059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3BEC555-0A6D-4B07-AA0F-31433FC36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2512" y="3442688"/>
                <a:ext cx="1305999" cy="461665"/>
              </a:xfrm>
              <a:prstGeom prst="rect">
                <a:avLst/>
              </a:prstGeom>
              <a:blipFill>
                <a:blip r:embed="rId3"/>
                <a:stretch>
                  <a:fillRect r="-467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23E47414-86A1-4962-AC1E-C206C2E2917A}"/>
                  </a:ext>
                </a:extLst>
              </p:cNvPr>
              <p:cNvSpPr txBox="1"/>
              <p:nvPr/>
            </p:nvSpPr>
            <p:spPr>
              <a:xfrm>
                <a:off x="3832790" y="1112608"/>
                <a:ext cx="366100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Comic Sans MS" panose="030F0702030302020204" pitchFamily="66" charset="0"/>
                  </a:rPr>
                  <a:t>Generate output using</a:t>
                </a:r>
              </a:p>
              <a:p>
                <a:pPr algn="ctr"/>
                <a:r>
                  <a:rPr lang="en-US" sz="2400" dirty="0">
                    <a:latin typeface="Comic Sans MS" panose="030F0702030302020204" pitchFamily="66" charset="0"/>
                  </a:rPr>
                  <a:t>Network parameters 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23E47414-86A1-4962-AC1E-C206C2E29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790" y="1112608"/>
                <a:ext cx="3661002" cy="830997"/>
              </a:xfrm>
              <a:prstGeom prst="rect">
                <a:avLst/>
              </a:prstGeom>
              <a:blipFill>
                <a:blip r:embed="rId4"/>
                <a:stretch>
                  <a:fillRect l="-2333" t="-5882" r="-2000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1792" y="201923"/>
            <a:ext cx="10541508" cy="5029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Neural Network – Train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8C520B-D86C-40BA-9E6E-5252A79A0685}"/>
              </a:ext>
            </a:extLst>
          </p:cNvPr>
          <p:cNvSpPr/>
          <p:nvPr/>
        </p:nvSpPr>
        <p:spPr>
          <a:xfrm>
            <a:off x="4116833" y="2650067"/>
            <a:ext cx="465667" cy="4402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26E3717-290F-41C3-8533-4E22952FD56E}"/>
              </a:ext>
            </a:extLst>
          </p:cNvPr>
          <p:cNvSpPr/>
          <p:nvPr/>
        </p:nvSpPr>
        <p:spPr>
          <a:xfrm>
            <a:off x="4116832" y="3484034"/>
            <a:ext cx="465667" cy="4402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42409B2-9A31-46B6-BC1C-015E829E8E80}"/>
              </a:ext>
            </a:extLst>
          </p:cNvPr>
          <p:cNvSpPr/>
          <p:nvPr/>
        </p:nvSpPr>
        <p:spPr>
          <a:xfrm>
            <a:off x="4116833" y="4318001"/>
            <a:ext cx="465667" cy="4402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A58AB8A-4F03-4692-A6B4-6FF2D2C3BF24}"/>
              </a:ext>
            </a:extLst>
          </p:cNvPr>
          <p:cNvSpPr/>
          <p:nvPr/>
        </p:nvSpPr>
        <p:spPr>
          <a:xfrm>
            <a:off x="5463033" y="2650067"/>
            <a:ext cx="465667" cy="4402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500A4D-3E9A-4184-A498-1C414EDC2DD3}"/>
              </a:ext>
            </a:extLst>
          </p:cNvPr>
          <p:cNvSpPr/>
          <p:nvPr/>
        </p:nvSpPr>
        <p:spPr>
          <a:xfrm>
            <a:off x="5463032" y="3484034"/>
            <a:ext cx="465667" cy="4402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F59FC49-C46D-42C1-92C8-CFB84CE2C774}"/>
              </a:ext>
            </a:extLst>
          </p:cNvPr>
          <p:cNvSpPr/>
          <p:nvPr/>
        </p:nvSpPr>
        <p:spPr>
          <a:xfrm>
            <a:off x="5463033" y="4318001"/>
            <a:ext cx="465667" cy="4402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048F3B-B64C-4348-9AB3-4B41FA0AB510}"/>
              </a:ext>
            </a:extLst>
          </p:cNvPr>
          <p:cNvSpPr/>
          <p:nvPr/>
        </p:nvSpPr>
        <p:spPr>
          <a:xfrm>
            <a:off x="6809233" y="2650067"/>
            <a:ext cx="465667" cy="4402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E61FC5C-C06A-427F-8A98-2960F1DE56EE}"/>
              </a:ext>
            </a:extLst>
          </p:cNvPr>
          <p:cNvSpPr/>
          <p:nvPr/>
        </p:nvSpPr>
        <p:spPr>
          <a:xfrm>
            <a:off x="6809232" y="3484034"/>
            <a:ext cx="465667" cy="4402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7F2EE8F-CD23-48F0-97AE-B1FDB2C4B072}"/>
              </a:ext>
            </a:extLst>
          </p:cNvPr>
          <p:cNvSpPr/>
          <p:nvPr/>
        </p:nvSpPr>
        <p:spPr>
          <a:xfrm>
            <a:off x="6809233" y="4318001"/>
            <a:ext cx="465667" cy="4402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554004A-89E3-474F-8F79-CD008A90ACDD}"/>
              </a:ext>
            </a:extLst>
          </p:cNvPr>
          <p:cNvCxnSpPr>
            <a:cxnSpLocks/>
            <a:stCxn id="2" idx="6"/>
            <a:endCxn id="13" idx="2"/>
          </p:cNvCxnSpPr>
          <p:nvPr/>
        </p:nvCxnSpPr>
        <p:spPr>
          <a:xfrm>
            <a:off x="4582500" y="2870200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17895D-F9D0-4768-9357-D4C0E12C7AA2}"/>
              </a:ext>
            </a:extLst>
          </p:cNvPr>
          <p:cNvCxnSpPr>
            <a:cxnSpLocks/>
            <a:stCxn id="2" idx="6"/>
            <a:endCxn id="14" idx="2"/>
          </p:cNvCxnSpPr>
          <p:nvPr/>
        </p:nvCxnSpPr>
        <p:spPr>
          <a:xfrm>
            <a:off x="4582500" y="2870200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4791513-A0E6-4809-8B7F-77F00F7E2ABF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4582500" y="2870200"/>
            <a:ext cx="880531" cy="1667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213F05A-7B31-4782-98AA-128DA08FC767}"/>
              </a:ext>
            </a:extLst>
          </p:cNvPr>
          <p:cNvCxnSpPr>
            <a:cxnSpLocks/>
            <a:stCxn id="11" idx="6"/>
            <a:endCxn id="13" idx="2"/>
          </p:cNvCxnSpPr>
          <p:nvPr/>
        </p:nvCxnSpPr>
        <p:spPr>
          <a:xfrm flipV="1">
            <a:off x="4582499" y="2870200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4815623-5F12-42CD-A7CB-2ED04FF92A9E}"/>
              </a:ext>
            </a:extLst>
          </p:cNvPr>
          <p:cNvCxnSpPr>
            <a:cxnSpLocks/>
            <a:stCxn id="11" idx="6"/>
            <a:endCxn id="14" idx="2"/>
          </p:cNvCxnSpPr>
          <p:nvPr/>
        </p:nvCxnSpPr>
        <p:spPr>
          <a:xfrm>
            <a:off x="4582499" y="3704167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D28049C-FEC9-4C5B-9E37-2D2229AA3272}"/>
              </a:ext>
            </a:extLst>
          </p:cNvPr>
          <p:cNvCxnSpPr>
            <a:cxnSpLocks/>
            <a:stCxn id="12" idx="6"/>
            <a:endCxn id="17" idx="2"/>
          </p:cNvCxnSpPr>
          <p:nvPr/>
        </p:nvCxnSpPr>
        <p:spPr>
          <a:xfrm>
            <a:off x="4582500" y="4538134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950A761-89C3-473F-A888-3F048179F86D}"/>
              </a:ext>
            </a:extLst>
          </p:cNvPr>
          <p:cNvCxnSpPr>
            <a:cxnSpLocks/>
            <a:stCxn id="11" idx="6"/>
            <a:endCxn id="17" idx="2"/>
          </p:cNvCxnSpPr>
          <p:nvPr/>
        </p:nvCxnSpPr>
        <p:spPr>
          <a:xfrm>
            <a:off x="4582499" y="3704167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AB0255-62C3-424E-A824-E2AA828ECBFD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 flipV="1">
            <a:off x="4582500" y="3704167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0119C85-7014-46C2-AEF0-00B3B95F0829}"/>
              </a:ext>
            </a:extLst>
          </p:cNvPr>
          <p:cNvCxnSpPr>
            <a:cxnSpLocks/>
            <a:stCxn id="12" idx="6"/>
            <a:endCxn id="13" idx="2"/>
          </p:cNvCxnSpPr>
          <p:nvPr/>
        </p:nvCxnSpPr>
        <p:spPr>
          <a:xfrm flipV="1">
            <a:off x="4582500" y="2870200"/>
            <a:ext cx="880533" cy="166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6BB6542-CBDF-4AB4-9CE4-7EF5EE297643}"/>
              </a:ext>
            </a:extLst>
          </p:cNvPr>
          <p:cNvCxnSpPr>
            <a:cxnSpLocks/>
          </p:cNvCxnSpPr>
          <p:nvPr/>
        </p:nvCxnSpPr>
        <p:spPr>
          <a:xfrm>
            <a:off x="5928699" y="2870199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AA31C3C-1F1F-4747-B172-FC7CB27CB0B1}"/>
              </a:ext>
            </a:extLst>
          </p:cNvPr>
          <p:cNvCxnSpPr>
            <a:cxnSpLocks/>
          </p:cNvCxnSpPr>
          <p:nvPr/>
        </p:nvCxnSpPr>
        <p:spPr>
          <a:xfrm>
            <a:off x="5928699" y="2870199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3DB7A6B-8946-4657-9B2C-658EFB45AB0A}"/>
              </a:ext>
            </a:extLst>
          </p:cNvPr>
          <p:cNvCxnSpPr>
            <a:cxnSpLocks/>
          </p:cNvCxnSpPr>
          <p:nvPr/>
        </p:nvCxnSpPr>
        <p:spPr>
          <a:xfrm>
            <a:off x="5928699" y="2870199"/>
            <a:ext cx="880531" cy="1667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F28CF9F-27BE-4C46-963D-BA0C70E1B593}"/>
              </a:ext>
            </a:extLst>
          </p:cNvPr>
          <p:cNvCxnSpPr>
            <a:cxnSpLocks/>
          </p:cNvCxnSpPr>
          <p:nvPr/>
        </p:nvCxnSpPr>
        <p:spPr>
          <a:xfrm flipV="1">
            <a:off x="5928698" y="2870199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C7FC76E-B853-47C4-A294-484C559ED162}"/>
              </a:ext>
            </a:extLst>
          </p:cNvPr>
          <p:cNvCxnSpPr>
            <a:cxnSpLocks/>
          </p:cNvCxnSpPr>
          <p:nvPr/>
        </p:nvCxnSpPr>
        <p:spPr>
          <a:xfrm>
            <a:off x="5928698" y="3704166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D59573D-7721-4654-AFA8-466E9CC6A0AD}"/>
              </a:ext>
            </a:extLst>
          </p:cNvPr>
          <p:cNvCxnSpPr>
            <a:cxnSpLocks/>
          </p:cNvCxnSpPr>
          <p:nvPr/>
        </p:nvCxnSpPr>
        <p:spPr>
          <a:xfrm>
            <a:off x="5928699" y="4538133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46B28D8-D024-42AA-8958-E967B1D6A5FE}"/>
              </a:ext>
            </a:extLst>
          </p:cNvPr>
          <p:cNvCxnSpPr>
            <a:cxnSpLocks/>
          </p:cNvCxnSpPr>
          <p:nvPr/>
        </p:nvCxnSpPr>
        <p:spPr>
          <a:xfrm>
            <a:off x="5928698" y="3704166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0C08B40-A75D-4170-AECD-9792D5AF8C2D}"/>
              </a:ext>
            </a:extLst>
          </p:cNvPr>
          <p:cNvCxnSpPr>
            <a:cxnSpLocks/>
          </p:cNvCxnSpPr>
          <p:nvPr/>
        </p:nvCxnSpPr>
        <p:spPr>
          <a:xfrm flipV="1">
            <a:off x="5928699" y="3704166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3283EA6-B458-493B-937C-6D884AB79F8C}"/>
              </a:ext>
            </a:extLst>
          </p:cNvPr>
          <p:cNvCxnSpPr>
            <a:cxnSpLocks/>
          </p:cNvCxnSpPr>
          <p:nvPr/>
        </p:nvCxnSpPr>
        <p:spPr>
          <a:xfrm flipV="1">
            <a:off x="5928699" y="2870199"/>
            <a:ext cx="880533" cy="166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97C9096-46B6-45D9-8585-DEA9D2283378}"/>
              </a:ext>
            </a:extLst>
          </p:cNvPr>
          <p:cNvSpPr txBox="1"/>
          <p:nvPr/>
        </p:nvSpPr>
        <p:spPr>
          <a:xfrm>
            <a:off x="906734" y="1416649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inputs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6B7E97C-A2E0-4C2A-B5BA-CF5C6A32B25B}"/>
              </a:ext>
            </a:extLst>
          </p:cNvPr>
          <p:cNvCxnSpPr>
            <a:cxnSpLocks/>
          </p:cNvCxnSpPr>
          <p:nvPr/>
        </p:nvCxnSpPr>
        <p:spPr>
          <a:xfrm>
            <a:off x="5932764" y="2876296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009BA36-FBA8-4C49-BEAD-CA2F484A8466}"/>
              </a:ext>
            </a:extLst>
          </p:cNvPr>
          <p:cNvCxnSpPr>
            <a:cxnSpLocks/>
          </p:cNvCxnSpPr>
          <p:nvPr/>
        </p:nvCxnSpPr>
        <p:spPr>
          <a:xfrm>
            <a:off x="5932764" y="2876296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A9F2A381-A030-4CC7-9DE7-36626E6E27C6}"/>
              </a:ext>
            </a:extLst>
          </p:cNvPr>
          <p:cNvCxnSpPr>
            <a:cxnSpLocks/>
          </p:cNvCxnSpPr>
          <p:nvPr/>
        </p:nvCxnSpPr>
        <p:spPr>
          <a:xfrm>
            <a:off x="5932764" y="2876296"/>
            <a:ext cx="880531" cy="1667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63A219B-47EC-4218-AB7A-1E95058A91BF}"/>
              </a:ext>
            </a:extLst>
          </p:cNvPr>
          <p:cNvCxnSpPr>
            <a:cxnSpLocks/>
          </p:cNvCxnSpPr>
          <p:nvPr/>
        </p:nvCxnSpPr>
        <p:spPr>
          <a:xfrm flipV="1">
            <a:off x="5932763" y="2876296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B6FC658-7810-4E6F-AE8A-5F19BF95C393}"/>
              </a:ext>
            </a:extLst>
          </p:cNvPr>
          <p:cNvCxnSpPr>
            <a:cxnSpLocks/>
          </p:cNvCxnSpPr>
          <p:nvPr/>
        </p:nvCxnSpPr>
        <p:spPr>
          <a:xfrm>
            <a:off x="5932763" y="3710263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F2D10FF-77C0-4ABF-8764-EBD6CECCB783}"/>
              </a:ext>
            </a:extLst>
          </p:cNvPr>
          <p:cNvCxnSpPr>
            <a:cxnSpLocks/>
          </p:cNvCxnSpPr>
          <p:nvPr/>
        </p:nvCxnSpPr>
        <p:spPr>
          <a:xfrm>
            <a:off x="5932764" y="4544230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CD9CD2EB-9B41-4388-B52A-38E7EDD2C712}"/>
              </a:ext>
            </a:extLst>
          </p:cNvPr>
          <p:cNvCxnSpPr>
            <a:cxnSpLocks/>
          </p:cNvCxnSpPr>
          <p:nvPr/>
        </p:nvCxnSpPr>
        <p:spPr>
          <a:xfrm>
            <a:off x="5932763" y="3710263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1CFBA5A-ADA1-4417-80D9-4B166211B6EE}"/>
              </a:ext>
            </a:extLst>
          </p:cNvPr>
          <p:cNvCxnSpPr>
            <a:cxnSpLocks/>
          </p:cNvCxnSpPr>
          <p:nvPr/>
        </p:nvCxnSpPr>
        <p:spPr>
          <a:xfrm flipV="1">
            <a:off x="5932764" y="3710263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0C405945-ECCA-4457-85BE-4A166FAF6119}"/>
              </a:ext>
            </a:extLst>
          </p:cNvPr>
          <p:cNvCxnSpPr>
            <a:cxnSpLocks/>
          </p:cNvCxnSpPr>
          <p:nvPr/>
        </p:nvCxnSpPr>
        <p:spPr>
          <a:xfrm flipV="1">
            <a:off x="5932764" y="2876296"/>
            <a:ext cx="880533" cy="166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9E74FDF4-6C62-42D1-AC50-7AEC5C84E70A}"/>
              </a:ext>
            </a:extLst>
          </p:cNvPr>
          <p:cNvSpPr txBox="1"/>
          <p:nvPr/>
        </p:nvSpPr>
        <p:spPr>
          <a:xfrm>
            <a:off x="8535661" y="1416497"/>
            <a:ext cx="126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outputs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592274C-B495-4800-B069-87993132C8FE}"/>
              </a:ext>
            </a:extLst>
          </p:cNvPr>
          <p:cNvSpPr txBox="1"/>
          <p:nvPr/>
        </p:nvSpPr>
        <p:spPr>
          <a:xfrm>
            <a:off x="10337245" y="1231830"/>
            <a:ext cx="1271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correct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labels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B8C5243-49A1-4178-B4C1-46D2FECFDD6C}"/>
                  </a:ext>
                </a:extLst>
              </p:cNvPr>
              <p:cNvSpPr txBox="1"/>
              <p:nvPr/>
            </p:nvSpPr>
            <p:spPr>
              <a:xfrm>
                <a:off x="1178207" y="2320026"/>
                <a:ext cx="5720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B8C5243-49A1-4178-B4C1-46D2FECFD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207" y="2320026"/>
                <a:ext cx="572015" cy="461665"/>
              </a:xfrm>
              <a:prstGeom prst="rect">
                <a:avLst/>
              </a:prstGeom>
              <a:blipFill>
                <a:blip r:embed="rId5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DDDEFE60-39DF-4979-9832-1F16359BC17E}"/>
                  </a:ext>
                </a:extLst>
              </p:cNvPr>
              <p:cNvSpPr txBox="1"/>
              <p:nvPr/>
            </p:nvSpPr>
            <p:spPr>
              <a:xfrm>
                <a:off x="1099457" y="3512091"/>
                <a:ext cx="5791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DDDEFE60-39DF-4979-9832-1F16359B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457" y="3512091"/>
                <a:ext cx="579133" cy="461665"/>
              </a:xfrm>
              <a:prstGeom prst="rect">
                <a:avLst/>
              </a:prstGeom>
              <a:blipFill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58680BA0-3E93-4DD9-907B-43BC8B20A391}"/>
                  </a:ext>
                </a:extLst>
              </p:cNvPr>
              <p:cNvSpPr txBox="1"/>
              <p:nvPr/>
            </p:nvSpPr>
            <p:spPr>
              <a:xfrm>
                <a:off x="1080148" y="4902045"/>
                <a:ext cx="5791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58680BA0-3E93-4DD9-907B-43BC8B20A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48" y="4902045"/>
                <a:ext cx="579133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1206B433-0CDB-4737-BA20-5632A8BF7FE5}"/>
                  </a:ext>
                </a:extLst>
              </p:cNvPr>
              <p:cNvSpPr txBox="1"/>
              <p:nvPr/>
            </p:nvSpPr>
            <p:spPr>
              <a:xfrm>
                <a:off x="5117153" y="1289247"/>
                <a:ext cx="1175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1206B433-0CDB-4737-BA20-5632A8BF7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153" y="1289247"/>
                <a:ext cx="1175706" cy="461665"/>
              </a:xfrm>
              <a:prstGeom prst="rect">
                <a:avLst/>
              </a:prstGeom>
              <a:blipFill>
                <a:blip r:embed="rId8"/>
                <a:stretch>
                  <a:fillRect r="-518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5B84BC4-40D2-4998-A935-2F164A2D59C2}"/>
                  </a:ext>
                </a:extLst>
              </p:cNvPr>
              <p:cNvSpPr txBox="1"/>
              <p:nvPr/>
            </p:nvSpPr>
            <p:spPr>
              <a:xfrm>
                <a:off x="8562512" y="2640741"/>
                <a:ext cx="12988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5B84BC4-40D2-4998-A935-2F164A2D5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2512" y="2640741"/>
                <a:ext cx="1298882" cy="461665"/>
              </a:xfrm>
              <a:prstGeom prst="rect">
                <a:avLst/>
              </a:prstGeom>
              <a:blipFill>
                <a:blip r:embed="rId9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4C91D19-972E-4E30-88FE-AB86694117E8}"/>
                  </a:ext>
                </a:extLst>
              </p:cNvPr>
              <p:cNvSpPr txBox="1"/>
              <p:nvPr/>
            </p:nvSpPr>
            <p:spPr>
              <a:xfrm>
                <a:off x="8521169" y="4258395"/>
                <a:ext cx="13059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4C91D19-972E-4E30-88FE-AB8669411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169" y="4258395"/>
                <a:ext cx="1305999" cy="461665"/>
              </a:xfrm>
              <a:prstGeom prst="rect">
                <a:avLst/>
              </a:prstGeom>
              <a:blipFill>
                <a:blip r:embed="rId10"/>
                <a:stretch>
                  <a:fillRect r="-467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57036B65-3EAA-46A7-8D36-A9C204F31824}"/>
                  </a:ext>
                </a:extLst>
              </p:cNvPr>
              <p:cNvSpPr txBox="1"/>
              <p:nvPr/>
            </p:nvSpPr>
            <p:spPr>
              <a:xfrm>
                <a:off x="10684679" y="2650943"/>
                <a:ext cx="5766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57036B65-3EAA-46A7-8D36-A9C204F31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4679" y="2650943"/>
                <a:ext cx="576633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FDCB391-B28B-4566-9A79-571A5E52D21D}"/>
                  </a:ext>
                </a:extLst>
              </p:cNvPr>
              <p:cNvSpPr txBox="1"/>
              <p:nvPr/>
            </p:nvSpPr>
            <p:spPr>
              <a:xfrm>
                <a:off x="10728061" y="3492754"/>
                <a:ext cx="5837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FDCB391-B28B-4566-9A79-571A5E52D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8061" y="3492754"/>
                <a:ext cx="583750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E3FC57D4-E5AF-4F43-B19F-49B796CC7494}"/>
                  </a:ext>
                </a:extLst>
              </p:cNvPr>
              <p:cNvSpPr txBox="1"/>
              <p:nvPr/>
            </p:nvSpPr>
            <p:spPr>
              <a:xfrm>
                <a:off x="10728061" y="4312096"/>
                <a:ext cx="5837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E3FC57D4-E5AF-4F43-B19F-49B796CC7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8061" y="4312096"/>
                <a:ext cx="583750" cy="461665"/>
              </a:xfrm>
              <a:prstGeom prst="rect">
                <a:avLst/>
              </a:prstGeom>
              <a:blipFill>
                <a:blip r:embed="rId1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9EE7253-200B-4246-B86B-443077A446E7}"/>
                  </a:ext>
                </a:extLst>
              </p:cNvPr>
              <p:cNvSpPr txBox="1"/>
              <p:nvPr/>
            </p:nvSpPr>
            <p:spPr>
              <a:xfrm>
                <a:off x="8521169" y="4956915"/>
                <a:ext cx="29196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omic Sans MS" panose="030F0702030302020204" pitchFamily="66" charset="0"/>
                  </a:rPr>
                  <a:t>Loss function: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9EE7253-200B-4246-B86B-443077A44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169" y="4956915"/>
                <a:ext cx="2919645" cy="461665"/>
              </a:xfrm>
              <a:prstGeom prst="rect">
                <a:avLst/>
              </a:prstGeom>
              <a:blipFill>
                <a:blip r:embed="rId14"/>
                <a:stretch>
                  <a:fillRect l="-3340" t="-10526" r="-6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6156088-F63B-4C38-BEA3-FF21E3F3962B}"/>
                  </a:ext>
                </a:extLst>
              </p:cNvPr>
              <p:cNvSpPr txBox="1"/>
              <p:nvPr/>
            </p:nvSpPr>
            <p:spPr>
              <a:xfrm>
                <a:off x="8535661" y="5656186"/>
                <a:ext cx="261469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omic Sans MS" panose="030F0702030302020204" pitchFamily="66" charset="0"/>
                  </a:rPr>
                  <a:t>Derivative of</a:t>
                </a:r>
              </a:p>
              <a:p>
                <a:r>
                  <a:rPr lang="en-US" sz="2000" dirty="0">
                    <a:latin typeface="Comic Sans MS" panose="030F0702030302020204" pitchFamily="66" charset="0"/>
                  </a:rPr>
                  <a:t>Loss function: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6156088-F63B-4C38-BEA3-FF21E3F396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5661" y="5656186"/>
                <a:ext cx="2614690" cy="707886"/>
              </a:xfrm>
              <a:prstGeom prst="rect">
                <a:avLst/>
              </a:prstGeom>
              <a:blipFill>
                <a:blip r:embed="rId15"/>
                <a:stretch>
                  <a:fillRect l="-2331" t="-5172" r="-233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row: Left 2">
            <a:extLst>
              <a:ext uri="{FF2B5EF4-FFF2-40B4-BE49-F238E27FC236}">
                <a16:creationId xmlns:a16="http://schemas.microsoft.com/office/drawing/2014/main" id="{6953DD9A-9B33-4DF6-8AF7-6CD4E1392D78}"/>
              </a:ext>
            </a:extLst>
          </p:cNvPr>
          <p:cNvSpPr/>
          <p:nvPr/>
        </p:nvSpPr>
        <p:spPr>
          <a:xfrm>
            <a:off x="3856979" y="5922336"/>
            <a:ext cx="3863943" cy="502920"/>
          </a:xfrm>
          <a:prstGeom prst="lef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C065A122-70C0-46CF-A701-6F23351BD86D}"/>
              </a:ext>
            </a:extLst>
          </p:cNvPr>
          <p:cNvSpPr/>
          <p:nvPr/>
        </p:nvSpPr>
        <p:spPr>
          <a:xfrm>
            <a:off x="3915284" y="1696119"/>
            <a:ext cx="3511982" cy="41445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12A8BD8-8697-45BC-B455-FEF450AC7EB6}"/>
                  </a:ext>
                </a:extLst>
              </p:cNvPr>
              <p:cNvSpPr txBox="1"/>
              <p:nvPr/>
            </p:nvSpPr>
            <p:spPr>
              <a:xfrm>
                <a:off x="4102556" y="5104476"/>
                <a:ext cx="3911648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omic Sans MS" panose="030F0702030302020204" pitchFamily="66" charset="0"/>
                  </a:rPr>
                  <a:t>Backpropagation: using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latin typeface="Comic Sans MS" panose="030F0702030302020204" pitchFamily="66" charset="0"/>
                </a:endParaRPr>
              </a:p>
              <a:p>
                <a:r>
                  <a:rPr lang="en-US" sz="2000" dirty="0">
                    <a:latin typeface="Comic Sans MS" panose="030F0702030302020204" pitchFamily="66" charset="0"/>
                  </a:rPr>
                  <a:t>and </a:t>
                </a:r>
                <a:r>
                  <a:rPr lang="en-US" sz="20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Hyperparameters </a:t>
                </a:r>
                <a:r>
                  <a:rPr lang="en-US" sz="2000" dirty="0">
                    <a:latin typeface="Comic Sans MS" panose="030F0702030302020204" pitchFamily="66" charset="0"/>
                  </a:rPr>
                  <a:t>we</a:t>
                </a:r>
              </a:p>
              <a:p>
                <a:r>
                  <a:rPr lang="en-US" sz="2000" dirty="0">
                    <a:latin typeface="Comic Sans MS" panose="030F0702030302020204" pitchFamily="66" charset="0"/>
                  </a:rPr>
                  <a:t>adjust our network parameters</a:t>
                </a: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12A8BD8-8697-45BC-B455-FEF450AC7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556" y="5104476"/>
                <a:ext cx="3911648" cy="1015663"/>
              </a:xfrm>
              <a:prstGeom prst="rect">
                <a:avLst/>
              </a:prstGeom>
              <a:blipFill>
                <a:blip r:embed="rId16"/>
                <a:stretch>
                  <a:fillRect l="-1713" t="-2994" r="-779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Arrow: Left 64">
            <a:extLst>
              <a:ext uri="{FF2B5EF4-FFF2-40B4-BE49-F238E27FC236}">
                <a16:creationId xmlns:a16="http://schemas.microsoft.com/office/drawing/2014/main" id="{1484FD1A-7BEB-4F25-ADD5-A9A3F5EF3F03}"/>
              </a:ext>
            </a:extLst>
          </p:cNvPr>
          <p:cNvSpPr/>
          <p:nvPr/>
        </p:nvSpPr>
        <p:spPr>
          <a:xfrm rot="10800000">
            <a:off x="3823961" y="1869955"/>
            <a:ext cx="3863943" cy="502920"/>
          </a:xfrm>
          <a:prstGeom prst="lef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C057B569-14DC-4076-B57B-FA7A67A08EC1}"/>
                  </a:ext>
                </a:extLst>
              </p:cNvPr>
              <p:cNvSpPr txBox="1"/>
              <p:nvPr/>
            </p:nvSpPr>
            <p:spPr>
              <a:xfrm>
                <a:off x="3899313" y="1679536"/>
                <a:ext cx="352795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: Network parameters</a:t>
                </a:r>
              </a:p>
              <a:p>
                <a:pPr algn="ctr"/>
                <a:r>
                  <a:rPr lang="en-US" sz="2400" dirty="0">
                    <a:latin typeface="Comic Sans MS" panose="030F0702030302020204" pitchFamily="66" charset="0"/>
                  </a:rPr>
                  <a:t>(weight, bias, etc.)</a:t>
                </a: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C057B569-14DC-4076-B57B-FA7A67A08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313" y="1679536"/>
                <a:ext cx="3527953" cy="830997"/>
              </a:xfrm>
              <a:prstGeom prst="rect">
                <a:avLst/>
              </a:prstGeom>
              <a:blipFill>
                <a:blip r:embed="rId17"/>
                <a:stretch>
                  <a:fillRect l="-173" t="-5882" r="-242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806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62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6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7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7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8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8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8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8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9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9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9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9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9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10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10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10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10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10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11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11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11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11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11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12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12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12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1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12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13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13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13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-0.00046 -0.01289 -0.00092 -0.0181 -0.00278 C -0.01979 -0.00347 -0.02149 -0.00486 -0.02331 -0.00555 C -0.02552 -0.00625 -0.02787 -0.00625 -0.03008 -0.00671 C -0.0431 -0.01065 -0.03073 -0.0081 -0.04284 -0.01227 C -0.04935 -0.01435 -0.05899 -0.01412 -0.06459 -0.01481 C -0.07005 -0.01551 -0.07552 -0.01666 -0.08099 -0.01759 C -0.08503 -0.01805 -0.08906 -0.01852 -0.0931 -0.01898 C -0.10873 -0.02291 -0.1 -0.02129 -0.11927 -0.02291 C -0.1375 -0.02754 -0.1263 -0.02523 -0.16498 -0.02291 C -0.16654 -0.02291 -0.16797 -0.02199 -0.16953 -0.02153 C -0.17123 -0.02106 -0.17305 -0.02083 -0.17474 -0.02014 C -0.17735 -0.01944 -0.17969 -0.01805 -0.18229 -0.01759 C -0.18672 -0.01666 -0.19128 -0.01643 -0.19584 -0.01481 C -0.19701 -0.01435 -0.19831 -0.01366 -0.19948 -0.01342 C -0.21823 -0.01273 -0.23698 -0.01273 -0.25573 -0.01227 L -0.25951 -0.01088 C -0.26107 -0.01041 -0.2625 -0.00995 -0.26406 -0.00949 C -0.2694 -0.00764 -0.26472 -0.00833 -0.27149 -0.00671 C -0.27396 -0.00625 -0.27656 -0.00602 -0.27904 -0.00555 C -0.27969 -0.00509 -0.28047 -0.0044 -0.28125 -0.00416 C -0.28867 -0.00185 -0.2931 -0.00278 -0.30143 -0.00278 " pathEditMode="relative" ptsTypes="AAAAAAAAAAAAAAAAAAAAAAA">
                                      <p:cBhvr>
                                        <p:cTn id="13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0.00023 L 2.08333E-7 0.00046 C -0.00352 -0.00092 -0.00664 -0.00092 -0.0099 -0.00231 C -0.0112 -0.00301 -0.01237 -0.00532 -0.0138 -0.00648 C -0.02005 -0.0118 -0.02005 -0.01111 -0.02734 -0.01296 C -0.02852 -0.01435 -0.02982 -0.01597 -0.03112 -0.01713 C -0.03242 -0.01805 -0.03372 -0.01829 -0.03503 -0.01944 C -0.03594 -0.01991 -0.03685 -0.0206 -0.03789 -0.02153 C -0.04388 -0.03009 -0.03737 -0.02176 -0.04583 -0.02801 C -0.04701 -0.0287 -0.04818 -0.03079 -0.04948 -0.03194 C -0.05078 -0.03287 -0.05208 -0.03333 -0.05339 -0.03403 C -0.06211 -0.03935 -0.04727 -0.03217 -0.06315 -0.03819 C -0.06445 -0.03889 -0.06563 -0.04028 -0.0668 -0.04051 C -0.06953 -0.0412 -0.07201 -0.04167 -0.07474 -0.04259 C -0.0763 -0.04398 -0.07786 -0.0456 -0.07956 -0.04676 C -0.08086 -0.04768 -0.08216 -0.04768 -0.08333 -0.04884 C -0.08451 -0.04977 -0.08516 -0.05208 -0.08633 -0.05324 C -0.08958 -0.05555 -0.09362 -0.05625 -0.09714 -0.05972 C -0.09818 -0.06065 -0.09935 -0.0625 -0.10078 -0.06366 C -0.10326 -0.06551 -0.10625 -0.06551 -0.10859 -0.06782 C -0.11354 -0.07315 -0.11107 -0.07129 -0.11628 -0.0743 C -0.11732 -0.07569 -0.11797 -0.07754 -0.11914 -0.07847 C -0.11914 -0.07824 -0.12891 -0.08356 -0.13073 -0.08495 C -0.13294 -0.08565 -0.13568 -0.08727 -0.13763 -0.08912 C -0.13893 -0.09028 -0.1401 -0.09236 -0.14154 -0.09352 C -0.14401 -0.09444 -0.14661 -0.09421 -0.14909 -0.09537 C -0.15586 -0.09768 -0.15755 -0.09884 -0.16276 -0.10162 C -0.16549 -0.10463 -0.16667 -0.10648 -0.1694 -0.1081 C -0.17135 -0.10903 -0.17617 -0.11088 -0.17839 -0.1125 C -0.17956 -0.11342 -0.18073 -0.11528 -0.18203 -0.11667 C -0.18477 -0.11875 -0.18919 -0.11967 -0.1918 -0.12083 C -0.2099 -0.12917 -0.18932 -0.12153 -0.20729 -0.12708 C -0.20924 -0.12754 -0.21107 -0.12847 -0.21302 -0.12917 C -0.21549 -0.13009 -0.21758 -0.13032 -0.21992 -0.13125 C -0.22305 -0.13241 -0.22617 -0.13449 -0.22943 -0.13565 C -0.23203 -0.13611 -0.23464 -0.13657 -0.23724 -0.13773 C -0.23893 -0.13819 -0.24049 -0.13912 -0.24206 -0.13981 C -0.24544 -0.14074 -0.24857 -0.1412 -0.25169 -0.1419 C -0.27253 -0.15324 -0.2543 -0.14421 -0.30768 -0.14421 " pathEditMode="relative" rAng="0" ptsTypes="AAAAAAAAAAAAAAAAAAAAAAAAAAAAAAAAAAAAAAA">
                                      <p:cBhvr>
                                        <p:cTn id="1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1" y="-7338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5E-6 0.00023 C -0.01159 0.00046 -0.01498 0.00023 -0.02474 0.00162 C -0.02878 0.00231 -0.03282 0.00254 -0.03659 0.00347 C -0.03803 0.0037 -0.03933 0.00416 -0.04063 0.0044 C -0.04258 0.00463 -0.04467 0.00486 -0.04662 0.00532 C -0.04791 0.00555 -0.04921 0.00602 -0.05052 0.00625 C -0.05378 0.00648 -0.05717 0.00671 -0.06054 0.00717 C -0.06211 0.0074 -0.0638 0.00764 -0.06549 0.0081 C -0.06889 0.00879 -0.06835 0.00926 -0.07239 0.00972 C -0.07591 0.01018 -0.07969 0.01041 -0.08334 0.01065 C -0.09011 0.01273 -0.0819 0.01041 -0.09428 0.0125 C -0.09519 0.01273 -0.0961 0.01319 -0.09726 0.01342 C -0.09973 0.01389 -0.10248 0.01412 -0.10508 0.01435 C -0.10678 0.01458 -0.10834 0.01481 -0.11003 0.01527 C -0.11133 0.01551 -0.11264 0.01597 -0.11407 0.0162 C -0.11732 0.01666 -0.12071 0.01666 -0.12396 0.01713 C -0.12605 0.01759 -0.12865 0.01852 -0.13099 0.01875 C -0.13425 0.01944 -0.1375 0.01944 -0.14076 0.01967 C -0.14349 0.02037 -0.1461 0.02129 -0.14883 0.02152 C -0.16784 0.02361 -0.15 0.02152 -0.16264 0.02338 C -0.17592 0.02546 -0.16355 0.02338 -0.17553 0.02523 C -0.17722 0.02546 -0.17878 0.02569 -0.18047 0.02615 C -0.18178 0.02639 -0.18308 0.02685 -0.18438 0.02708 C -0.18711 0.02754 -0.18985 0.02754 -0.19232 0.02801 C -0.19362 0.02824 -0.19493 0.0287 -0.19636 0.02893 C -0.20027 0.02963 -0.2043 0.02986 -0.20821 0.03078 C -0.21146 0.03125 -0.21485 0.03217 -0.2181 0.0324 C -0.22084 0.03287 -0.22357 0.0331 -0.22605 0.03333 C -0.23047 0.03402 -0.23347 0.03495 -0.2379 0.03611 C -0.23894 0.03634 -0.23998 0.0368 -0.24102 0.03703 C -0.24297 0.0375 -0.24493 0.0375 -0.24701 0.03796 C -0.24792 0.03819 -0.24883 0.03865 -0.25 0.03889 C -0.25443 0.03981 -0.26055 0.04027 -0.26485 0.04074 C -0.26576 0.04097 -0.26667 0.04143 -0.26771 0.04166 C -0.27214 0.04236 -0.27826 0.04282 -0.28269 0.04352 C -0.28399 0.04352 -0.28529 0.04421 -0.28659 0.04444 C -0.28881 0.04467 -0.29128 0.0449 -0.29349 0.04537 C -0.29454 0.0456 -0.29558 0.04583 -0.29649 0.04629 C -0.30469 0.04768 -0.30769 0.04722 -0.31719 0.04722 " pathEditMode="relative" rAng="0" ptsTypes="AAAAAAAAAAAAAAAAAAAAAAAAAAAAAAAAAAAAAAAA">
                                      <p:cBhvr>
                                        <p:cTn id="14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59" y="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6" grpId="0"/>
      <p:bldP spid="126" grpId="1"/>
      <p:bldP spid="2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9" grpId="0" animBg="1"/>
      <p:bldP spid="21" grpId="0" animBg="1"/>
      <p:bldP spid="22" grpId="0" animBg="1"/>
      <p:bldP spid="45" grpId="0"/>
      <p:bldP spid="106" grpId="0"/>
      <p:bldP spid="114" grpId="0"/>
      <p:bldP spid="122" grpId="0"/>
      <p:bldP spid="123" grpId="0"/>
      <p:bldP spid="124" grpId="0"/>
      <p:bldP spid="125" grpId="0"/>
      <p:bldP spid="127" grpId="0"/>
      <p:bldP spid="129" grpId="0"/>
      <p:bldP spid="130" grpId="0"/>
      <p:bldP spid="131" grpId="0"/>
      <p:bldP spid="132" grpId="0"/>
      <p:bldP spid="69" grpId="0"/>
      <p:bldP spid="3" grpId="0" animBg="1"/>
      <p:bldP spid="73" grpId="0" animBg="1"/>
      <p:bldP spid="64" grpId="0"/>
      <p:bldP spid="65" grpId="0" animBg="1"/>
      <p:bldP spid="65" grpId="1" animBg="1"/>
      <p:bldP spid="6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Results – ResNet20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F66F5A-766F-424A-B03C-752C41182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63040"/>
            <a:ext cx="10515600" cy="4759404"/>
          </a:xfrm>
        </p:spPr>
        <p:txBody>
          <a:bodyPr/>
          <a:lstStyle/>
          <a:p>
            <a:pPr lvl="1" fontAlgn="base"/>
            <a:endParaRPr lang="en-US" sz="1200" dirty="0"/>
          </a:p>
          <a:p>
            <a:pPr marL="914400" lvl="2" indent="0" fontAlgn="base">
              <a:buNone/>
            </a:pPr>
            <a:endParaRPr lang="en-US" sz="1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F92C32-79D2-4559-BD21-20F9AFE13E6A}"/>
              </a:ext>
            </a:extLst>
          </p:cNvPr>
          <p:cNvSpPr txBox="1"/>
          <p:nvPr/>
        </p:nvSpPr>
        <p:spPr>
          <a:xfrm>
            <a:off x="365712" y="113906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Top1</a:t>
            </a:r>
          </a:p>
          <a:p>
            <a:r>
              <a:rPr lang="en-US" dirty="0"/>
              <a:t>accuracy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7FF48E-625C-4291-A3F5-D146A4E5DB00}"/>
              </a:ext>
            </a:extLst>
          </p:cNvPr>
          <p:cNvSpPr txBox="1"/>
          <p:nvPr/>
        </p:nvSpPr>
        <p:spPr>
          <a:xfrm>
            <a:off x="301704" y="383880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Learning </a:t>
            </a:r>
          </a:p>
          <a:p>
            <a:r>
              <a:rPr lang="en-US" dirty="0"/>
              <a:t>rate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CC7F93-3F29-4550-9A07-7569468C150C}"/>
              </a:ext>
            </a:extLst>
          </p:cNvPr>
          <p:cNvSpPr txBox="1"/>
          <p:nvPr/>
        </p:nvSpPr>
        <p:spPr>
          <a:xfrm>
            <a:off x="10542617" y="606509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348ADA-443B-4764-8B23-90D8E565AFCB}"/>
              </a:ext>
            </a:extLst>
          </p:cNvPr>
          <p:cNvSpPr txBox="1"/>
          <p:nvPr/>
        </p:nvSpPr>
        <p:spPr>
          <a:xfrm>
            <a:off x="10471958" y="357940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epoch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5190D8-514F-4A9C-A398-C31EC86949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5" t="4431" r="698" b="2306"/>
          <a:stretch/>
        </p:blipFill>
        <p:spPr>
          <a:xfrm>
            <a:off x="1522362" y="1187828"/>
            <a:ext cx="8875406" cy="23915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6BD3CA-460C-44B0-B55C-A3B0F56FAB23}"/>
              </a:ext>
            </a:extLst>
          </p:cNvPr>
          <p:cNvSpPr txBox="1"/>
          <p:nvPr/>
        </p:nvSpPr>
        <p:spPr>
          <a:xfrm>
            <a:off x="5960065" y="1816403"/>
            <a:ext cx="45320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Original hyperparameters*: 	91.9%</a:t>
            </a:r>
          </a:p>
          <a:p>
            <a:r>
              <a:rPr lang="en-US" dirty="0">
                <a:solidFill>
                  <a:srgbClr val="0070C0"/>
                </a:solidFill>
              </a:rPr>
              <a:t>Our scheduler: 			91.8%</a:t>
            </a:r>
          </a:p>
          <a:p>
            <a:r>
              <a:rPr lang="en-US" dirty="0"/>
              <a:t>Paper:				91.2%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1E252A-8955-40C9-B16C-5564F8ABF3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6" t="4666" r="809" b="3557"/>
          <a:stretch/>
        </p:blipFill>
        <p:spPr>
          <a:xfrm>
            <a:off x="1551156" y="3679094"/>
            <a:ext cx="8856557" cy="25433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91C9AA-548E-4FA9-9A01-E7ECE71A1E65}"/>
              </a:ext>
            </a:extLst>
          </p:cNvPr>
          <p:cNvSpPr/>
          <p:nvPr/>
        </p:nvSpPr>
        <p:spPr>
          <a:xfrm>
            <a:off x="5979434" y="3034287"/>
            <a:ext cx="3518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*obtained from: gihub.com/</a:t>
            </a:r>
            <a:r>
              <a:rPr lang="en-US" dirty="0" err="1">
                <a:solidFill>
                  <a:srgbClr val="00B0F0"/>
                </a:solidFill>
              </a:rPr>
              <a:t>osmr</a:t>
            </a:r>
            <a:r>
              <a:rPr lang="en-US" dirty="0">
                <a:solidFill>
                  <a:srgbClr val="00B0F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77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Results – ResNet20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F66F5A-766F-424A-B03C-752C41182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63040"/>
            <a:ext cx="10515600" cy="4759404"/>
          </a:xfrm>
        </p:spPr>
        <p:txBody>
          <a:bodyPr/>
          <a:lstStyle/>
          <a:p>
            <a:pPr lvl="1" fontAlgn="base"/>
            <a:endParaRPr lang="en-US" sz="1200" dirty="0"/>
          </a:p>
          <a:p>
            <a:pPr marL="914400" lvl="2" indent="0" fontAlgn="base">
              <a:buNone/>
            </a:pPr>
            <a:endParaRPr lang="en-US" sz="1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F92C32-79D2-4559-BD21-20F9AFE13E6A}"/>
              </a:ext>
            </a:extLst>
          </p:cNvPr>
          <p:cNvSpPr txBox="1"/>
          <p:nvPr/>
        </p:nvSpPr>
        <p:spPr>
          <a:xfrm>
            <a:off x="365712" y="114820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Top1</a:t>
            </a:r>
          </a:p>
          <a:p>
            <a:r>
              <a:rPr lang="en-US" dirty="0"/>
              <a:t>accuracy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7FF48E-625C-4291-A3F5-D146A4E5DB00}"/>
              </a:ext>
            </a:extLst>
          </p:cNvPr>
          <p:cNvSpPr txBox="1"/>
          <p:nvPr/>
        </p:nvSpPr>
        <p:spPr>
          <a:xfrm>
            <a:off x="301704" y="383880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Learning </a:t>
            </a:r>
          </a:p>
          <a:p>
            <a:r>
              <a:rPr lang="en-US" dirty="0"/>
              <a:t>rate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CC7F93-3F29-4550-9A07-7569468C150C}"/>
              </a:ext>
            </a:extLst>
          </p:cNvPr>
          <p:cNvSpPr txBox="1"/>
          <p:nvPr/>
        </p:nvSpPr>
        <p:spPr>
          <a:xfrm>
            <a:off x="10542617" y="606509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348ADA-443B-4764-8B23-90D8E565AFCB}"/>
              </a:ext>
            </a:extLst>
          </p:cNvPr>
          <p:cNvSpPr txBox="1"/>
          <p:nvPr/>
        </p:nvSpPr>
        <p:spPr>
          <a:xfrm>
            <a:off x="10471958" y="357940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epoch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D864806-D4EC-4C7F-AB83-DF1D28BCD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" t="1465" r="551" b="965"/>
          <a:stretch/>
        </p:blipFill>
        <p:spPr>
          <a:xfrm>
            <a:off x="1473707" y="3817239"/>
            <a:ext cx="8965867" cy="266922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9DD1CA0-0950-466A-9BB8-DE489B8B9B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" t="738" r="550" b="996"/>
          <a:stretch/>
        </p:blipFill>
        <p:spPr>
          <a:xfrm>
            <a:off x="1473707" y="1128696"/>
            <a:ext cx="9068910" cy="262158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10F6094-D041-4AEC-BA93-549200A7CC25}"/>
              </a:ext>
            </a:extLst>
          </p:cNvPr>
          <p:cNvSpPr txBox="1"/>
          <p:nvPr/>
        </p:nvSpPr>
        <p:spPr>
          <a:xfrm>
            <a:off x="5960065" y="1816403"/>
            <a:ext cx="45320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Original hyperparameters*:		92.3%</a:t>
            </a:r>
          </a:p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Our scheduler: 		     	92.6%</a:t>
            </a:r>
          </a:p>
          <a:p>
            <a:r>
              <a:rPr lang="en-US" dirty="0"/>
              <a:t>Paper:				91.2%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43DB6DF-BD0D-4BDB-BA48-7A87FD48AF12}"/>
              </a:ext>
            </a:extLst>
          </p:cNvPr>
          <p:cNvSpPr/>
          <p:nvPr/>
        </p:nvSpPr>
        <p:spPr>
          <a:xfrm>
            <a:off x="5979434" y="3034287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*obtained from: keras.io/examples</a:t>
            </a:r>
          </a:p>
        </p:txBody>
      </p:sp>
    </p:spTree>
    <p:extLst>
      <p:ext uri="{BB962C8B-B14F-4D97-AF65-F5344CB8AC3E}">
        <p14:creationId xmlns:p14="http://schemas.microsoft.com/office/powerpoint/2010/main" val="86015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Results – VGG11_Brevitas_8bit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000" dirty="0" err="1">
                <a:solidFill>
                  <a:schemeClr val="tx1"/>
                </a:solidFill>
              </a:rPr>
              <a:t>Brevitas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>
                <a:hlinkClick r:id="rId3"/>
              </a:rPr>
              <a:t>https://github.com/Xilinx/brevitas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F66F5A-766F-424A-B03C-752C41182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63040"/>
            <a:ext cx="10515600" cy="4759404"/>
          </a:xfrm>
        </p:spPr>
        <p:txBody>
          <a:bodyPr/>
          <a:lstStyle/>
          <a:p>
            <a:pPr lvl="1" fontAlgn="base"/>
            <a:endParaRPr lang="en-US" sz="1200" dirty="0"/>
          </a:p>
          <a:p>
            <a:pPr marL="914400" lvl="2" indent="0" fontAlgn="base">
              <a:buNone/>
            </a:pPr>
            <a:endParaRPr lang="en-US" sz="1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F92C32-79D2-4559-BD21-20F9AFE13E6A}"/>
              </a:ext>
            </a:extLst>
          </p:cNvPr>
          <p:cNvSpPr txBox="1"/>
          <p:nvPr/>
        </p:nvSpPr>
        <p:spPr>
          <a:xfrm>
            <a:off x="365712" y="113906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Top1</a:t>
            </a:r>
          </a:p>
          <a:p>
            <a:r>
              <a:rPr lang="en-US" dirty="0"/>
              <a:t>accuracy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7FF48E-625C-4291-A3F5-D146A4E5DB00}"/>
              </a:ext>
            </a:extLst>
          </p:cNvPr>
          <p:cNvSpPr txBox="1"/>
          <p:nvPr/>
        </p:nvSpPr>
        <p:spPr>
          <a:xfrm>
            <a:off x="301704" y="383880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Learning </a:t>
            </a:r>
          </a:p>
          <a:p>
            <a:r>
              <a:rPr lang="en-US" dirty="0"/>
              <a:t>rate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CC7F93-3F29-4550-9A07-7569468C150C}"/>
              </a:ext>
            </a:extLst>
          </p:cNvPr>
          <p:cNvSpPr txBox="1"/>
          <p:nvPr/>
        </p:nvSpPr>
        <p:spPr>
          <a:xfrm>
            <a:off x="10542617" y="606509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348ADA-443B-4764-8B23-90D8E565AFCB}"/>
              </a:ext>
            </a:extLst>
          </p:cNvPr>
          <p:cNvSpPr txBox="1"/>
          <p:nvPr/>
        </p:nvSpPr>
        <p:spPr>
          <a:xfrm>
            <a:off x="10492522" y="342900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A60DD8-507D-4E86-A1AB-CF2929B7C7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8" t="2634" r="643" b="2668"/>
          <a:stretch/>
        </p:blipFill>
        <p:spPr>
          <a:xfrm>
            <a:off x="1636776" y="1329134"/>
            <a:ext cx="8695944" cy="2272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1E4FA2-0DD7-42CA-9A9E-46901E579F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7" t="2284" r="764" b="1811"/>
          <a:stretch/>
        </p:blipFill>
        <p:spPr>
          <a:xfrm>
            <a:off x="1711016" y="3798332"/>
            <a:ext cx="8621704" cy="26360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38EE6F-6CB6-4A2E-9514-046A9B81B4AF}"/>
              </a:ext>
            </a:extLst>
          </p:cNvPr>
          <p:cNvSpPr txBox="1"/>
          <p:nvPr/>
        </p:nvSpPr>
        <p:spPr>
          <a:xfrm>
            <a:off x="5960065" y="1816403"/>
            <a:ext cx="4532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Original hyperparameters*:		91.5%</a:t>
            </a:r>
          </a:p>
          <a:p>
            <a:r>
              <a:rPr lang="en-US" dirty="0">
                <a:solidFill>
                  <a:srgbClr val="0070C0"/>
                </a:solidFill>
              </a:rPr>
              <a:t>Our scheduler: 		     	91.4%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4AE6DC-0163-4995-A371-2BC97E8EECCA}"/>
              </a:ext>
            </a:extLst>
          </p:cNvPr>
          <p:cNvSpPr/>
          <p:nvPr/>
        </p:nvSpPr>
        <p:spPr>
          <a:xfrm>
            <a:off x="5960065" y="2921402"/>
            <a:ext cx="416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*obtained from: gitenterprise.xilinx.com</a:t>
            </a:r>
          </a:p>
        </p:txBody>
      </p:sp>
    </p:spTree>
    <p:extLst>
      <p:ext uri="{BB962C8B-B14F-4D97-AF65-F5344CB8AC3E}">
        <p14:creationId xmlns:p14="http://schemas.microsoft.com/office/powerpoint/2010/main" val="351883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F66F5A-766F-424A-B03C-752C41182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63040"/>
            <a:ext cx="10515600" cy="4759404"/>
          </a:xfrm>
        </p:spPr>
        <p:txBody>
          <a:bodyPr/>
          <a:lstStyle/>
          <a:p>
            <a:pPr lvl="1" fontAlgn="base"/>
            <a:endParaRPr lang="en-US" sz="1200" dirty="0"/>
          </a:p>
          <a:p>
            <a:pPr marL="914400" lvl="2" indent="0" fontAlgn="base">
              <a:buNone/>
            </a:pPr>
            <a:endParaRPr lang="en-US" sz="10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94DCB14-6136-4CDD-B677-E9BE5C1C449E}"/>
              </a:ext>
            </a:extLst>
          </p:cNvPr>
          <p:cNvGraphicFramePr>
            <a:graphicFrameLocks noGrp="1"/>
          </p:cNvGraphicFramePr>
          <p:nvPr/>
        </p:nvGraphicFramePr>
        <p:xfrm>
          <a:off x="1569720" y="777964"/>
          <a:ext cx="9052560" cy="530207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43965">
                  <a:extLst>
                    <a:ext uri="{9D8B030D-6E8A-4147-A177-3AD203B41FA5}">
                      <a16:colId xmlns:a16="http://schemas.microsoft.com/office/drawing/2014/main" val="1810443092"/>
                    </a:ext>
                  </a:extLst>
                </a:gridCol>
                <a:gridCol w="1459355">
                  <a:extLst>
                    <a:ext uri="{9D8B030D-6E8A-4147-A177-3AD203B41FA5}">
                      <a16:colId xmlns:a16="http://schemas.microsoft.com/office/drawing/2014/main" val="149957750"/>
                    </a:ext>
                  </a:extLst>
                </a:gridCol>
                <a:gridCol w="3300984">
                  <a:extLst>
                    <a:ext uri="{9D8B030D-6E8A-4147-A177-3AD203B41FA5}">
                      <a16:colId xmlns:a16="http://schemas.microsoft.com/office/drawing/2014/main" val="3322429369"/>
                    </a:ext>
                  </a:extLst>
                </a:gridCol>
                <a:gridCol w="2048256">
                  <a:extLst>
                    <a:ext uri="{9D8B030D-6E8A-4147-A177-3AD203B41FA5}">
                      <a16:colId xmlns:a16="http://schemas.microsoft.com/office/drawing/2014/main" val="3851081845"/>
                    </a:ext>
                  </a:extLst>
                </a:gridCol>
              </a:tblGrid>
              <a:tr h="5905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Network</a:t>
                      </a:r>
                    </a:p>
                    <a:p>
                      <a:pPr algn="ctr"/>
                      <a:r>
                        <a:rPr lang="en-US" sz="1600" dirty="0"/>
                        <a:t>CIFAR10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Scheduler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Learning rate parameters</a:t>
                      </a:r>
                    </a:p>
                    <a:p>
                      <a:pPr algn="ctr"/>
                      <a:r>
                        <a:rPr lang="en-US" sz="1600" dirty="0"/>
                        <a:t>(</a:t>
                      </a:r>
                      <a:r>
                        <a:rPr lang="en-US" sz="1600" dirty="0" err="1"/>
                        <a:t>lr</a:t>
                      </a:r>
                      <a:r>
                        <a:rPr lang="en-US" sz="1600" dirty="0"/>
                        <a:t>, milestones, gamma)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Top1</a:t>
                      </a:r>
                    </a:p>
                    <a:p>
                      <a:pPr algn="ctr"/>
                      <a:r>
                        <a:rPr lang="en-US" sz="1600" dirty="0"/>
                        <a:t>accuracy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994835"/>
                  </a:ext>
                </a:extLst>
              </a:tr>
              <a:tr h="337476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Resnet20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Step Decay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0.1, </a:t>
                      </a:r>
                      <a:r>
                        <a:rPr lang="en-US" sz="1200" dirty="0"/>
                        <a:t>[80,120,160,180], [0.1,0.1,0.1, 0.05]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92.3%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778571"/>
                  </a:ext>
                </a:extLst>
              </a:tr>
              <a:tr h="3374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92.6%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560310"/>
                  </a:ext>
                </a:extLst>
              </a:tr>
              <a:tr h="337476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Resnet56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Step Decay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0.1, </a:t>
                      </a:r>
                      <a:r>
                        <a:rPr lang="en-US" sz="1200" dirty="0"/>
                        <a:t>[80,120,160,180], [0.1,0.1,0.1,0.05]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93.8%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231860"/>
                  </a:ext>
                </a:extLst>
              </a:tr>
              <a:tr h="3374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93.9%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911891"/>
                  </a:ext>
                </a:extLst>
              </a:tr>
              <a:tr h="337476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DenseNet40_k12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Step Decay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0.1, [150, 250], [0.1]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93.0%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309867"/>
                  </a:ext>
                </a:extLst>
              </a:tr>
              <a:tr h="3374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92.9%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822330"/>
                  </a:ext>
                </a:extLst>
              </a:tr>
              <a:tr h="337476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WRN20_10_1bit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Step Decay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0.1, [80,120,160,180],[0.1]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95.2%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814578"/>
                  </a:ext>
                </a:extLst>
              </a:tr>
              <a:tr h="3374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94.9%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03090"/>
                  </a:ext>
                </a:extLst>
              </a:tr>
              <a:tr h="168738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VGG11 8bit-fixed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Step Decay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0.1, [150,250,350], [0.1]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91.5%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242661"/>
                  </a:ext>
                </a:extLst>
              </a:tr>
              <a:tr h="1687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91.4%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774294"/>
                  </a:ext>
                </a:extLst>
              </a:tr>
              <a:tr h="16873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VGG11 6bit-fixed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Step Decay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0.1, [150,250,350], [0.1]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91.2%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849944"/>
                  </a:ext>
                </a:extLst>
              </a:tr>
              <a:tr h="1687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91.2%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122110"/>
                  </a:ext>
                </a:extLst>
              </a:tr>
              <a:tr h="168738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CNV 1bit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Step Decay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0.1, [500,600,700,800],[0.1]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78.5%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305305"/>
                  </a:ext>
                </a:extLst>
              </a:tr>
              <a:tr h="1687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78.5%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004046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C590467C-28E1-41D3-A850-3B52DAD8814D}"/>
              </a:ext>
            </a:extLst>
          </p:cNvPr>
          <p:cNvSpPr/>
          <p:nvPr/>
        </p:nvSpPr>
        <p:spPr>
          <a:xfrm>
            <a:off x="5751576" y="1344168"/>
            <a:ext cx="2761488" cy="41148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6CE1E08-C2A1-459B-89E9-F1B123AA2B1F}"/>
              </a:ext>
            </a:extLst>
          </p:cNvPr>
          <p:cNvSpPr/>
          <p:nvPr/>
        </p:nvSpPr>
        <p:spPr>
          <a:xfrm>
            <a:off x="5751576" y="2014544"/>
            <a:ext cx="2761488" cy="41148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D8AA2AA-A03D-402D-BD9C-275DE6EEE9E2}"/>
              </a:ext>
            </a:extLst>
          </p:cNvPr>
          <p:cNvSpPr/>
          <p:nvPr/>
        </p:nvSpPr>
        <p:spPr>
          <a:xfrm>
            <a:off x="6232646" y="2691200"/>
            <a:ext cx="1743566" cy="41148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518269-1EA4-439E-AB3E-9AB02EBE3ABD}"/>
              </a:ext>
            </a:extLst>
          </p:cNvPr>
          <p:cNvSpPr/>
          <p:nvPr/>
        </p:nvSpPr>
        <p:spPr>
          <a:xfrm>
            <a:off x="5903977" y="3362668"/>
            <a:ext cx="2325623" cy="41148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9DB8D3D-C73F-4B5B-B904-70D5C6326E01}"/>
              </a:ext>
            </a:extLst>
          </p:cNvPr>
          <p:cNvSpPr/>
          <p:nvPr/>
        </p:nvSpPr>
        <p:spPr>
          <a:xfrm>
            <a:off x="6096000" y="4033228"/>
            <a:ext cx="2133600" cy="41148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B53AADE-17B8-4DA8-BFF0-0F077086AA35}"/>
              </a:ext>
            </a:extLst>
          </p:cNvPr>
          <p:cNvSpPr/>
          <p:nvPr/>
        </p:nvSpPr>
        <p:spPr>
          <a:xfrm>
            <a:off x="6056376" y="4709884"/>
            <a:ext cx="2173224" cy="41148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88398D2-BDC8-49A9-B1DD-93BE85E828D6}"/>
              </a:ext>
            </a:extLst>
          </p:cNvPr>
          <p:cNvSpPr/>
          <p:nvPr/>
        </p:nvSpPr>
        <p:spPr>
          <a:xfrm>
            <a:off x="5861746" y="5383943"/>
            <a:ext cx="2621243" cy="41148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4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8077FE3-8DDE-4623-8328-948697BCDE33}"/>
              </a:ext>
            </a:extLst>
          </p:cNvPr>
          <p:cNvGraphicFramePr>
            <a:graphicFrameLocks noGrp="1"/>
          </p:cNvGraphicFramePr>
          <p:nvPr/>
        </p:nvGraphicFramePr>
        <p:xfrm>
          <a:off x="840768" y="4184896"/>
          <a:ext cx="9052560" cy="126553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43965">
                  <a:extLst>
                    <a:ext uri="{9D8B030D-6E8A-4147-A177-3AD203B41FA5}">
                      <a16:colId xmlns:a16="http://schemas.microsoft.com/office/drawing/2014/main" val="1810443092"/>
                    </a:ext>
                  </a:extLst>
                </a:gridCol>
                <a:gridCol w="1459355">
                  <a:extLst>
                    <a:ext uri="{9D8B030D-6E8A-4147-A177-3AD203B41FA5}">
                      <a16:colId xmlns:a16="http://schemas.microsoft.com/office/drawing/2014/main" val="149957750"/>
                    </a:ext>
                  </a:extLst>
                </a:gridCol>
                <a:gridCol w="3300984">
                  <a:extLst>
                    <a:ext uri="{9D8B030D-6E8A-4147-A177-3AD203B41FA5}">
                      <a16:colId xmlns:a16="http://schemas.microsoft.com/office/drawing/2014/main" val="3322429369"/>
                    </a:ext>
                  </a:extLst>
                </a:gridCol>
                <a:gridCol w="2048256">
                  <a:extLst>
                    <a:ext uri="{9D8B030D-6E8A-4147-A177-3AD203B41FA5}">
                      <a16:colId xmlns:a16="http://schemas.microsoft.com/office/drawing/2014/main" val="3851081845"/>
                    </a:ext>
                  </a:extLst>
                </a:gridCol>
              </a:tblGrid>
              <a:tr h="5905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Network</a:t>
                      </a:r>
                    </a:p>
                    <a:p>
                      <a:pPr algn="ctr"/>
                      <a:r>
                        <a:rPr lang="en-US" sz="1600" dirty="0"/>
                        <a:t>CIFAR10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Scheduler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Learning rate parameters</a:t>
                      </a:r>
                    </a:p>
                    <a:p>
                      <a:pPr algn="ctr"/>
                      <a:r>
                        <a:rPr lang="en-US" sz="1600" dirty="0"/>
                        <a:t>(</a:t>
                      </a:r>
                      <a:r>
                        <a:rPr lang="en-US" sz="1600" dirty="0" err="1"/>
                        <a:t>lr</a:t>
                      </a:r>
                      <a:r>
                        <a:rPr lang="en-US" sz="1600" dirty="0"/>
                        <a:t>, milestones, gamma)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Top1</a:t>
                      </a:r>
                    </a:p>
                    <a:p>
                      <a:pPr algn="ctr"/>
                      <a:r>
                        <a:rPr lang="en-US" sz="1600" dirty="0"/>
                        <a:t>Accuracy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994835"/>
                  </a:ext>
                </a:extLst>
              </a:tr>
              <a:tr h="337476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Resnet20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Step Decay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0.2, [160,180], [0.1]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90.7%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778571"/>
                  </a:ext>
                </a:extLst>
              </a:tr>
              <a:tr h="3374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92.6%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56031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6726C52-1B6B-43BF-A04B-9C63039CFAFF}"/>
              </a:ext>
            </a:extLst>
          </p:cNvPr>
          <p:cNvGraphicFramePr>
            <a:graphicFrameLocks noGrp="1"/>
          </p:cNvGraphicFramePr>
          <p:nvPr/>
        </p:nvGraphicFramePr>
        <p:xfrm>
          <a:off x="842606" y="4175710"/>
          <a:ext cx="9052560" cy="126553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43965">
                  <a:extLst>
                    <a:ext uri="{9D8B030D-6E8A-4147-A177-3AD203B41FA5}">
                      <a16:colId xmlns:a16="http://schemas.microsoft.com/office/drawing/2014/main" val="1810443092"/>
                    </a:ext>
                  </a:extLst>
                </a:gridCol>
                <a:gridCol w="1459355">
                  <a:extLst>
                    <a:ext uri="{9D8B030D-6E8A-4147-A177-3AD203B41FA5}">
                      <a16:colId xmlns:a16="http://schemas.microsoft.com/office/drawing/2014/main" val="149957750"/>
                    </a:ext>
                  </a:extLst>
                </a:gridCol>
                <a:gridCol w="3300984">
                  <a:extLst>
                    <a:ext uri="{9D8B030D-6E8A-4147-A177-3AD203B41FA5}">
                      <a16:colId xmlns:a16="http://schemas.microsoft.com/office/drawing/2014/main" val="3322429369"/>
                    </a:ext>
                  </a:extLst>
                </a:gridCol>
                <a:gridCol w="2048256">
                  <a:extLst>
                    <a:ext uri="{9D8B030D-6E8A-4147-A177-3AD203B41FA5}">
                      <a16:colId xmlns:a16="http://schemas.microsoft.com/office/drawing/2014/main" val="3851081845"/>
                    </a:ext>
                  </a:extLst>
                </a:gridCol>
              </a:tblGrid>
              <a:tr h="5905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Network</a:t>
                      </a:r>
                    </a:p>
                    <a:p>
                      <a:pPr algn="ctr"/>
                      <a:r>
                        <a:rPr lang="en-US" sz="1600" dirty="0"/>
                        <a:t>CIFAR10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Scheduler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Learning rate parameters</a:t>
                      </a:r>
                    </a:p>
                    <a:p>
                      <a:pPr algn="ctr"/>
                      <a:r>
                        <a:rPr lang="en-US" sz="1600" dirty="0"/>
                        <a:t>(</a:t>
                      </a:r>
                      <a:r>
                        <a:rPr lang="en-US" sz="1600" dirty="0" err="1"/>
                        <a:t>lr</a:t>
                      </a:r>
                      <a:r>
                        <a:rPr lang="en-US" sz="1600" dirty="0"/>
                        <a:t>, milestones, gamma)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Top1</a:t>
                      </a:r>
                    </a:p>
                    <a:p>
                      <a:pPr algn="ctr"/>
                      <a:r>
                        <a:rPr lang="en-US" sz="1600" dirty="0"/>
                        <a:t>accuracy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994835"/>
                  </a:ext>
                </a:extLst>
              </a:tr>
              <a:tr h="337476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Resnet20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Step Decay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0.2, [160,180], [0.1]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90.7%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778571"/>
                  </a:ext>
                </a:extLst>
              </a:tr>
              <a:tr h="3374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560310"/>
                  </a:ext>
                </a:extLst>
              </a:tr>
            </a:tbl>
          </a:graphicData>
        </a:graphic>
      </p:graphicFrame>
      <p:pic>
        <p:nvPicPr>
          <p:cNvPr id="8194" name="Picture 2" descr="Image result for peter griffin happy">
            <a:extLst>
              <a:ext uri="{FF2B5EF4-FFF2-40B4-BE49-F238E27FC236}">
                <a16:creationId xmlns:a16="http://schemas.microsoft.com/office/drawing/2014/main" id="{1A6937C0-8F74-4C29-8D69-FE69358BE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571" y="4240917"/>
            <a:ext cx="1860510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D70E660-C140-4F4F-858B-8DC488106FD4}"/>
              </a:ext>
            </a:extLst>
          </p:cNvPr>
          <p:cNvGraphicFramePr>
            <a:graphicFrameLocks noGrp="1"/>
          </p:cNvGraphicFramePr>
          <p:nvPr/>
        </p:nvGraphicFramePr>
        <p:xfrm>
          <a:off x="1569720" y="777964"/>
          <a:ext cx="9052560" cy="126553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43965">
                  <a:extLst>
                    <a:ext uri="{9D8B030D-6E8A-4147-A177-3AD203B41FA5}">
                      <a16:colId xmlns:a16="http://schemas.microsoft.com/office/drawing/2014/main" val="1810443092"/>
                    </a:ext>
                  </a:extLst>
                </a:gridCol>
                <a:gridCol w="1459355">
                  <a:extLst>
                    <a:ext uri="{9D8B030D-6E8A-4147-A177-3AD203B41FA5}">
                      <a16:colId xmlns:a16="http://schemas.microsoft.com/office/drawing/2014/main" val="149957750"/>
                    </a:ext>
                  </a:extLst>
                </a:gridCol>
                <a:gridCol w="3300984">
                  <a:extLst>
                    <a:ext uri="{9D8B030D-6E8A-4147-A177-3AD203B41FA5}">
                      <a16:colId xmlns:a16="http://schemas.microsoft.com/office/drawing/2014/main" val="3322429369"/>
                    </a:ext>
                  </a:extLst>
                </a:gridCol>
                <a:gridCol w="2048256">
                  <a:extLst>
                    <a:ext uri="{9D8B030D-6E8A-4147-A177-3AD203B41FA5}">
                      <a16:colId xmlns:a16="http://schemas.microsoft.com/office/drawing/2014/main" val="3851081845"/>
                    </a:ext>
                  </a:extLst>
                </a:gridCol>
              </a:tblGrid>
              <a:tr h="5905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Network</a:t>
                      </a:r>
                    </a:p>
                    <a:p>
                      <a:pPr algn="ctr"/>
                      <a:r>
                        <a:rPr lang="en-US" sz="1600" dirty="0"/>
                        <a:t>CIFAR10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Scheduler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Learning rate parameters</a:t>
                      </a:r>
                    </a:p>
                    <a:p>
                      <a:pPr algn="ctr"/>
                      <a:r>
                        <a:rPr lang="en-US" sz="1600" dirty="0"/>
                        <a:t>(</a:t>
                      </a:r>
                      <a:r>
                        <a:rPr lang="en-US" sz="1600" dirty="0" err="1"/>
                        <a:t>lr</a:t>
                      </a:r>
                      <a:r>
                        <a:rPr lang="en-US" sz="1600" dirty="0"/>
                        <a:t>, milestones, gamma)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Top1</a:t>
                      </a:r>
                    </a:p>
                    <a:p>
                      <a:pPr algn="ctr"/>
                      <a:r>
                        <a:rPr lang="en-US" sz="1600" dirty="0"/>
                        <a:t>accuracy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994835"/>
                  </a:ext>
                </a:extLst>
              </a:tr>
              <a:tr h="337476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Resnet20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Step Decay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0.1, </a:t>
                      </a:r>
                      <a:r>
                        <a:rPr lang="en-US" sz="1200" dirty="0"/>
                        <a:t>[80,120,160,180], [0.1,0.1,0.1, 0.05]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92.3%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778571"/>
                  </a:ext>
                </a:extLst>
              </a:tr>
              <a:tr h="3374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92.6%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560310"/>
                  </a:ext>
                </a:extLst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Wrapping up, Why Does it Matter?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F66F5A-766F-424A-B03C-752C41182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63040"/>
            <a:ext cx="10515600" cy="4759404"/>
          </a:xfrm>
        </p:spPr>
        <p:txBody>
          <a:bodyPr/>
          <a:lstStyle/>
          <a:p>
            <a:pPr lvl="1" fontAlgn="base"/>
            <a:endParaRPr lang="en-US" sz="1200" dirty="0"/>
          </a:p>
          <a:p>
            <a:pPr marL="914400" lvl="2" indent="0" fontAlgn="base">
              <a:buNone/>
            </a:pPr>
            <a:endParaRPr lang="en-US" sz="1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9368533-C11C-41B6-A6F1-7D501FC3A84A}"/>
              </a:ext>
            </a:extLst>
          </p:cNvPr>
          <p:cNvSpPr/>
          <p:nvPr/>
        </p:nvSpPr>
        <p:spPr>
          <a:xfrm>
            <a:off x="5751576" y="1344168"/>
            <a:ext cx="2761488" cy="41148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CB8D9F-3F35-477C-95B6-F3A4AD91B6B4}"/>
              </a:ext>
            </a:extLst>
          </p:cNvPr>
          <p:cNvSpPr txBox="1"/>
          <p:nvPr/>
        </p:nvSpPr>
        <p:spPr>
          <a:xfrm>
            <a:off x="1013551" y="2655061"/>
            <a:ext cx="9217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If you get these numbers wrong (from guessing,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an online resource, a friend, etc.) you may not get good results.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For example: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FDC5B99-BC35-441E-AD1B-8968992BB50B}"/>
              </a:ext>
            </a:extLst>
          </p:cNvPr>
          <p:cNvSpPr/>
          <p:nvPr/>
        </p:nvSpPr>
        <p:spPr>
          <a:xfrm>
            <a:off x="8316573" y="4808478"/>
            <a:ext cx="1091831" cy="24495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9EE0E18-DF76-4870-BF2A-1C1D867EA318}"/>
              </a:ext>
            </a:extLst>
          </p:cNvPr>
          <p:cNvSpPr/>
          <p:nvPr/>
        </p:nvSpPr>
        <p:spPr>
          <a:xfrm>
            <a:off x="9021756" y="1410732"/>
            <a:ext cx="1091831" cy="24495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237E72-FCB0-4089-9C38-AD86DE97DF03}"/>
              </a:ext>
            </a:extLst>
          </p:cNvPr>
          <p:cNvSpPr txBox="1"/>
          <p:nvPr/>
        </p:nvSpPr>
        <p:spPr>
          <a:xfrm>
            <a:off x="1011321" y="2655061"/>
            <a:ext cx="60981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In contrast, our method can be forgiving.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For example: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9D57684-738F-46BF-9F6B-CBFA6082E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587" y="4193073"/>
            <a:ext cx="1676479" cy="1257359"/>
          </a:xfrm>
          <a:prstGeom prst="rect">
            <a:avLst/>
          </a:prstGeom>
        </p:spPr>
      </p:pic>
      <p:pic>
        <p:nvPicPr>
          <p:cNvPr id="22" name="Picture 4" descr="Image result for clock gif">
            <a:extLst>
              <a:ext uri="{FF2B5EF4-FFF2-40B4-BE49-F238E27FC236}">
                <a16:creationId xmlns:a16="http://schemas.microsoft.com/office/drawing/2014/main" id="{3CABDC2C-51AD-487B-AEBF-5F1AC11258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183" y="3355672"/>
            <a:ext cx="1037286" cy="77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D5ECB43D-71F3-40B7-BD45-31C9635749D7}"/>
              </a:ext>
            </a:extLst>
          </p:cNvPr>
          <p:cNvSpPr/>
          <p:nvPr/>
        </p:nvSpPr>
        <p:spPr>
          <a:xfrm>
            <a:off x="6521985" y="1722597"/>
            <a:ext cx="738130" cy="320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EFC0A2A-1496-4AE7-84AF-8303F1EB1B9C}"/>
              </a:ext>
            </a:extLst>
          </p:cNvPr>
          <p:cNvSpPr/>
          <p:nvPr/>
        </p:nvSpPr>
        <p:spPr>
          <a:xfrm>
            <a:off x="5783855" y="5120926"/>
            <a:ext cx="738130" cy="320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3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-3.125E-6 0.00023 C 0.00026 0.00463 0.00039 0.00949 0.00091 0.01435 C 0.00104 0.01597 0.00183 0.01736 0.00183 0.01921 C 0.00183 0.02408 0.00104 0.02871 0.00091 0.03357 C 0.00065 0.03796 0.00091 0.04213 0.00091 0.04653 " pathEditMode="relative" rAng="0" ptsTypes="AAAA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31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463 0.00039 0.00949 0.00091 0.01435 C 0.00104 0.01597 0.00182 0.01736 0.00182 0.01921 C 0.00182 0.02407 0.00104 0.0287 0.00091 0.03357 C 0.00065 0.03796 0.00091 0.04213 0.00091 0.04653 " pathEditMode="relative" ptsTypes="AAAA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  <p:bldP spid="17" grpId="0" animBg="1"/>
      <p:bldP spid="17" grpId="1" animBg="1"/>
      <p:bldP spid="18" grpId="0" animBg="1"/>
      <p:bldP spid="18" grpId="1" animBg="1"/>
      <p:bldP spid="19" grpId="0"/>
      <p:bldP spid="23" grpId="0" animBg="1"/>
      <p:bldP spid="2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Disclaimer – There is no Silver Bullet for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F66F5A-766F-424A-B03C-752C41182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63040"/>
            <a:ext cx="10515600" cy="4759404"/>
          </a:xfrm>
        </p:spPr>
        <p:txBody>
          <a:bodyPr/>
          <a:lstStyle/>
          <a:p>
            <a:pPr lvl="1" fontAlgn="base"/>
            <a:endParaRPr lang="en-US" sz="1200" dirty="0"/>
          </a:p>
          <a:p>
            <a:pPr marL="914400" lvl="2" indent="0" fontAlgn="base">
              <a:buNone/>
            </a:pPr>
            <a:endParaRPr lang="en-US" sz="1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237E72-FCB0-4089-9C38-AD86DE97DF03}"/>
              </a:ext>
            </a:extLst>
          </p:cNvPr>
          <p:cNvSpPr txBox="1"/>
          <p:nvPr/>
        </p:nvSpPr>
        <p:spPr>
          <a:xfrm>
            <a:off x="2035890" y="1652526"/>
            <a:ext cx="79367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We, similar to every single method out there, cannot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guarantee that our method works better </a:t>
            </a:r>
            <a:r>
              <a:rPr lang="en-US" sz="2400" b="1" dirty="0">
                <a:latin typeface="Comic Sans MS" panose="030F0702030302020204" pitchFamily="66" charset="0"/>
              </a:rPr>
              <a:t>all the time</a:t>
            </a:r>
            <a:r>
              <a:rPr lang="en-US" sz="2400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159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23E47414-86A1-4962-AC1E-C206C2E2917A}"/>
                  </a:ext>
                </a:extLst>
              </p:cNvPr>
              <p:cNvSpPr txBox="1"/>
              <p:nvPr/>
            </p:nvSpPr>
            <p:spPr>
              <a:xfrm>
                <a:off x="147758" y="1112608"/>
                <a:ext cx="366100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Comic Sans MS" panose="030F0702030302020204" pitchFamily="66" charset="0"/>
                  </a:rPr>
                  <a:t>Generate output using</a:t>
                </a:r>
              </a:p>
              <a:p>
                <a:pPr algn="ctr"/>
                <a:r>
                  <a:rPr lang="en-US" sz="2400" dirty="0">
                    <a:latin typeface="Comic Sans MS" panose="030F0702030302020204" pitchFamily="66" charset="0"/>
                  </a:rPr>
                  <a:t>Network parameters 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23E47414-86A1-4962-AC1E-C206C2E29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58" y="1112608"/>
                <a:ext cx="3661002" cy="830997"/>
              </a:xfrm>
              <a:prstGeom prst="rect">
                <a:avLst/>
              </a:prstGeom>
              <a:blipFill>
                <a:blip r:embed="rId3"/>
                <a:stretch>
                  <a:fillRect l="-2163" t="-5882" r="-1997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1792" y="201923"/>
            <a:ext cx="10541508" cy="5029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Neural Network – Train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8C520B-D86C-40BA-9E6E-5252A79A0685}"/>
              </a:ext>
            </a:extLst>
          </p:cNvPr>
          <p:cNvSpPr/>
          <p:nvPr/>
        </p:nvSpPr>
        <p:spPr>
          <a:xfrm>
            <a:off x="431801" y="2650067"/>
            <a:ext cx="465667" cy="4402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26E3717-290F-41C3-8533-4E22952FD56E}"/>
              </a:ext>
            </a:extLst>
          </p:cNvPr>
          <p:cNvSpPr/>
          <p:nvPr/>
        </p:nvSpPr>
        <p:spPr>
          <a:xfrm>
            <a:off x="431800" y="3484034"/>
            <a:ext cx="465667" cy="4402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42409B2-9A31-46B6-BC1C-015E829E8E80}"/>
              </a:ext>
            </a:extLst>
          </p:cNvPr>
          <p:cNvSpPr/>
          <p:nvPr/>
        </p:nvSpPr>
        <p:spPr>
          <a:xfrm>
            <a:off x="431801" y="4318001"/>
            <a:ext cx="465667" cy="4402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A58AB8A-4F03-4692-A6B4-6FF2D2C3BF24}"/>
              </a:ext>
            </a:extLst>
          </p:cNvPr>
          <p:cNvSpPr/>
          <p:nvPr/>
        </p:nvSpPr>
        <p:spPr>
          <a:xfrm>
            <a:off x="1778001" y="2650067"/>
            <a:ext cx="465667" cy="4402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500A4D-3E9A-4184-A498-1C414EDC2DD3}"/>
              </a:ext>
            </a:extLst>
          </p:cNvPr>
          <p:cNvSpPr/>
          <p:nvPr/>
        </p:nvSpPr>
        <p:spPr>
          <a:xfrm>
            <a:off x="1778000" y="3484034"/>
            <a:ext cx="465667" cy="4402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F59FC49-C46D-42C1-92C8-CFB84CE2C774}"/>
              </a:ext>
            </a:extLst>
          </p:cNvPr>
          <p:cNvSpPr/>
          <p:nvPr/>
        </p:nvSpPr>
        <p:spPr>
          <a:xfrm>
            <a:off x="1778001" y="4318001"/>
            <a:ext cx="465667" cy="4402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048F3B-B64C-4348-9AB3-4B41FA0AB510}"/>
              </a:ext>
            </a:extLst>
          </p:cNvPr>
          <p:cNvSpPr/>
          <p:nvPr/>
        </p:nvSpPr>
        <p:spPr>
          <a:xfrm>
            <a:off x="3124201" y="2650067"/>
            <a:ext cx="465667" cy="4402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E61FC5C-C06A-427F-8A98-2960F1DE56EE}"/>
              </a:ext>
            </a:extLst>
          </p:cNvPr>
          <p:cNvSpPr/>
          <p:nvPr/>
        </p:nvSpPr>
        <p:spPr>
          <a:xfrm>
            <a:off x="3124200" y="3484034"/>
            <a:ext cx="465667" cy="4402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7F2EE8F-CD23-48F0-97AE-B1FDB2C4B072}"/>
              </a:ext>
            </a:extLst>
          </p:cNvPr>
          <p:cNvSpPr/>
          <p:nvPr/>
        </p:nvSpPr>
        <p:spPr>
          <a:xfrm>
            <a:off x="3124201" y="4318001"/>
            <a:ext cx="465667" cy="4402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554004A-89E3-474F-8F79-CD008A90ACDD}"/>
              </a:ext>
            </a:extLst>
          </p:cNvPr>
          <p:cNvCxnSpPr>
            <a:cxnSpLocks/>
            <a:stCxn id="2" idx="6"/>
            <a:endCxn id="13" idx="2"/>
          </p:cNvCxnSpPr>
          <p:nvPr/>
        </p:nvCxnSpPr>
        <p:spPr>
          <a:xfrm>
            <a:off x="897468" y="2870200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17895D-F9D0-4768-9357-D4C0E12C7AA2}"/>
              </a:ext>
            </a:extLst>
          </p:cNvPr>
          <p:cNvCxnSpPr>
            <a:cxnSpLocks/>
            <a:stCxn id="2" idx="6"/>
            <a:endCxn id="14" idx="2"/>
          </p:cNvCxnSpPr>
          <p:nvPr/>
        </p:nvCxnSpPr>
        <p:spPr>
          <a:xfrm>
            <a:off x="897468" y="2870200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4791513-A0E6-4809-8B7F-77F00F7E2ABF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897468" y="2870200"/>
            <a:ext cx="880531" cy="1667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213F05A-7B31-4782-98AA-128DA08FC767}"/>
              </a:ext>
            </a:extLst>
          </p:cNvPr>
          <p:cNvCxnSpPr>
            <a:cxnSpLocks/>
            <a:stCxn id="11" idx="6"/>
            <a:endCxn id="13" idx="2"/>
          </p:cNvCxnSpPr>
          <p:nvPr/>
        </p:nvCxnSpPr>
        <p:spPr>
          <a:xfrm flipV="1">
            <a:off x="897467" y="2870200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4815623-5F12-42CD-A7CB-2ED04FF92A9E}"/>
              </a:ext>
            </a:extLst>
          </p:cNvPr>
          <p:cNvCxnSpPr>
            <a:cxnSpLocks/>
            <a:stCxn id="11" idx="6"/>
            <a:endCxn id="14" idx="2"/>
          </p:cNvCxnSpPr>
          <p:nvPr/>
        </p:nvCxnSpPr>
        <p:spPr>
          <a:xfrm>
            <a:off x="897467" y="3704167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D28049C-FEC9-4C5B-9E37-2D2229AA3272}"/>
              </a:ext>
            </a:extLst>
          </p:cNvPr>
          <p:cNvCxnSpPr>
            <a:cxnSpLocks/>
            <a:stCxn id="12" idx="6"/>
            <a:endCxn id="17" idx="2"/>
          </p:cNvCxnSpPr>
          <p:nvPr/>
        </p:nvCxnSpPr>
        <p:spPr>
          <a:xfrm>
            <a:off x="897468" y="4538134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950A761-89C3-473F-A888-3F048179F86D}"/>
              </a:ext>
            </a:extLst>
          </p:cNvPr>
          <p:cNvCxnSpPr>
            <a:cxnSpLocks/>
            <a:stCxn id="11" idx="6"/>
            <a:endCxn id="17" idx="2"/>
          </p:cNvCxnSpPr>
          <p:nvPr/>
        </p:nvCxnSpPr>
        <p:spPr>
          <a:xfrm>
            <a:off x="897467" y="3704167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AB0255-62C3-424E-A824-E2AA828ECBFD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 flipV="1">
            <a:off x="897468" y="3704167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0119C85-7014-46C2-AEF0-00B3B95F0829}"/>
              </a:ext>
            </a:extLst>
          </p:cNvPr>
          <p:cNvCxnSpPr>
            <a:cxnSpLocks/>
            <a:stCxn id="12" idx="6"/>
            <a:endCxn id="13" idx="2"/>
          </p:cNvCxnSpPr>
          <p:nvPr/>
        </p:nvCxnSpPr>
        <p:spPr>
          <a:xfrm flipV="1">
            <a:off x="897468" y="2870200"/>
            <a:ext cx="880533" cy="166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6BB6542-CBDF-4AB4-9CE4-7EF5EE297643}"/>
              </a:ext>
            </a:extLst>
          </p:cNvPr>
          <p:cNvCxnSpPr>
            <a:cxnSpLocks/>
          </p:cNvCxnSpPr>
          <p:nvPr/>
        </p:nvCxnSpPr>
        <p:spPr>
          <a:xfrm>
            <a:off x="2243667" y="2870199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AA31C3C-1F1F-4747-B172-FC7CB27CB0B1}"/>
              </a:ext>
            </a:extLst>
          </p:cNvPr>
          <p:cNvCxnSpPr>
            <a:cxnSpLocks/>
          </p:cNvCxnSpPr>
          <p:nvPr/>
        </p:nvCxnSpPr>
        <p:spPr>
          <a:xfrm>
            <a:off x="2243667" y="2870199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3DB7A6B-8946-4657-9B2C-658EFB45AB0A}"/>
              </a:ext>
            </a:extLst>
          </p:cNvPr>
          <p:cNvCxnSpPr>
            <a:cxnSpLocks/>
          </p:cNvCxnSpPr>
          <p:nvPr/>
        </p:nvCxnSpPr>
        <p:spPr>
          <a:xfrm>
            <a:off x="2243667" y="2870199"/>
            <a:ext cx="880531" cy="1667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F28CF9F-27BE-4C46-963D-BA0C70E1B593}"/>
              </a:ext>
            </a:extLst>
          </p:cNvPr>
          <p:cNvCxnSpPr>
            <a:cxnSpLocks/>
          </p:cNvCxnSpPr>
          <p:nvPr/>
        </p:nvCxnSpPr>
        <p:spPr>
          <a:xfrm flipV="1">
            <a:off x="2243666" y="2870199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C7FC76E-B853-47C4-A294-484C559ED162}"/>
              </a:ext>
            </a:extLst>
          </p:cNvPr>
          <p:cNvCxnSpPr>
            <a:cxnSpLocks/>
          </p:cNvCxnSpPr>
          <p:nvPr/>
        </p:nvCxnSpPr>
        <p:spPr>
          <a:xfrm>
            <a:off x="2243666" y="3704166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D59573D-7721-4654-AFA8-466E9CC6A0AD}"/>
              </a:ext>
            </a:extLst>
          </p:cNvPr>
          <p:cNvCxnSpPr>
            <a:cxnSpLocks/>
          </p:cNvCxnSpPr>
          <p:nvPr/>
        </p:nvCxnSpPr>
        <p:spPr>
          <a:xfrm>
            <a:off x="2243667" y="4538133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46B28D8-D024-42AA-8958-E967B1D6A5FE}"/>
              </a:ext>
            </a:extLst>
          </p:cNvPr>
          <p:cNvCxnSpPr>
            <a:cxnSpLocks/>
          </p:cNvCxnSpPr>
          <p:nvPr/>
        </p:nvCxnSpPr>
        <p:spPr>
          <a:xfrm>
            <a:off x="2243666" y="3704166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0C08B40-A75D-4170-AECD-9792D5AF8C2D}"/>
              </a:ext>
            </a:extLst>
          </p:cNvPr>
          <p:cNvCxnSpPr>
            <a:cxnSpLocks/>
          </p:cNvCxnSpPr>
          <p:nvPr/>
        </p:nvCxnSpPr>
        <p:spPr>
          <a:xfrm flipV="1">
            <a:off x="2243667" y="3704166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3283EA6-B458-493B-937C-6D884AB79F8C}"/>
              </a:ext>
            </a:extLst>
          </p:cNvPr>
          <p:cNvCxnSpPr>
            <a:cxnSpLocks/>
          </p:cNvCxnSpPr>
          <p:nvPr/>
        </p:nvCxnSpPr>
        <p:spPr>
          <a:xfrm flipV="1">
            <a:off x="2243667" y="2870199"/>
            <a:ext cx="880533" cy="166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6B7E97C-A2E0-4C2A-B5BA-CF5C6A32B25B}"/>
              </a:ext>
            </a:extLst>
          </p:cNvPr>
          <p:cNvCxnSpPr>
            <a:cxnSpLocks/>
          </p:cNvCxnSpPr>
          <p:nvPr/>
        </p:nvCxnSpPr>
        <p:spPr>
          <a:xfrm>
            <a:off x="2247732" y="2876296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009BA36-FBA8-4C49-BEAD-CA2F484A8466}"/>
              </a:ext>
            </a:extLst>
          </p:cNvPr>
          <p:cNvCxnSpPr>
            <a:cxnSpLocks/>
          </p:cNvCxnSpPr>
          <p:nvPr/>
        </p:nvCxnSpPr>
        <p:spPr>
          <a:xfrm>
            <a:off x="2247732" y="2876296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A9F2A381-A030-4CC7-9DE7-36626E6E27C6}"/>
              </a:ext>
            </a:extLst>
          </p:cNvPr>
          <p:cNvCxnSpPr>
            <a:cxnSpLocks/>
          </p:cNvCxnSpPr>
          <p:nvPr/>
        </p:nvCxnSpPr>
        <p:spPr>
          <a:xfrm>
            <a:off x="2247732" y="2876296"/>
            <a:ext cx="880531" cy="1667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63A219B-47EC-4218-AB7A-1E95058A91BF}"/>
              </a:ext>
            </a:extLst>
          </p:cNvPr>
          <p:cNvCxnSpPr>
            <a:cxnSpLocks/>
          </p:cNvCxnSpPr>
          <p:nvPr/>
        </p:nvCxnSpPr>
        <p:spPr>
          <a:xfrm flipV="1">
            <a:off x="2247731" y="2876296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B6FC658-7810-4E6F-AE8A-5F19BF95C393}"/>
              </a:ext>
            </a:extLst>
          </p:cNvPr>
          <p:cNvCxnSpPr>
            <a:cxnSpLocks/>
          </p:cNvCxnSpPr>
          <p:nvPr/>
        </p:nvCxnSpPr>
        <p:spPr>
          <a:xfrm>
            <a:off x="2247731" y="3710263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F2D10FF-77C0-4ABF-8764-EBD6CECCB783}"/>
              </a:ext>
            </a:extLst>
          </p:cNvPr>
          <p:cNvCxnSpPr>
            <a:cxnSpLocks/>
          </p:cNvCxnSpPr>
          <p:nvPr/>
        </p:nvCxnSpPr>
        <p:spPr>
          <a:xfrm>
            <a:off x="2247732" y="4544230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CD9CD2EB-9B41-4388-B52A-38E7EDD2C712}"/>
              </a:ext>
            </a:extLst>
          </p:cNvPr>
          <p:cNvCxnSpPr>
            <a:cxnSpLocks/>
          </p:cNvCxnSpPr>
          <p:nvPr/>
        </p:nvCxnSpPr>
        <p:spPr>
          <a:xfrm>
            <a:off x="2247731" y="3710263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1CFBA5A-ADA1-4417-80D9-4B166211B6EE}"/>
              </a:ext>
            </a:extLst>
          </p:cNvPr>
          <p:cNvCxnSpPr>
            <a:cxnSpLocks/>
          </p:cNvCxnSpPr>
          <p:nvPr/>
        </p:nvCxnSpPr>
        <p:spPr>
          <a:xfrm flipV="1">
            <a:off x="2247732" y="3710263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0C405945-ECCA-4457-85BE-4A166FAF6119}"/>
              </a:ext>
            </a:extLst>
          </p:cNvPr>
          <p:cNvCxnSpPr>
            <a:cxnSpLocks/>
          </p:cNvCxnSpPr>
          <p:nvPr/>
        </p:nvCxnSpPr>
        <p:spPr>
          <a:xfrm flipV="1">
            <a:off x="2247732" y="2876296"/>
            <a:ext cx="880533" cy="166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9EE7253-200B-4246-B86B-443077A446E7}"/>
                  </a:ext>
                </a:extLst>
              </p:cNvPr>
              <p:cNvSpPr txBox="1"/>
              <p:nvPr/>
            </p:nvSpPr>
            <p:spPr>
              <a:xfrm>
                <a:off x="8521169" y="4956915"/>
                <a:ext cx="29196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omic Sans MS" panose="030F0702030302020204" pitchFamily="66" charset="0"/>
                  </a:rPr>
                  <a:t>Loss function: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9EE7253-200B-4246-B86B-443077A44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169" y="4956915"/>
                <a:ext cx="2919645" cy="461665"/>
              </a:xfrm>
              <a:prstGeom prst="rect">
                <a:avLst/>
              </a:prstGeom>
              <a:blipFill>
                <a:blip r:embed="rId4"/>
                <a:stretch>
                  <a:fillRect l="-3340" t="-10526" r="-6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row: Left 2">
            <a:extLst>
              <a:ext uri="{FF2B5EF4-FFF2-40B4-BE49-F238E27FC236}">
                <a16:creationId xmlns:a16="http://schemas.microsoft.com/office/drawing/2014/main" id="{6953DD9A-9B33-4DF6-8AF7-6CD4E1392D78}"/>
              </a:ext>
            </a:extLst>
          </p:cNvPr>
          <p:cNvSpPr/>
          <p:nvPr/>
        </p:nvSpPr>
        <p:spPr>
          <a:xfrm>
            <a:off x="171947" y="4952850"/>
            <a:ext cx="3863943" cy="502920"/>
          </a:xfrm>
          <a:prstGeom prst="lef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12A8BD8-8697-45BC-B455-FEF450AC7EB6}"/>
                  </a:ext>
                </a:extLst>
              </p:cNvPr>
              <p:cNvSpPr txBox="1"/>
              <p:nvPr/>
            </p:nvSpPr>
            <p:spPr>
              <a:xfrm>
                <a:off x="417524" y="5313798"/>
                <a:ext cx="391164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omic Sans MS" panose="030F0702030302020204" pitchFamily="66" charset="0"/>
                  </a:rPr>
                  <a:t>Backpropagation: using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latin typeface="Comic Sans MS" panose="030F0702030302020204" pitchFamily="66" charset="0"/>
                </a:endParaRPr>
              </a:p>
              <a:p>
                <a:r>
                  <a:rPr lang="en-US" sz="2000" dirty="0">
                    <a:latin typeface="Comic Sans MS" panose="030F0702030302020204" pitchFamily="66" charset="0"/>
                  </a:rPr>
                  <a:t>and Hyperparameters</a:t>
                </a:r>
                <a:r>
                  <a:rPr lang="en-US" sz="20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2000" dirty="0">
                    <a:latin typeface="Comic Sans MS" panose="030F0702030302020204" pitchFamily="66" charset="0"/>
                  </a:rPr>
                  <a:t>we</a:t>
                </a:r>
              </a:p>
              <a:p>
                <a:r>
                  <a:rPr lang="en-US" sz="2000" dirty="0">
                    <a:latin typeface="Comic Sans MS" panose="030F0702030302020204" pitchFamily="66" charset="0"/>
                  </a:rPr>
                  <a:t>adjust our network parameters</a:t>
                </a:r>
              </a:p>
              <a:p>
                <a:endParaRPr lang="en-US" sz="20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12A8BD8-8697-45BC-B455-FEF450AC7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24" y="5313798"/>
                <a:ext cx="3911648" cy="1323439"/>
              </a:xfrm>
              <a:prstGeom prst="rect">
                <a:avLst/>
              </a:prstGeom>
              <a:blipFill>
                <a:blip r:embed="rId5"/>
                <a:stretch>
                  <a:fillRect l="-1558" t="-2765" r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Arrow: Left 64">
            <a:extLst>
              <a:ext uri="{FF2B5EF4-FFF2-40B4-BE49-F238E27FC236}">
                <a16:creationId xmlns:a16="http://schemas.microsoft.com/office/drawing/2014/main" id="{1484FD1A-7BEB-4F25-ADD5-A9A3F5EF3F03}"/>
              </a:ext>
            </a:extLst>
          </p:cNvPr>
          <p:cNvSpPr/>
          <p:nvPr/>
        </p:nvSpPr>
        <p:spPr>
          <a:xfrm rot="10800000">
            <a:off x="138929" y="1869955"/>
            <a:ext cx="3863943" cy="502920"/>
          </a:xfrm>
          <a:prstGeom prst="lef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D41B85C-8242-42A8-9EF4-B7BA6A33F752}"/>
              </a:ext>
            </a:extLst>
          </p:cNvPr>
          <p:cNvCxnSpPr>
            <a:cxnSpLocks/>
          </p:cNvCxnSpPr>
          <p:nvPr/>
        </p:nvCxnSpPr>
        <p:spPr>
          <a:xfrm flipV="1">
            <a:off x="6164816" y="2785642"/>
            <a:ext cx="0" cy="23980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069A57C-390C-4EED-8399-18AE6E8B0847}"/>
              </a:ext>
            </a:extLst>
          </p:cNvPr>
          <p:cNvCxnSpPr>
            <a:cxnSpLocks/>
          </p:cNvCxnSpPr>
          <p:nvPr/>
        </p:nvCxnSpPr>
        <p:spPr>
          <a:xfrm flipV="1">
            <a:off x="6156796" y="5204933"/>
            <a:ext cx="3998035" cy="70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36E24FA-2F21-4D8E-B3EE-06C69CDC66A9}"/>
                  </a:ext>
                </a:extLst>
              </p:cNvPr>
              <p:cNvSpPr txBox="1"/>
              <p:nvPr/>
            </p:nvSpPr>
            <p:spPr>
              <a:xfrm>
                <a:off x="5501149" y="2357138"/>
                <a:ext cx="13433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Loss: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36E24FA-2F21-4D8E-B3EE-06C69CDC66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149" y="2357138"/>
                <a:ext cx="1343381" cy="369332"/>
              </a:xfrm>
              <a:prstGeom prst="rect">
                <a:avLst/>
              </a:prstGeom>
              <a:blipFill>
                <a:blip r:embed="rId6"/>
                <a:stretch>
                  <a:fillRect l="-362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>
            <a:extLst>
              <a:ext uri="{FF2B5EF4-FFF2-40B4-BE49-F238E27FC236}">
                <a16:creationId xmlns:a16="http://schemas.microsoft.com/office/drawing/2014/main" id="{DEF3DB3B-2780-4234-B733-772DE68F0045}"/>
              </a:ext>
            </a:extLst>
          </p:cNvPr>
          <p:cNvSpPr txBox="1"/>
          <p:nvPr/>
        </p:nvSpPr>
        <p:spPr>
          <a:xfrm>
            <a:off x="9974873" y="534293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step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50095129-7550-4ADF-8EB5-D9A4C55D022C}"/>
              </a:ext>
            </a:extLst>
          </p:cNvPr>
          <p:cNvSpPr/>
          <p:nvPr/>
        </p:nvSpPr>
        <p:spPr>
          <a:xfrm>
            <a:off x="6626417" y="2993526"/>
            <a:ext cx="3014407" cy="1764741"/>
          </a:xfrm>
          <a:custGeom>
            <a:avLst/>
            <a:gdLst>
              <a:gd name="connsiteX0" fmla="*/ 0 w 2398294"/>
              <a:gd name="connsiteY0" fmla="*/ 1163244 h 1163244"/>
              <a:gd name="connsiteX1" fmla="*/ 64168 w 2398294"/>
              <a:gd name="connsiteY1" fmla="*/ 1107097 h 1163244"/>
              <a:gd name="connsiteX2" fmla="*/ 88231 w 2398294"/>
              <a:gd name="connsiteY2" fmla="*/ 1099076 h 1163244"/>
              <a:gd name="connsiteX3" fmla="*/ 128336 w 2398294"/>
              <a:gd name="connsiteY3" fmla="*/ 1066991 h 1163244"/>
              <a:gd name="connsiteX4" fmla="*/ 160421 w 2398294"/>
              <a:gd name="connsiteY4" fmla="*/ 1050949 h 1163244"/>
              <a:gd name="connsiteX5" fmla="*/ 208547 w 2398294"/>
              <a:gd name="connsiteY5" fmla="*/ 1018865 h 1163244"/>
              <a:gd name="connsiteX6" fmla="*/ 232610 w 2398294"/>
              <a:gd name="connsiteY6" fmla="*/ 1002823 h 1163244"/>
              <a:gd name="connsiteX7" fmla="*/ 256673 w 2398294"/>
              <a:gd name="connsiteY7" fmla="*/ 978760 h 1163244"/>
              <a:gd name="connsiteX8" fmla="*/ 304800 w 2398294"/>
              <a:gd name="connsiteY8" fmla="*/ 946676 h 1163244"/>
              <a:gd name="connsiteX9" fmla="*/ 352926 w 2398294"/>
              <a:gd name="connsiteY9" fmla="*/ 906570 h 1163244"/>
              <a:gd name="connsiteX10" fmla="*/ 368968 w 2398294"/>
              <a:gd name="connsiteY10" fmla="*/ 882507 h 1163244"/>
              <a:gd name="connsiteX11" fmla="*/ 376989 w 2398294"/>
              <a:gd name="connsiteY11" fmla="*/ 858444 h 1163244"/>
              <a:gd name="connsiteX12" fmla="*/ 409073 w 2398294"/>
              <a:gd name="connsiteY12" fmla="*/ 810318 h 1163244"/>
              <a:gd name="connsiteX13" fmla="*/ 425115 w 2398294"/>
              <a:gd name="connsiteY13" fmla="*/ 786254 h 1163244"/>
              <a:gd name="connsiteX14" fmla="*/ 433136 w 2398294"/>
              <a:gd name="connsiteY14" fmla="*/ 762191 h 1163244"/>
              <a:gd name="connsiteX15" fmla="*/ 481263 w 2398294"/>
              <a:gd name="connsiteY15" fmla="*/ 714065 h 1163244"/>
              <a:gd name="connsiteX16" fmla="*/ 537410 w 2398294"/>
              <a:gd name="connsiteY16" fmla="*/ 657918 h 1163244"/>
              <a:gd name="connsiteX17" fmla="*/ 545431 w 2398294"/>
              <a:gd name="connsiteY17" fmla="*/ 633854 h 1163244"/>
              <a:gd name="connsiteX18" fmla="*/ 593557 w 2398294"/>
              <a:gd name="connsiteY18" fmla="*/ 601770 h 1163244"/>
              <a:gd name="connsiteX19" fmla="*/ 633663 w 2398294"/>
              <a:gd name="connsiteY19" fmla="*/ 569686 h 1163244"/>
              <a:gd name="connsiteX20" fmla="*/ 649705 w 2398294"/>
              <a:gd name="connsiteY20" fmla="*/ 545623 h 1163244"/>
              <a:gd name="connsiteX21" fmla="*/ 665747 w 2398294"/>
              <a:gd name="connsiteY21" fmla="*/ 497497 h 1163244"/>
              <a:gd name="connsiteX22" fmla="*/ 673768 w 2398294"/>
              <a:gd name="connsiteY22" fmla="*/ 401244 h 1163244"/>
              <a:gd name="connsiteX23" fmla="*/ 689810 w 2398294"/>
              <a:gd name="connsiteY23" fmla="*/ 377181 h 1163244"/>
              <a:gd name="connsiteX24" fmla="*/ 786063 w 2398294"/>
              <a:gd name="connsiteY24" fmla="*/ 329054 h 1163244"/>
              <a:gd name="connsiteX25" fmla="*/ 1235242 w 2398294"/>
              <a:gd name="connsiteY25" fmla="*/ 304991 h 1163244"/>
              <a:gd name="connsiteX26" fmla="*/ 1283368 w 2398294"/>
              <a:gd name="connsiteY26" fmla="*/ 288949 h 1163244"/>
              <a:gd name="connsiteX27" fmla="*/ 1323473 w 2398294"/>
              <a:gd name="connsiteY27" fmla="*/ 256865 h 1163244"/>
              <a:gd name="connsiteX28" fmla="*/ 1371600 w 2398294"/>
              <a:gd name="connsiteY28" fmla="*/ 192697 h 1163244"/>
              <a:gd name="connsiteX29" fmla="*/ 1403684 w 2398294"/>
              <a:gd name="connsiteY29" fmla="*/ 152591 h 1163244"/>
              <a:gd name="connsiteX30" fmla="*/ 1435768 w 2398294"/>
              <a:gd name="connsiteY30" fmla="*/ 120507 h 1163244"/>
              <a:gd name="connsiteX31" fmla="*/ 1467852 w 2398294"/>
              <a:gd name="connsiteY31" fmla="*/ 88423 h 1163244"/>
              <a:gd name="connsiteX32" fmla="*/ 1507957 w 2398294"/>
              <a:gd name="connsiteY32" fmla="*/ 56339 h 1163244"/>
              <a:gd name="connsiteX33" fmla="*/ 1732547 w 2398294"/>
              <a:gd name="connsiteY33" fmla="*/ 72381 h 1163244"/>
              <a:gd name="connsiteX34" fmla="*/ 1925052 w 2398294"/>
              <a:gd name="connsiteY34" fmla="*/ 64360 h 1163244"/>
              <a:gd name="connsiteX35" fmla="*/ 1949115 w 2398294"/>
              <a:gd name="connsiteY35" fmla="*/ 48318 h 1163244"/>
              <a:gd name="connsiteX36" fmla="*/ 1965157 w 2398294"/>
              <a:gd name="connsiteY36" fmla="*/ 24254 h 1163244"/>
              <a:gd name="connsiteX37" fmla="*/ 1997242 w 2398294"/>
              <a:gd name="connsiteY37" fmla="*/ 16233 h 1163244"/>
              <a:gd name="connsiteX38" fmla="*/ 2021305 w 2398294"/>
              <a:gd name="connsiteY38" fmla="*/ 8212 h 1163244"/>
              <a:gd name="connsiteX39" fmla="*/ 2398294 w 2398294"/>
              <a:gd name="connsiteY39" fmla="*/ 191 h 116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98294" h="1163244">
                <a:moveTo>
                  <a:pt x="0" y="1163244"/>
                </a:moveTo>
                <a:cubicBezTo>
                  <a:pt x="20908" y="1142336"/>
                  <a:pt x="37639" y="1120361"/>
                  <a:pt x="64168" y="1107097"/>
                </a:cubicBezTo>
                <a:cubicBezTo>
                  <a:pt x="71730" y="1103316"/>
                  <a:pt x="80210" y="1101750"/>
                  <a:pt x="88231" y="1099076"/>
                </a:cubicBezTo>
                <a:cubicBezTo>
                  <a:pt x="105798" y="1081508"/>
                  <a:pt x="104726" y="1080482"/>
                  <a:pt x="128336" y="1066991"/>
                </a:cubicBezTo>
                <a:cubicBezTo>
                  <a:pt x="138718" y="1061059"/>
                  <a:pt x="150168" y="1057101"/>
                  <a:pt x="160421" y="1050949"/>
                </a:cubicBezTo>
                <a:cubicBezTo>
                  <a:pt x="176954" y="1041030"/>
                  <a:pt x="192505" y="1029560"/>
                  <a:pt x="208547" y="1018865"/>
                </a:cubicBezTo>
                <a:cubicBezTo>
                  <a:pt x="216568" y="1013518"/>
                  <a:pt x="225793" y="1009640"/>
                  <a:pt x="232610" y="1002823"/>
                </a:cubicBezTo>
                <a:cubicBezTo>
                  <a:pt x="240631" y="994802"/>
                  <a:pt x="247719" y="985724"/>
                  <a:pt x="256673" y="978760"/>
                </a:cubicBezTo>
                <a:cubicBezTo>
                  <a:pt x="271892" y="966923"/>
                  <a:pt x="291167" y="960310"/>
                  <a:pt x="304800" y="946676"/>
                </a:cubicBezTo>
                <a:cubicBezTo>
                  <a:pt x="335679" y="915795"/>
                  <a:pt x="319425" y="928904"/>
                  <a:pt x="352926" y="906570"/>
                </a:cubicBezTo>
                <a:cubicBezTo>
                  <a:pt x="358273" y="898549"/>
                  <a:pt x="364657" y="891129"/>
                  <a:pt x="368968" y="882507"/>
                </a:cubicBezTo>
                <a:cubicBezTo>
                  <a:pt x="372749" y="874945"/>
                  <a:pt x="372883" y="865835"/>
                  <a:pt x="376989" y="858444"/>
                </a:cubicBezTo>
                <a:cubicBezTo>
                  <a:pt x="386352" y="841590"/>
                  <a:pt x="398378" y="826360"/>
                  <a:pt x="409073" y="810318"/>
                </a:cubicBezTo>
                <a:cubicBezTo>
                  <a:pt x="414420" y="802297"/>
                  <a:pt x="422066" y="795400"/>
                  <a:pt x="425115" y="786254"/>
                </a:cubicBezTo>
                <a:cubicBezTo>
                  <a:pt x="427789" y="778233"/>
                  <a:pt x="427945" y="768865"/>
                  <a:pt x="433136" y="762191"/>
                </a:cubicBezTo>
                <a:cubicBezTo>
                  <a:pt x="447065" y="744283"/>
                  <a:pt x="468678" y="732942"/>
                  <a:pt x="481263" y="714065"/>
                </a:cubicBezTo>
                <a:cubicBezTo>
                  <a:pt x="518037" y="658904"/>
                  <a:pt x="495056" y="672036"/>
                  <a:pt x="537410" y="657918"/>
                </a:cubicBezTo>
                <a:cubicBezTo>
                  <a:pt x="540084" y="649897"/>
                  <a:pt x="539452" y="639833"/>
                  <a:pt x="545431" y="633854"/>
                </a:cubicBezTo>
                <a:cubicBezTo>
                  <a:pt x="559064" y="620221"/>
                  <a:pt x="579923" y="615403"/>
                  <a:pt x="593557" y="601770"/>
                </a:cubicBezTo>
                <a:cubicBezTo>
                  <a:pt x="616417" y="578912"/>
                  <a:pt x="603308" y="589923"/>
                  <a:pt x="633663" y="569686"/>
                </a:cubicBezTo>
                <a:cubicBezTo>
                  <a:pt x="639010" y="561665"/>
                  <a:pt x="645790" y="554432"/>
                  <a:pt x="649705" y="545623"/>
                </a:cubicBezTo>
                <a:cubicBezTo>
                  <a:pt x="656573" y="530171"/>
                  <a:pt x="665747" y="497497"/>
                  <a:pt x="665747" y="497497"/>
                </a:cubicBezTo>
                <a:cubicBezTo>
                  <a:pt x="668421" y="465413"/>
                  <a:pt x="667454" y="432814"/>
                  <a:pt x="673768" y="401244"/>
                </a:cubicBezTo>
                <a:cubicBezTo>
                  <a:pt x="675659" y="391791"/>
                  <a:pt x="682555" y="383529"/>
                  <a:pt x="689810" y="377181"/>
                </a:cubicBezTo>
                <a:cubicBezTo>
                  <a:pt x="711092" y="358559"/>
                  <a:pt x="755530" y="331160"/>
                  <a:pt x="786063" y="329054"/>
                </a:cubicBezTo>
                <a:cubicBezTo>
                  <a:pt x="1090741" y="308042"/>
                  <a:pt x="941005" y="315889"/>
                  <a:pt x="1235242" y="304991"/>
                </a:cubicBezTo>
                <a:cubicBezTo>
                  <a:pt x="1251284" y="299644"/>
                  <a:pt x="1273988" y="303019"/>
                  <a:pt x="1283368" y="288949"/>
                </a:cubicBezTo>
                <a:cubicBezTo>
                  <a:pt x="1304100" y="257851"/>
                  <a:pt x="1290265" y="267934"/>
                  <a:pt x="1323473" y="256865"/>
                </a:cubicBezTo>
                <a:cubicBezTo>
                  <a:pt x="1359752" y="202447"/>
                  <a:pt x="1341923" y="222372"/>
                  <a:pt x="1371600" y="192697"/>
                </a:cubicBezTo>
                <a:cubicBezTo>
                  <a:pt x="1391761" y="132213"/>
                  <a:pt x="1362221" y="204420"/>
                  <a:pt x="1403684" y="152591"/>
                </a:cubicBezTo>
                <a:cubicBezTo>
                  <a:pt x="1434796" y="113701"/>
                  <a:pt x="1383267" y="138007"/>
                  <a:pt x="1435768" y="120507"/>
                </a:cubicBezTo>
                <a:cubicBezTo>
                  <a:pt x="1453268" y="68006"/>
                  <a:pt x="1428962" y="119535"/>
                  <a:pt x="1467852" y="88423"/>
                </a:cubicBezTo>
                <a:cubicBezTo>
                  <a:pt x="1519682" y="46959"/>
                  <a:pt x="1447474" y="76500"/>
                  <a:pt x="1507957" y="56339"/>
                </a:cubicBezTo>
                <a:lnTo>
                  <a:pt x="1732547" y="72381"/>
                </a:lnTo>
                <a:cubicBezTo>
                  <a:pt x="1796771" y="72381"/>
                  <a:pt x="1860884" y="67034"/>
                  <a:pt x="1925052" y="64360"/>
                </a:cubicBezTo>
                <a:cubicBezTo>
                  <a:pt x="1933073" y="59013"/>
                  <a:pt x="1942299" y="55135"/>
                  <a:pt x="1949115" y="48318"/>
                </a:cubicBezTo>
                <a:cubicBezTo>
                  <a:pt x="1955932" y="41501"/>
                  <a:pt x="1957136" y="29602"/>
                  <a:pt x="1965157" y="24254"/>
                </a:cubicBezTo>
                <a:cubicBezTo>
                  <a:pt x="1974330" y="18139"/>
                  <a:pt x="1986642" y="19262"/>
                  <a:pt x="1997242" y="16233"/>
                </a:cubicBezTo>
                <a:cubicBezTo>
                  <a:pt x="2005372" y="13910"/>
                  <a:pt x="2012870" y="8794"/>
                  <a:pt x="2021305" y="8212"/>
                </a:cubicBezTo>
                <a:cubicBezTo>
                  <a:pt x="2168900" y="-1967"/>
                  <a:pt x="2254762" y="191"/>
                  <a:pt x="2398294" y="191"/>
                </a:cubicBezTo>
              </a:path>
            </a:pathLst>
          </a:custGeom>
          <a:ln w="28575"/>
          <a:scene3d>
            <a:camera prst="orthographicFront">
              <a:rot lat="0" lon="10799999" rev="10799999"/>
            </a:camera>
            <a:lightRig rig="threePt" dir="t"/>
          </a:scene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C860916-1A1A-4F5F-9DCD-03BFAED035F1}"/>
                  </a:ext>
                </a:extLst>
              </p:cNvPr>
              <p:cNvSpPr txBox="1"/>
              <p:nvPr/>
            </p:nvSpPr>
            <p:spPr>
              <a:xfrm>
                <a:off x="6121800" y="5398802"/>
                <a:ext cx="1349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Start at: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C860916-1A1A-4F5F-9DCD-03BFAED03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800" y="5398802"/>
                <a:ext cx="1349857" cy="369332"/>
              </a:xfrm>
              <a:prstGeom prst="rect">
                <a:avLst/>
              </a:prstGeom>
              <a:blipFill>
                <a:blip r:embed="rId7"/>
                <a:stretch>
                  <a:fillRect l="-3604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35CBA2-C369-4B08-ACD6-EC238DA1B249}"/>
              </a:ext>
            </a:extLst>
          </p:cNvPr>
          <p:cNvCxnSpPr>
            <a:cxnSpLocks/>
          </p:cNvCxnSpPr>
          <p:nvPr/>
        </p:nvCxnSpPr>
        <p:spPr>
          <a:xfrm>
            <a:off x="6626417" y="3017602"/>
            <a:ext cx="0" cy="2194399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6FD891F-3094-4EA7-BEF1-FF3FAB5D9CBD}"/>
              </a:ext>
            </a:extLst>
          </p:cNvPr>
          <p:cNvCxnSpPr>
            <a:cxnSpLocks/>
          </p:cNvCxnSpPr>
          <p:nvPr/>
        </p:nvCxnSpPr>
        <p:spPr>
          <a:xfrm flipH="1">
            <a:off x="6164816" y="3017602"/>
            <a:ext cx="461601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28D90EB-6833-459D-8EF0-1968A76A1902}"/>
                  </a:ext>
                </a:extLst>
              </p:cNvPr>
              <p:cNvSpPr txBox="1"/>
              <p:nvPr/>
            </p:nvSpPr>
            <p:spPr>
              <a:xfrm>
                <a:off x="5274311" y="2995769"/>
                <a:ext cx="8202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28D90EB-6833-459D-8EF0-1968A76A1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311" y="2995769"/>
                <a:ext cx="820289" cy="369332"/>
              </a:xfrm>
              <a:prstGeom prst="rect">
                <a:avLst/>
              </a:prstGeom>
              <a:blipFill>
                <a:blip r:embed="rId8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3E2A55C4-354F-47EF-9D0B-909CCCA3A464}"/>
              </a:ext>
            </a:extLst>
          </p:cNvPr>
          <p:cNvSpPr/>
          <p:nvPr/>
        </p:nvSpPr>
        <p:spPr>
          <a:xfrm>
            <a:off x="6662724" y="2961888"/>
            <a:ext cx="3198940" cy="1948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6FFC855-BCFF-478A-A3EC-1733D4D69412}"/>
              </a:ext>
            </a:extLst>
          </p:cNvPr>
          <p:cNvSpPr txBox="1"/>
          <p:nvPr/>
        </p:nvSpPr>
        <p:spPr>
          <a:xfrm>
            <a:off x="9964873" y="533847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step</a:t>
            </a:r>
          </a:p>
        </p:txBody>
      </p:sp>
      <p:sp>
        <p:nvSpPr>
          <p:cNvPr id="91" name="Arrow: Left 90">
            <a:extLst>
              <a:ext uri="{FF2B5EF4-FFF2-40B4-BE49-F238E27FC236}">
                <a16:creationId xmlns:a16="http://schemas.microsoft.com/office/drawing/2014/main" id="{6CBB500A-EA31-490F-A9A9-0C4C24491A2F}"/>
              </a:ext>
            </a:extLst>
          </p:cNvPr>
          <p:cNvSpPr/>
          <p:nvPr/>
        </p:nvSpPr>
        <p:spPr>
          <a:xfrm>
            <a:off x="170109" y="4951012"/>
            <a:ext cx="3863943" cy="502920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row: Left 91">
            <a:extLst>
              <a:ext uri="{FF2B5EF4-FFF2-40B4-BE49-F238E27FC236}">
                <a16:creationId xmlns:a16="http://schemas.microsoft.com/office/drawing/2014/main" id="{E19BDFAE-ED75-42C6-BF7F-4216E53C48FA}"/>
              </a:ext>
            </a:extLst>
          </p:cNvPr>
          <p:cNvSpPr/>
          <p:nvPr/>
        </p:nvSpPr>
        <p:spPr>
          <a:xfrm rot="10800000">
            <a:off x="137093" y="1857102"/>
            <a:ext cx="3863943" cy="502920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92E1599-EE0A-45D6-9146-50207040A9C8}"/>
              </a:ext>
            </a:extLst>
          </p:cNvPr>
          <p:cNvSpPr/>
          <p:nvPr/>
        </p:nvSpPr>
        <p:spPr>
          <a:xfrm>
            <a:off x="7124323" y="2991641"/>
            <a:ext cx="3014407" cy="1948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A98C74A-E5A8-4A18-96CC-B005C4E89B55}"/>
              </a:ext>
            </a:extLst>
          </p:cNvPr>
          <p:cNvSpPr txBox="1"/>
          <p:nvPr/>
        </p:nvSpPr>
        <p:spPr>
          <a:xfrm>
            <a:off x="9963035" y="534765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step</a:t>
            </a:r>
          </a:p>
        </p:txBody>
      </p:sp>
      <p:sp>
        <p:nvSpPr>
          <p:cNvPr id="95" name="Arrow: Left 94">
            <a:extLst>
              <a:ext uri="{FF2B5EF4-FFF2-40B4-BE49-F238E27FC236}">
                <a16:creationId xmlns:a16="http://schemas.microsoft.com/office/drawing/2014/main" id="{ADFE026F-BA07-40FA-8C85-2DD9A16E5DFB}"/>
              </a:ext>
            </a:extLst>
          </p:cNvPr>
          <p:cNvSpPr/>
          <p:nvPr/>
        </p:nvSpPr>
        <p:spPr>
          <a:xfrm>
            <a:off x="168271" y="4960191"/>
            <a:ext cx="3863943" cy="502920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Arrow: Left 95">
            <a:extLst>
              <a:ext uri="{FF2B5EF4-FFF2-40B4-BE49-F238E27FC236}">
                <a16:creationId xmlns:a16="http://schemas.microsoft.com/office/drawing/2014/main" id="{6CBDCDE2-E010-4523-A027-2EE3536AF370}"/>
              </a:ext>
            </a:extLst>
          </p:cNvPr>
          <p:cNvSpPr/>
          <p:nvPr/>
        </p:nvSpPr>
        <p:spPr>
          <a:xfrm rot="10800000">
            <a:off x="135255" y="1866281"/>
            <a:ext cx="3863943" cy="502920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6BBF9F8-9D7D-4DC9-962B-7724F6B0BE60}"/>
              </a:ext>
            </a:extLst>
          </p:cNvPr>
          <p:cNvSpPr/>
          <p:nvPr/>
        </p:nvSpPr>
        <p:spPr>
          <a:xfrm>
            <a:off x="7955200" y="3000820"/>
            <a:ext cx="2181692" cy="1948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B2E908B-7323-4A99-85AC-593FA9A16834}"/>
              </a:ext>
            </a:extLst>
          </p:cNvPr>
          <p:cNvSpPr txBox="1"/>
          <p:nvPr/>
        </p:nvSpPr>
        <p:spPr>
          <a:xfrm>
            <a:off x="9961200" y="533479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step</a:t>
            </a:r>
          </a:p>
        </p:txBody>
      </p:sp>
      <p:sp>
        <p:nvSpPr>
          <p:cNvPr id="99" name="Arrow: Left 98">
            <a:extLst>
              <a:ext uri="{FF2B5EF4-FFF2-40B4-BE49-F238E27FC236}">
                <a16:creationId xmlns:a16="http://schemas.microsoft.com/office/drawing/2014/main" id="{0D4989F0-9711-4CC0-8A9F-33BEA26677C3}"/>
              </a:ext>
            </a:extLst>
          </p:cNvPr>
          <p:cNvSpPr/>
          <p:nvPr/>
        </p:nvSpPr>
        <p:spPr>
          <a:xfrm>
            <a:off x="166436" y="4947338"/>
            <a:ext cx="3863943" cy="502920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Arrow: Left 99">
            <a:extLst>
              <a:ext uri="{FF2B5EF4-FFF2-40B4-BE49-F238E27FC236}">
                <a16:creationId xmlns:a16="http://schemas.microsoft.com/office/drawing/2014/main" id="{484D8AE8-0046-42DC-8390-EE94A7127656}"/>
              </a:ext>
            </a:extLst>
          </p:cNvPr>
          <p:cNvSpPr/>
          <p:nvPr/>
        </p:nvSpPr>
        <p:spPr>
          <a:xfrm rot="10800000">
            <a:off x="133420" y="1853428"/>
            <a:ext cx="3863943" cy="502920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7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00903 L 0.0026 0.00903 C -0.00299 0.00394 -0.00273 0.00463 -0.00716 -0.00046 C -0.00794 -0.00116 -0.00872 -0.00208 -0.00951 -0.00301 C -0.01719 -0.01458 -0.00586 1.11022E-16 -0.01471 -0.00972 C -0.01576 -0.01088 -0.01654 -0.01273 -0.01771 -0.01366 C -0.0194 -0.01505 -0.02122 -0.01551 -0.02292 -0.01644 C -0.02448 -0.01736 -0.02604 -0.01806 -0.02747 -0.01898 C -0.02904 -0.02014 -0.03047 -0.02199 -0.0319 -0.02315 C -0.03346 -0.02407 -0.03503 -0.02477 -0.03646 -0.02569 C -0.03828 -0.02708 -0.03997 -0.02847 -0.04167 -0.02986 C -0.04323 -0.03079 -0.04479 -0.03148 -0.04622 -0.03241 C -0.05247 -0.03681 -0.04557 -0.03403 -0.05365 -0.03634 C -0.05547 -0.03958 -0.05677 -0.04375 -0.05898 -0.04583 C -0.0599 -0.04676 -0.06107 -0.04722 -0.06198 -0.04838 C -0.07057 -0.05926 -0.0569 -0.04491 -0.06719 -0.05648 C -0.0681 -0.05741 -0.06927 -0.05787 -0.07018 -0.05903 C -0.07135 -0.06065 -0.07201 -0.06296 -0.07318 -0.06435 C -0.075 -0.06667 -0.07721 -0.06806 -0.07917 -0.06968 C -0.08021 -0.0706 -0.08112 -0.07176 -0.08216 -0.07245 C -0.08346 -0.07338 -0.08477 -0.07407 -0.08594 -0.075 C -0.09115 -0.07963 -0.0849 -0.07639 -0.09115 -0.07917 C -0.09544 -0.09051 -0.08971 -0.07708 -0.09492 -0.08449 C -0.0957 -0.08542 -0.09583 -0.08727 -0.09648 -0.08843 C -0.09714 -0.08958 -0.09792 -0.09005 -0.0987 -0.0912 C -0.10365 -0.09769 -0.10065 -0.09537 -0.10469 -0.09769 C -0.11003 -0.10486 -0.10664 -0.10069 -0.11523 -0.10972 C -0.11641 -0.11111 -0.11758 -0.11319 -0.11888 -0.11366 C -0.11992 -0.11412 -0.12318 -0.11551 -0.12422 -0.11644 C -0.125 -0.11713 -0.12565 -0.11852 -0.12643 -0.11921 C -0.12786 -0.12014 -0.12956 -0.1206 -0.13099 -0.12176 C -0.1319 -0.12269 -0.13294 -0.12361 -0.13398 -0.12454 C -0.14232 -0.13032 -0.13477 -0.12384 -0.14219 -0.12986 C -0.14323 -0.13056 -0.14427 -0.13125 -0.14518 -0.13241 C -0.14727 -0.13495 -0.14948 -0.13727 -0.15117 -0.14051 C -0.15195 -0.14167 -0.1526 -0.14329 -0.15339 -0.14444 C -0.15482 -0.1463 -0.15651 -0.14792 -0.15794 -0.14977 L -0.16393 -0.15787 C -0.1668 -0.16157 -0.16914 -0.16435 -0.17148 -0.16968 C -0.17214 -0.17153 -0.17305 -0.17315 -0.1737 -0.175 C -0.17422 -0.17685 -0.17448 -0.17894 -0.17513 -0.18056 C -0.17656 -0.18333 -0.17839 -0.18542 -0.17969 -0.18843 C -0.18815 -0.20833 -0.1763 -0.18102 -0.18424 -0.19769 C -0.18477 -0.19907 -0.18516 -0.20046 -0.18568 -0.20185 C -0.18633 -0.20324 -0.18724 -0.2044 -0.18789 -0.20579 C -0.18854 -0.20694 -0.18893 -0.20856 -0.18945 -0.20972 C -0.1901 -0.21157 -0.19089 -0.21343 -0.19167 -0.21505 C -0.19232 -0.21644 -0.19323 -0.21782 -0.19388 -0.21921 C -0.19531 -0.22639 -0.19362 -0.2206 -0.19766 -0.22569 C -0.2026 -0.23194 -0.1974 -0.22824 -0.20221 -0.23102 C -0.20299 -0.23241 -0.20365 -0.23403 -0.20443 -0.23519 C -0.2056 -0.23657 -0.20703 -0.2375 -0.2082 -0.23912 C -0.2125 -0.2456 -0.20677 -0.24144 -0.21198 -0.24444 C -0.21289 -0.24583 -0.21393 -0.24722 -0.21497 -0.24838 C -0.21888 -0.25301 -0.21784 -0.25116 -0.22096 -0.25509 C -0.22292 -0.25764 -0.22487 -0.26065 -0.22695 -0.26319 C -0.22891 -0.26528 -0.23125 -0.2669 -0.23294 -0.26968 C -0.23646 -0.27616 -0.23464 -0.27431 -0.23815 -0.27639 C -0.24232 -0.28634 -0.23815 -0.27778 -0.24414 -0.28588 C -0.2487 -0.29167 -0.24414 -0.28843 -0.2487 -0.2912 C -0.25143 -0.29861 -0.24857 -0.29259 -0.25247 -0.29653 C -0.25378 -0.29769 -0.25742 -0.30255 -0.25911 -0.3044 C -0.26042 -0.30579 -0.26172 -0.30694 -0.26289 -0.30856 C -0.26875 -0.3162 -0.26432 -0.31042 -0.27422 -0.32176 C -0.27487 -0.32269 -0.27578 -0.32338 -0.27643 -0.32454 C -0.28229 -0.33495 -0.27474 -0.32245 -0.28164 -0.33102 C -0.28255 -0.33218 -0.28307 -0.33403 -0.28398 -0.33519 C -0.28477 -0.33634 -0.28607 -0.33657 -0.28698 -0.33773 C -0.28854 -0.34005 -0.28958 -0.34421 -0.29141 -0.34583 C -0.29245 -0.34676 -0.29336 -0.34769 -0.2944 -0.34838 C -0.29583 -0.34954 -0.29753 -0.34977 -0.29896 -0.35116 L -0.30195 -0.3537 C -0.30612 -0.36505 -0.29922 -0.34769 -0.30794 -0.36319 L -0.31315 -0.37245 C -0.31393 -0.37384 -0.31484 -0.375 -0.31536 -0.37639 C -0.31875 -0.38426 -0.31693 -0.37986 -0.3207 -0.38981 C -0.32461 -0.40046 -0.3194 -0.3875 -0.32435 -0.39653 L -0.32435 -0.39769 " pathEditMode="relative" ptsTypes="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1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4" grpId="1"/>
      <p:bldP spid="70" grpId="0"/>
      <p:bldP spid="71" grpId="0"/>
      <p:bldP spid="75" grpId="0" animBg="1"/>
      <p:bldP spid="77" grpId="0"/>
      <p:bldP spid="79" grpId="0"/>
      <p:bldP spid="16" grpId="0" animBg="1"/>
      <p:bldP spid="16" grpId="1" animBg="1"/>
      <p:bldP spid="89" grpId="0"/>
      <p:bldP spid="89" grpId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/>
      <p:bldP spid="94" grpId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/>
      <p:bldP spid="98" grpId="1"/>
      <p:bldP spid="99" grpId="0" animBg="1"/>
      <p:bldP spid="99" grpId="1" animBg="1"/>
      <p:bldP spid="100" grpId="0" animBg="1"/>
      <p:bldP spid="10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12A8BD8-8697-45BC-B455-FEF450AC7EB6}"/>
                  </a:ext>
                </a:extLst>
              </p:cNvPr>
              <p:cNvSpPr txBox="1"/>
              <p:nvPr/>
            </p:nvSpPr>
            <p:spPr>
              <a:xfrm>
                <a:off x="406507" y="5335832"/>
                <a:ext cx="3911648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omic Sans MS" panose="030F0702030302020204" pitchFamily="66" charset="0"/>
                  </a:rPr>
                  <a:t>Backpropagation: using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latin typeface="Comic Sans MS" panose="030F0702030302020204" pitchFamily="66" charset="0"/>
                </a:endParaRPr>
              </a:p>
              <a:p>
                <a:r>
                  <a:rPr lang="en-US" sz="2000" dirty="0">
                    <a:latin typeface="Comic Sans MS" panose="030F0702030302020204" pitchFamily="66" charset="0"/>
                  </a:rPr>
                  <a:t>and Hyperparameters</a:t>
                </a:r>
                <a:r>
                  <a:rPr lang="en-US" sz="20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2000" dirty="0">
                    <a:latin typeface="Comic Sans MS" panose="030F0702030302020204" pitchFamily="66" charset="0"/>
                  </a:rPr>
                  <a:t>we</a:t>
                </a:r>
              </a:p>
              <a:p>
                <a:r>
                  <a:rPr lang="en-US" sz="2000" dirty="0">
                    <a:latin typeface="Comic Sans MS" panose="030F0702030302020204" pitchFamily="66" charset="0"/>
                  </a:rPr>
                  <a:t>adjust our network parameters</a:t>
                </a: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12A8BD8-8697-45BC-B455-FEF450AC7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07" y="5335832"/>
                <a:ext cx="3911648" cy="1015663"/>
              </a:xfrm>
              <a:prstGeom prst="rect">
                <a:avLst/>
              </a:prstGeom>
              <a:blipFill>
                <a:blip r:embed="rId3"/>
                <a:stretch>
                  <a:fillRect l="-1716" t="-2994" r="-936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BBD90385-3472-4312-BBCA-FE18EE548C67}"/>
                  </a:ext>
                </a:extLst>
              </p:cNvPr>
              <p:cNvSpPr txBox="1"/>
              <p:nvPr/>
            </p:nvSpPr>
            <p:spPr>
              <a:xfrm>
                <a:off x="405481" y="5328987"/>
                <a:ext cx="3911648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omic Sans MS" panose="030F0702030302020204" pitchFamily="66" charset="0"/>
                  </a:rPr>
                  <a:t>Backpropagation: using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latin typeface="Comic Sans MS" panose="030F0702030302020204" pitchFamily="66" charset="0"/>
                </a:endParaRPr>
              </a:p>
              <a:p>
                <a:r>
                  <a:rPr lang="en-US" sz="2000" dirty="0">
                    <a:latin typeface="Comic Sans MS" panose="030F0702030302020204" pitchFamily="66" charset="0"/>
                  </a:rPr>
                  <a:t>and </a:t>
                </a:r>
                <a:r>
                  <a:rPr lang="en-US" sz="2000" dirty="0">
                    <a:solidFill>
                      <a:schemeClr val="accent1"/>
                    </a:solidFill>
                    <a:latin typeface="Comic Sans MS" panose="030F0702030302020204" pitchFamily="66" charset="0"/>
                  </a:rPr>
                  <a:t>Hyperparameters</a:t>
                </a:r>
                <a:r>
                  <a:rPr lang="en-US" sz="20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2000" dirty="0">
                    <a:latin typeface="Comic Sans MS" panose="030F0702030302020204" pitchFamily="66" charset="0"/>
                  </a:rPr>
                  <a:t>we</a:t>
                </a:r>
              </a:p>
              <a:p>
                <a:r>
                  <a:rPr lang="en-US" sz="2000" dirty="0">
                    <a:latin typeface="Comic Sans MS" panose="030F0702030302020204" pitchFamily="66" charset="0"/>
                  </a:rPr>
                  <a:t>adjust our network parameters</a:t>
                </a: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BBD90385-3472-4312-BBCA-FE18EE548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81" y="5328987"/>
                <a:ext cx="3911648" cy="1015663"/>
              </a:xfrm>
              <a:prstGeom prst="rect">
                <a:avLst/>
              </a:prstGeom>
              <a:blipFill>
                <a:blip r:embed="rId4"/>
                <a:stretch>
                  <a:fillRect l="-1716" t="-2994" r="-936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23E47414-86A1-4962-AC1E-C206C2E2917A}"/>
                  </a:ext>
                </a:extLst>
              </p:cNvPr>
              <p:cNvSpPr txBox="1"/>
              <p:nvPr/>
            </p:nvSpPr>
            <p:spPr>
              <a:xfrm>
                <a:off x="147758" y="1112608"/>
                <a:ext cx="366100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Comic Sans MS" panose="030F0702030302020204" pitchFamily="66" charset="0"/>
                  </a:rPr>
                  <a:t>Generate output using</a:t>
                </a:r>
              </a:p>
              <a:p>
                <a:pPr algn="ctr"/>
                <a:r>
                  <a:rPr lang="en-US" sz="2400" dirty="0">
                    <a:latin typeface="Comic Sans MS" panose="030F0702030302020204" pitchFamily="66" charset="0"/>
                  </a:rPr>
                  <a:t>Network parameters 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23E47414-86A1-4962-AC1E-C206C2E29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58" y="1112608"/>
                <a:ext cx="3661002" cy="830997"/>
              </a:xfrm>
              <a:prstGeom prst="rect">
                <a:avLst/>
              </a:prstGeom>
              <a:blipFill>
                <a:blip r:embed="rId5"/>
                <a:stretch>
                  <a:fillRect l="-2163" t="-5882" r="-1997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1792" y="201923"/>
            <a:ext cx="10541508" cy="5029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Neural Network – Training can take some time…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8C520B-D86C-40BA-9E6E-5252A79A0685}"/>
              </a:ext>
            </a:extLst>
          </p:cNvPr>
          <p:cNvSpPr/>
          <p:nvPr/>
        </p:nvSpPr>
        <p:spPr>
          <a:xfrm>
            <a:off x="431801" y="2650067"/>
            <a:ext cx="465667" cy="4402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26E3717-290F-41C3-8533-4E22952FD56E}"/>
              </a:ext>
            </a:extLst>
          </p:cNvPr>
          <p:cNvSpPr/>
          <p:nvPr/>
        </p:nvSpPr>
        <p:spPr>
          <a:xfrm>
            <a:off x="431800" y="3484034"/>
            <a:ext cx="465667" cy="4402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42409B2-9A31-46B6-BC1C-015E829E8E80}"/>
              </a:ext>
            </a:extLst>
          </p:cNvPr>
          <p:cNvSpPr/>
          <p:nvPr/>
        </p:nvSpPr>
        <p:spPr>
          <a:xfrm>
            <a:off x="431801" y="4318001"/>
            <a:ext cx="465667" cy="4402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A58AB8A-4F03-4692-A6B4-6FF2D2C3BF24}"/>
              </a:ext>
            </a:extLst>
          </p:cNvPr>
          <p:cNvSpPr/>
          <p:nvPr/>
        </p:nvSpPr>
        <p:spPr>
          <a:xfrm>
            <a:off x="1778001" y="2650067"/>
            <a:ext cx="465667" cy="4402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500A4D-3E9A-4184-A498-1C414EDC2DD3}"/>
              </a:ext>
            </a:extLst>
          </p:cNvPr>
          <p:cNvSpPr/>
          <p:nvPr/>
        </p:nvSpPr>
        <p:spPr>
          <a:xfrm>
            <a:off x="1778000" y="3484034"/>
            <a:ext cx="465667" cy="4402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F59FC49-C46D-42C1-92C8-CFB84CE2C774}"/>
              </a:ext>
            </a:extLst>
          </p:cNvPr>
          <p:cNvSpPr/>
          <p:nvPr/>
        </p:nvSpPr>
        <p:spPr>
          <a:xfrm>
            <a:off x="1778001" y="4318001"/>
            <a:ext cx="465667" cy="4402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048F3B-B64C-4348-9AB3-4B41FA0AB510}"/>
              </a:ext>
            </a:extLst>
          </p:cNvPr>
          <p:cNvSpPr/>
          <p:nvPr/>
        </p:nvSpPr>
        <p:spPr>
          <a:xfrm>
            <a:off x="3124201" y="2650067"/>
            <a:ext cx="465667" cy="4402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E61FC5C-C06A-427F-8A98-2960F1DE56EE}"/>
              </a:ext>
            </a:extLst>
          </p:cNvPr>
          <p:cNvSpPr/>
          <p:nvPr/>
        </p:nvSpPr>
        <p:spPr>
          <a:xfrm>
            <a:off x="3124200" y="3484034"/>
            <a:ext cx="465667" cy="4402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7F2EE8F-CD23-48F0-97AE-B1FDB2C4B072}"/>
              </a:ext>
            </a:extLst>
          </p:cNvPr>
          <p:cNvSpPr/>
          <p:nvPr/>
        </p:nvSpPr>
        <p:spPr>
          <a:xfrm>
            <a:off x="3124201" y="4318001"/>
            <a:ext cx="465667" cy="4402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554004A-89E3-474F-8F79-CD008A90ACDD}"/>
              </a:ext>
            </a:extLst>
          </p:cNvPr>
          <p:cNvCxnSpPr>
            <a:cxnSpLocks/>
            <a:stCxn id="2" idx="6"/>
            <a:endCxn id="13" idx="2"/>
          </p:cNvCxnSpPr>
          <p:nvPr/>
        </p:nvCxnSpPr>
        <p:spPr>
          <a:xfrm>
            <a:off x="897468" y="2870200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17895D-F9D0-4768-9357-D4C0E12C7AA2}"/>
              </a:ext>
            </a:extLst>
          </p:cNvPr>
          <p:cNvCxnSpPr>
            <a:cxnSpLocks/>
            <a:stCxn id="2" idx="6"/>
            <a:endCxn id="14" idx="2"/>
          </p:cNvCxnSpPr>
          <p:nvPr/>
        </p:nvCxnSpPr>
        <p:spPr>
          <a:xfrm>
            <a:off x="897468" y="2870200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4791513-A0E6-4809-8B7F-77F00F7E2ABF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897468" y="2870200"/>
            <a:ext cx="880531" cy="1667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213F05A-7B31-4782-98AA-128DA08FC767}"/>
              </a:ext>
            </a:extLst>
          </p:cNvPr>
          <p:cNvCxnSpPr>
            <a:cxnSpLocks/>
            <a:stCxn id="11" idx="6"/>
            <a:endCxn id="13" idx="2"/>
          </p:cNvCxnSpPr>
          <p:nvPr/>
        </p:nvCxnSpPr>
        <p:spPr>
          <a:xfrm flipV="1">
            <a:off x="897467" y="2870200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4815623-5F12-42CD-A7CB-2ED04FF92A9E}"/>
              </a:ext>
            </a:extLst>
          </p:cNvPr>
          <p:cNvCxnSpPr>
            <a:cxnSpLocks/>
            <a:stCxn id="11" idx="6"/>
            <a:endCxn id="14" idx="2"/>
          </p:cNvCxnSpPr>
          <p:nvPr/>
        </p:nvCxnSpPr>
        <p:spPr>
          <a:xfrm>
            <a:off x="897467" y="3704167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D28049C-FEC9-4C5B-9E37-2D2229AA3272}"/>
              </a:ext>
            </a:extLst>
          </p:cNvPr>
          <p:cNvCxnSpPr>
            <a:cxnSpLocks/>
            <a:stCxn id="12" idx="6"/>
            <a:endCxn id="17" idx="2"/>
          </p:cNvCxnSpPr>
          <p:nvPr/>
        </p:nvCxnSpPr>
        <p:spPr>
          <a:xfrm>
            <a:off x="897468" y="4538134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950A761-89C3-473F-A888-3F048179F86D}"/>
              </a:ext>
            </a:extLst>
          </p:cNvPr>
          <p:cNvCxnSpPr>
            <a:cxnSpLocks/>
            <a:stCxn id="11" idx="6"/>
            <a:endCxn id="17" idx="2"/>
          </p:cNvCxnSpPr>
          <p:nvPr/>
        </p:nvCxnSpPr>
        <p:spPr>
          <a:xfrm>
            <a:off x="897467" y="3704167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AB0255-62C3-424E-A824-E2AA828ECBFD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 flipV="1">
            <a:off x="897468" y="3704167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0119C85-7014-46C2-AEF0-00B3B95F0829}"/>
              </a:ext>
            </a:extLst>
          </p:cNvPr>
          <p:cNvCxnSpPr>
            <a:cxnSpLocks/>
            <a:stCxn id="12" idx="6"/>
            <a:endCxn id="13" idx="2"/>
          </p:cNvCxnSpPr>
          <p:nvPr/>
        </p:nvCxnSpPr>
        <p:spPr>
          <a:xfrm flipV="1">
            <a:off x="897468" y="2870200"/>
            <a:ext cx="880533" cy="166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6BB6542-CBDF-4AB4-9CE4-7EF5EE297643}"/>
              </a:ext>
            </a:extLst>
          </p:cNvPr>
          <p:cNvCxnSpPr>
            <a:cxnSpLocks/>
          </p:cNvCxnSpPr>
          <p:nvPr/>
        </p:nvCxnSpPr>
        <p:spPr>
          <a:xfrm>
            <a:off x="2243667" y="2870199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AA31C3C-1F1F-4747-B172-FC7CB27CB0B1}"/>
              </a:ext>
            </a:extLst>
          </p:cNvPr>
          <p:cNvCxnSpPr>
            <a:cxnSpLocks/>
          </p:cNvCxnSpPr>
          <p:nvPr/>
        </p:nvCxnSpPr>
        <p:spPr>
          <a:xfrm>
            <a:off x="2243667" y="2870199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3DB7A6B-8946-4657-9B2C-658EFB45AB0A}"/>
              </a:ext>
            </a:extLst>
          </p:cNvPr>
          <p:cNvCxnSpPr>
            <a:cxnSpLocks/>
          </p:cNvCxnSpPr>
          <p:nvPr/>
        </p:nvCxnSpPr>
        <p:spPr>
          <a:xfrm>
            <a:off x="2243667" y="2870199"/>
            <a:ext cx="880531" cy="1667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F28CF9F-27BE-4C46-963D-BA0C70E1B593}"/>
              </a:ext>
            </a:extLst>
          </p:cNvPr>
          <p:cNvCxnSpPr>
            <a:cxnSpLocks/>
          </p:cNvCxnSpPr>
          <p:nvPr/>
        </p:nvCxnSpPr>
        <p:spPr>
          <a:xfrm flipV="1">
            <a:off x="2243666" y="2870199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C7FC76E-B853-47C4-A294-484C559ED162}"/>
              </a:ext>
            </a:extLst>
          </p:cNvPr>
          <p:cNvCxnSpPr>
            <a:cxnSpLocks/>
          </p:cNvCxnSpPr>
          <p:nvPr/>
        </p:nvCxnSpPr>
        <p:spPr>
          <a:xfrm>
            <a:off x="2243666" y="3704166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D59573D-7721-4654-AFA8-466E9CC6A0AD}"/>
              </a:ext>
            </a:extLst>
          </p:cNvPr>
          <p:cNvCxnSpPr>
            <a:cxnSpLocks/>
          </p:cNvCxnSpPr>
          <p:nvPr/>
        </p:nvCxnSpPr>
        <p:spPr>
          <a:xfrm>
            <a:off x="2243667" y="4538133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46B28D8-D024-42AA-8958-E967B1D6A5FE}"/>
              </a:ext>
            </a:extLst>
          </p:cNvPr>
          <p:cNvCxnSpPr>
            <a:cxnSpLocks/>
          </p:cNvCxnSpPr>
          <p:nvPr/>
        </p:nvCxnSpPr>
        <p:spPr>
          <a:xfrm>
            <a:off x="2243666" y="3704166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0C08B40-A75D-4170-AECD-9792D5AF8C2D}"/>
              </a:ext>
            </a:extLst>
          </p:cNvPr>
          <p:cNvCxnSpPr>
            <a:cxnSpLocks/>
          </p:cNvCxnSpPr>
          <p:nvPr/>
        </p:nvCxnSpPr>
        <p:spPr>
          <a:xfrm flipV="1">
            <a:off x="2243667" y="3704166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3283EA6-B458-493B-937C-6D884AB79F8C}"/>
              </a:ext>
            </a:extLst>
          </p:cNvPr>
          <p:cNvCxnSpPr>
            <a:cxnSpLocks/>
          </p:cNvCxnSpPr>
          <p:nvPr/>
        </p:nvCxnSpPr>
        <p:spPr>
          <a:xfrm flipV="1">
            <a:off x="2243667" y="2870199"/>
            <a:ext cx="880533" cy="166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6B7E97C-A2E0-4C2A-B5BA-CF5C6A32B25B}"/>
              </a:ext>
            </a:extLst>
          </p:cNvPr>
          <p:cNvCxnSpPr>
            <a:cxnSpLocks/>
          </p:cNvCxnSpPr>
          <p:nvPr/>
        </p:nvCxnSpPr>
        <p:spPr>
          <a:xfrm>
            <a:off x="2247732" y="2876296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009BA36-FBA8-4C49-BEAD-CA2F484A8466}"/>
              </a:ext>
            </a:extLst>
          </p:cNvPr>
          <p:cNvCxnSpPr>
            <a:cxnSpLocks/>
          </p:cNvCxnSpPr>
          <p:nvPr/>
        </p:nvCxnSpPr>
        <p:spPr>
          <a:xfrm>
            <a:off x="2247732" y="2876296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A9F2A381-A030-4CC7-9DE7-36626E6E27C6}"/>
              </a:ext>
            </a:extLst>
          </p:cNvPr>
          <p:cNvCxnSpPr>
            <a:cxnSpLocks/>
          </p:cNvCxnSpPr>
          <p:nvPr/>
        </p:nvCxnSpPr>
        <p:spPr>
          <a:xfrm>
            <a:off x="2247732" y="2876296"/>
            <a:ext cx="880531" cy="1667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63A219B-47EC-4218-AB7A-1E95058A91BF}"/>
              </a:ext>
            </a:extLst>
          </p:cNvPr>
          <p:cNvCxnSpPr>
            <a:cxnSpLocks/>
          </p:cNvCxnSpPr>
          <p:nvPr/>
        </p:nvCxnSpPr>
        <p:spPr>
          <a:xfrm flipV="1">
            <a:off x="2247731" y="2876296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B6FC658-7810-4E6F-AE8A-5F19BF95C393}"/>
              </a:ext>
            </a:extLst>
          </p:cNvPr>
          <p:cNvCxnSpPr>
            <a:cxnSpLocks/>
          </p:cNvCxnSpPr>
          <p:nvPr/>
        </p:nvCxnSpPr>
        <p:spPr>
          <a:xfrm>
            <a:off x="2247731" y="3710263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F2D10FF-77C0-4ABF-8764-EBD6CECCB783}"/>
              </a:ext>
            </a:extLst>
          </p:cNvPr>
          <p:cNvCxnSpPr>
            <a:cxnSpLocks/>
          </p:cNvCxnSpPr>
          <p:nvPr/>
        </p:nvCxnSpPr>
        <p:spPr>
          <a:xfrm>
            <a:off x="2247732" y="4544230"/>
            <a:ext cx="880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CD9CD2EB-9B41-4388-B52A-38E7EDD2C712}"/>
              </a:ext>
            </a:extLst>
          </p:cNvPr>
          <p:cNvCxnSpPr>
            <a:cxnSpLocks/>
          </p:cNvCxnSpPr>
          <p:nvPr/>
        </p:nvCxnSpPr>
        <p:spPr>
          <a:xfrm>
            <a:off x="2247731" y="3710263"/>
            <a:ext cx="880534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1CFBA5A-ADA1-4417-80D9-4B166211B6EE}"/>
              </a:ext>
            </a:extLst>
          </p:cNvPr>
          <p:cNvCxnSpPr>
            <a:cxnSpLocks/>
          </p:cNvCxnSpPr>
          <p:nvPr/>
        </p:nvCxnSpPr>
        <p:spPr>
          <a:xfrm flipV="1">
            <a:off x="2247732" y="3710263"/>
            <a:ext cx="880532" cy="83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0C405945-ECCA-4457-85BE-4A166FAF6119}"/>
              </a:ext>
            </a:extLst>
          </p:cNvPr>
          <p:cNvCxnSpPr>
            <a:cxnSpLocks/>
          </p:cNvCxnSpPr>
          <p:nvPr/>
        </p:nvCxnSpPr>
        <p:spPr>
          <a:xfrm flipV="1">
            <a:off x="2247732" y="2876296"/>
            <a:ext cx="880533" cy="166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rrow: Left 2">
            <a:extLst>
              <a:ext uri="{FF2B5EF4-FFF2-40B4-BE49-F238E27FC236}">
                <a16:creationId xmlns:a16="http://schemas.microsoft.com/office/drawing/2014/main" id="{6953DD9A-9B33-4DF6-8AF7-6CD4E1392D78}"/>
              </a:ext>
            </a:extLst>
          </p:cNvPr>
          <p:cNvSpPr/>
          <p:nvPr/>
        </p:nvSpPr>
        <p:spPr>
          <a:xfrm>
            <a:off x="171947" y="4952850"/>
            <a:ext cx="3863943" cy="502920"/>
          </a:xfrm>
          <a:prstGeom prst="lef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Left 64">
            <a:extLst>
              <a:ext uri="{FF2B5EF4-FFF2-40B4-BE49-F238E27FC236}">
                <a16:creationId xmlns:a16="http://schemas.microsoft.com/office/drawing/2014/main" id="{1484FD1A-7BEB-4F25-ADD5-A9A3F5EF3F03}"/>
              </a:ext>
            </a:extLst>
          </p:cNvPr>
          <p:cNvSpPr/>
          <p:nvPr/>
        </p:nvSpPr>
        <p:spPr>
          <a:xfrm rot="10800000">
            <a:off x="138929" y="1869955"/>
            <a:ext cx="3863943" cy="502920"/>
          </a:xfrm>
          <a:prstGeom prst="lef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D41B85C-8242-42A8-9EF4-B7BA6A33F752}"/>
              </a:ext>
            </a:extLst>
          </p:cNvPr>
          <p:cNvCxnSpPr>
            <a:cxnSpLocks/>
          </p:cNvCxnSpPr>
          <p:nvPr/>
        </p:nvCxnSpPr>
        <p:spPr>
          <a:xfrm flipV="1">
            <a:off x="6164816" y="2785642"/>
            <a:ext cx="0" cy="23980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069A57C-390C-4EED-8399-18AE6E8B0847}"/>
              </a:ext>
            </a:extLst>
          </p:cNvPr>
          <p:cNvCxnSpPr>
            <a:cxnSpLocks/>
          </p:cNvCxnSpPr>
          <p:nvPr/>
        </p:nvCxnSpPr>
        <p:spPr>
          <a:xfrm flipV="1">
            <a:off x="6156796" y="5204933"/>
            <a:ext cx="3998035" cy="70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36E24FA-2F21-4D8E-B3EE-06C69CDC66A9}"/>
                  </a:ext>
                </a:extLst>
              </p:cNvPr>
              <p:cNvSpPr txBox="1"/>
              <p:nvPr/>
            </p:nvSpPr>
            <p:spPr>
              <a:xfrm>
                <a:off x="5501149" y="2357138"/>
                <a:ext cx="13433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Loss: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36E24FA-2F21-4D8E-B3EE-06C69CDC66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149" y="2357138"/>
                <a:ext cx="1343381" cy="369332"/>
              </a:xfrm>
              <a:prstGeom prst="rect">
                <a:avLst/>
              </a:prstGeom>
              <a:blipFill>
                <a:blip r:embed="rId6"/>
                <a:stretch>
                  <a:fillRect l="-362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>
            <a:extLst>
              <a:ext uri="{FF2B5EF4-FFF2-40B4-BE49-F238E27FC236}">
                <a16:creationId xmlns:a16="http://schemas.microsoft.com/office/drawing/2014/main" id="{DEF3DB3B-2780-4234-B733-772DE68F0045}"/>
              </a:ext>
            </a:extLst>
          </p:cNvPr>
          <p:cNvSpPr txBox="1"/>
          <p:nvPr/>
        </p:nvSpPr>
        <p:spPr>
          <a:xfrm>
            <a:off x="9974873" y="534293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step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50095129-7550-4ADF-8EB5-D9A4C55D022C}"/>
              </a:ext>
            </a:extLst>
          </p:cNvPr>
          <p:cNvSpPr/>
          <p:nvPr/>
        </p:nvSpPr>
        <p:spPr>
          <a:xfrm>
            <a:off x="6626417" y="2993526"/>
            <a:ext cx="3014407" cy="1764741"/>
          </a:xfrm>
          <a:custGeom>
            <a:avLst/>
            <a:gdLst>
              <a:gd name="connsiteX0" fmla="*/ 0 w 2398294"/>
              <a:gd name="connsiteY0" fmla="*/ 1163244 h 1163244"/>
              <a:gd name="connsiteX1" fmla="*/ 64168 w 2398294"/>
              <a:gd name="connsiteY1" fmla="*/ 1107097 h 1163244"/>
              <a:gd name="connsiteX2" fmla="*/ 88231 w 2398294"/>
              <a:gd name="connsiteY2" fmla="*/ 1099076 h 1163244"/>
              <a:gd name="connsiteX3" fmla="*/ 128336 w 2398294"/>
              <a:gd name="connsiteY3" fmla="*/ 1066991 h 1163244"/>
              <a:gd name="connsiteX4" fmla="*/ 160421 w 2398294"/>
              <a:gd name="connsiteY4" fmla="*/ 1050949 h 1163244"/>
              <a:gd name="connsiteX5" fmla="*/ 208547 w 2398294"/>
              <a:gd name="connsiteY5" fmla="*/ 1018865 h 1163244"/>
              <a:gd name="connsiteX6" fmla="*/ 232610 w 2398294"/>
              <a:gd name="connsiteY6" fmla="*/ 1002823 h 1163244"/>
              <a:gd name="connsiteX7" fmla="*/ 256673 w 2398294"/>
              <a:gd name="connsiteY7" fmla="*/ 978760 h 1163244"/>
              <a:gd name="connsiteX8" fmla="*/ 304800 w 2398294"/>
              <a:gd name="connsiteY8" fmla="*/ 946676 h 1163244"/>
              <a:gd name="connsiteX9" fmla="*/ 352926 w 2398294"/>
              <a:gd name="connsiteY9" fmla="*/ 906570 h 1163244"/>
              <a:gd name="connsiteX10" fmla="*/ 368968 w 2398294"/>
              <a:gd name="connsiteY10" fmla="*/ 882507 h 1163244"/>
              <a:gd name="connsiteX11" fmla="*/ 376989 w 2398294"/>
              <a:gd name="connsiteY11" fmla="*/ 858444 h 1163244"/>
              <a:gd name="connsiteX12" fmla="*/ 409073 w 2398294"/>
              <a:gd name="connsiteY12" fmla="*/ 810318 h 1163244"/>
              <a:gd name="connsiteX13" fmla="*/ 425115 w 2398294"/>
              <a:gd name="connsiteY13" fmla="*/ 786254 h 1163244"/>
              <a:gd name="connsiteX14" fmla="*/ 433136 w 2398294"/>
              <a:gd name="connsiteY14" fmla="*/ 762191 h 1163244"/>
              <a:gd name="connsiteX15" fmla="*/ 481263 w 2398294"/>
              <a:gd name="connsiteY15" fmla="*/ 714065 h 1163244"/>
              <a:gd name="connsiteX16" fmla="*/ 537410 w 2398294"/>
              <a:gd name="connsiteY16" fmla="*/ 657918 h 1163244"/>
              <a:gd name="connsiteX17" fmla="*/ 545431 w 2398294"/>
              <a:gd name="connsiteY17" fmla="*/ 633854 h 1163244"/>
              <a:gd name="connsiteX18" fmla="*/ 593557 w 2398294"/>
              <a:gd name="connsiteY18" fmla="*/ 601770 h 1163244"/>
              <a:gd name="connsiteX19" fmla="*/ 633663 w 2398294"/>
              <a:gd name="connsiteY19" fmla="*/ 569686 h 1163244"/>
              <a:gd name="connsiteX20" fmla="*/ 649705 w 2398294"/>
              <a:gd name="connsiteY20" fmla="*/ 545623 h 1163244"/>
              <a:gd name="connsiteX21" fmla="*/ 665747 w 2398294"/>
              <a:gd name="connsiteY21" fmla="*/ 497497 h 1163244"/>
              <a:gd name="connsiteX22" fmla="*/ 673768 w 2398294"/>
              <a:gd name="connsiteY22" fmla="*/ 401244 h 1163244"/>
              <a:gd name="connsiteX23" fmla="*/ 689810 w 2398294"/>
              <a:gd name="connsiteY23" fmla="*/ 377181 h 1163244"/>
              <a:gd name="connsiteX24" fmla="*/ 786063 w 2398294"/>
              <a:gd name="connsiteY24" fmla="*/ 329054 h 1163244"/>
              <a:gd name="connsiteX25" fmla="*/ 1235242 w 2398294"/>
              <a:gd name="connsiteY25" fmla="*/ 304991 h 1163244"/>
              <a:gd name="connsiteX26" fmla="*/ 1283368 w 2398294"/>
              <a:gd name="connsiteY26" fmla="*/ 288949 h 1163244"/>
              <a:gd name="connsiteX27" fmla="*/ 1323473 w 2398294"/>
              <a:gd name="connsiteY27" fmla="*/ 256865 h 1163244"/>
              <a:gd name="connsiteX28" fmla="*/ 1371600 w 2398294"/>
              <a:gd name="connsiteY28" fmla="*/ 192697 h 1163244"/>
              <a:gd name="connsiteX29" fmla="*/ 1403684 w 2398294"/>
              <a:gd name="connsiteY29" fmla="*/ 152591 h 1163244"/>
              <a:gd name="connsiteX30" fmla="*/ 1435768 w 2398294"/>
              <a:gd name="connsiteY30" fmla="*/ 120507 h 1163244"/>
              <a:gd name="connsiteX31" fmla="*/ 1467852 w 2398294"/>
              <a:gd name="connsiteY31" fmla="*/ 88423 h 1163244"/>
              <a:gd name="connsiteX32" fmla="*/ 1507957 w 2398294"/>
              <a:gd name="connsiteY32" fmla="*/ 56339 h 1163244"/>
              <a:gd name="connsiteX33" fmla="*/ 1732547 w 2398294"/>
              <a:gd name="connsiteY33" fmla="*/ 72381 h 1163244"/>
              <a:gd name="connsiteX34" fmla="*/ 1925052 w 2398294"/>
              <a:gd name="connsiteY34" fmla="*/ 64360 h 1163244"/>
              <a:gd name="connsiteX35" fmla="*/ 1949115 w 2398294"/>
              <a:gd name="connsiteY35" fmla="*/ 48318 h 1163244"/>
              <a:gd name="connsiteX36" fmla="*/ 1965157 w 2398294"/>
              <a:gd name="connsiteY36" fmla="*/ 24254 h 1163244"/>
              <a:gd name="connsiteX37" fmla="*/ 1997242 w 2398294"/>
              <a:gd name="connsiteY37" fmla="*/ 16233 h 1163244"/>
              <a:gd name="connsiteX38" fmla="*/ 2021305 w 2398294"/>
              <a:gd name="connsiteY38" fmla="*/ 8212 h 1163244"/>
              <a:gd name="connsiteX39" fmla="*/ 2398294 w 2398294"/>
              <a:gd name="connsiteY39" fmla="*/ 191 h 116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98294" h="1163244">
                <a:moveTo>
                  <a:pt x="0" y="1163244"/>
                </a:moveTo>
                <a:cubicBezTo>
                  <a:pt x="20908" y="1142336"/>
                  <a:pt x="37639" y="1120361"/>
                  <a:pt x="64168" y="1107097"/>
                </a:cubicBezTo>
                <a:cubicBezTo>
                  <a:pt x="71730" y="1103316"/>
                  <a:pt x="80210" y="1101750"/>
                  <a:pt x="88231" y="1099076"/>
                </a:cubicBezTo>
                <a:cubicBezTo>
                  <a:pt x="105798" y="1081508"/>
                  <a:pt x="104726" y="1080482"/>
                  <a:pt x="128336" y="1066991"/>
                </a:cubicBezTo>
                <a:cubicBezTo>
                  <a:pt x="138718" y="1061059"/>
                  <a:pt x="150168" y="1057101"/>
                  <a:pt x="160421" y="1050949"/>
                </a:cubicBezTo>
                <a:cubicBezTo>
                  <a:pt x="176954" y="1041030"/>
                  <a:pt x="192505" y="1029560"/>
                  <a:pt x="208547" y="1018865"/>
                </a:cubicBezTo>
                <a:cubicBezTo>
                  <a:pt x="216568" y="1013518"/>
                  <a:pt x="225793" y="1009640"/>
                  <a:pt x="232610" y="1002823"/>
                </a:cubicBezTo>
                <a:cubicBezTo>
                  <a:pt x="240631" y="994802"/>
                  <a:pt x="247719" y="985724"/>
                  <a:pt x="256673" y="978760"/>
                </a:cubicBezTo>
                <a:cubicBezTo>
                  <a:pt x="271892" y="966923"/>
                  <a:pt x="291167" y="960310"/>
                  <a:pt x="304800" y="946676"/>
                </a:cubicBezTo>
                <a:cubicBezTo>
                  <a:pt x="335679" y="915795"/>
                  <a:pt x="319425" y="928904"/>
                  <a:pt x="352926" y="906570"/>
                </a:cubicBezTo>
                <a:cubicBezTo>
                  <a:pt x="358273" y="898549"/>
                  <a:pt x="364657" y="891129"/>
                  <a:pt x="368968" y="882507"/>
                </a:cubicBezTo>
                <a:cubicBezTo>
                  <a:pt x="372749" y="874945"/>
                  <a:pt x="372883" y="865835"/>
                  <a:pt x="376989" y="858444"/>
                </a:cubicBezTo>
                <a:cubicBezTo>
                  <a:pt x="386352" y="841590"/>
                  <a:pt x="398378" y="826360"/>
                  <a:pt x="409073" y="810318"/>
                </a:cubicBezTo>
                <a:cubicBezTo>
                  <a:pt x="414420" y="802297"/>
                  <a:pt x="422066" y="795400"/>
                  <a:pt x="425115" y="786254"/>
                </a:cubicBezTo>
                <a:cubicBezTo>
                  <a:pt x="427789" y="778233"/>
                  <a:pt x="427945" y="768865"/>
                  <a:pt x="433136" y="762191"/>
                </a:cubicBezTo>
                <a:cubicBezTo>
                  <a:pt x="447065" y="744283"/>
                  <a:pt x="468678" y="732942"/>
                  <a:pt x="481263" y="714065"/>
                </a:cubicBezTo>
                <a:cubicBezTo>
                  <a:pt x="518037" y="658904"/>
                  <a:pt x="495056" y="672036"/>
                  <a:pt x="537410" y="657918"/>
                </a:cubicBezTo>
                <a:cubicBezTo>
                  <a:pt x="540084" y="649897"/>
                  <a:pt x="539452" y="639833"/>
                  <a:pt x="545431" y="633854"/>
                </a:cubicBezTo>
                <a:cubicBezTo>
                  <a:pt x="559064" y="620221"/>
                  <a:pt x="579923" y="615403"/>
                  <a:pt x="593557" y="601770"/>
                </a:cubicBezTo>
                <a:cubicBezTo>
                  <a:pt x="616417" y="578912"/>
                  <a:pt x="603308" y="589923"/>
                  <a:pt x="633663" y="569686"/>
                </a:cubicBezTo>
                <a:cubicBezTo>
                  <a:pt x="639010" y="561665"/>
                  <a:pt x="645790" y="554432"/>
                  <a:pt x="649705" y="545623"/>
                </a:cubicBezTo>
                <a:cubicBezTo>
                  <a:pt x="656573" y="530171"/>
                  <a:pt x="665747" y="497497"/>
                  <a:pt x="665747" y="497497"/>
                </a:cubicBezTo>
                <a:cubicBezTo>
                  <a:pt x="668421" y="465413"/>
                  <a:pt x="667454" y="432814"/>
                  <a:pt x="673768" y="401244"/>
                </a:cubicBezTo>
                <a:cubicBezTo>
                  <a:pt x="675659" y="391791"/>
                  <a:pt x="682555" y="383529"/>
                  <a:pt x="689810" y="377181"/>
                </a:cubicBezTo>
                <a:cubicBezTo>
                  <a:pt x="711092" y="358559"/>
                  <a:pt x="755530" y="331160"/>
                  <a:pt x="786063" y="329054"/>
                </a:cubicBezTo>
                <a:cubicBezTo>
                  <a:pt x="1090741" y="308042"/>
                  <a:pt x="941005" y="315889"/>
                  <a:pt x="1235242" y="304991"/>
                </a:cubicBezTo>
                <a:cubicBezTo>
                  <a:pt x="1251284" y="299644"/>
                  <a:pt x="1273988" y="303019"/>
                  <a:pt x="1283368" y="288949"/>
                </a:cubicBezTo>
                <a:cubicBezTo>
                  <a:pt x="1304100" y="257851"/>
                  <a:pt x="1290265" y="267934"/>
                  <a:pt x="1323473" y="256865"/>
                </a:cubicBezTo>
                <a:cubicBezTo>
                  <a:pt x="1359752" y="202447"/>
                  <a:pt x="1341923" y="222372"/>
                  <a:pt x="1371600" y="192697"/>
                </a:cubicBezTo>
                <a:cubicBezTo>
                  <a:pt x="1391761" y="132213"/>
                  <a:pt x="1362221" y="204420"/>
                  <a:pt x="1403684" y="152591"/>
                </a:cubicBezTo>
                <a:cubicBezTo>
                  <a:pt x="1434796" y="113701"/>
                  <a:pt x="1383267" y="138007"/>
                  <a:pt x="1435768" y="120507"/>
                </a:cubicBezTo>
                <a:cubicBezTo>
                  <a:pt x="1453268" y="68006"/>
                  <a:pt x="1428962" y="119535"/>
                  <a:pt x="1467852" y="88423"/>
                </a:cubicBezTo>
                <a:cubicBezTo>
                  <a:pt x="1519682" y="46959"/>
                  <a:pt x="1447474" y="76500"/>
                  <a:pt x="1507957" y="56339"/>
                </a:cubicBezTo>
                <a:lnTo>
                  <a:pt x="1732547" y="72381"/>
                </a:lnTo>
                <a:cubicBezTo>
                  <a:pt x="1796771" y="72381"/>
                  <a:pt x="1860884" y="67034"/>
                  <a:pt x="1925052" y="64360"/>
                </a:cubicBezTo>
                <a:cubicBezTo>
                  <a:pt x="1933073" y="59013"/>
                  <a:pt x="1942299" y="55135"/>
                  <a:pt x="1949115" y="48318"/>
                </a:cubicBezTo>
                <a:cubicBezTo>
                  <a:pt x="1955932" y="41501"/>
                  <a:pt x="1957136" y="29602"/>
                  <a:pt x="1965157" y="24254"/>
                </a:cubicBezTo>
                <a:cubicBezTo>
                  <a:pt x="1974330" y="18139"/>
                  <a:pt x="1986642" y="19262"/>
                  <a:pt x="1997242" y="16233"/>
                </a:cubicBezTo>
                <a:cubicBezTo>
                  <a:pt x="2005372" y="13910"/>
                  <a:pt x="2012870" y="8794"/>
                  <a:pt x="2021305" y="8212"/>
                </a:cubicBezTo>
                <a:cubicBezTo>
                  <a:pt x="2168900" y="-1967"/>
                  <a:pt x="2254762" y="191"/>
                  <a:pt x="2398294" y="191"/>
                </a:cubicBezTo>
              </a:path>
            </a:pathLst>
          </a:custGeom>
          <a:ln w="28575"/>
          <a:scene3d>
            <a:camera prst="orthographicFront">
              <a:rot lat="0" lon="10799999" rev="10799999"/>
            </a:camera>
            <a:lightRig rig="threePt" dir="t"/>
          </a:scene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C860916-1A1A-4F5F-9DCD-03BFAED035F1}"/>
                  </a:ext>
                </a:extLst>
              </p:cNvPr>
              <p:cNvSpPr txBox="1"/>
              <p:nvPr/>
            </p:nvSpPr>
            <p:spPr>
              <a:xfrm>
                <a:off x="6121800" y="5398802"/>
                <a:ext cx="1349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Start at: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C860916-1A1A-4F5F-9DCD-03BFAED03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800" y="5398802"/>
                <a:ext cx="1349857" cy="369332"/>
              </a:xfrm>
              <a:prstGeom prst="rect">
                <a:avLst/>
              </a:prstGeom>
              <a:blipFill>
                <a:blip r:embed="rId7"/>
                <a:stretch>
                  <a:fillRect l="-3604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35CBA2-C369-4B08-ACD6-EC238DA1B249}"/>
              </a:ext>
            </a:extLst>
          </p:cNvPr>
          <p:cNvCxnSpPr>
            <a:cxnSpLocks/>
          </p:cNvCxnSpPr>
          <p:nvPr/>
        </p:nvCxnSpPr>
        <p:spPr>
          <a:xfrm>
            <a:off x="6626417" y="3017602"/>
            <a:ext cx="0" cy="2194399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6FD891F-3094-4EA7-BEF1-FF3FAB5D9CBD}"/>
              </a:ext>
            </a:extLst>
          </p:cNvPr>
          <p:cNvCxnSpPr>
            <a:cxnSpLocks/>
          </p:cNvCxnSpPr>
          <p:nvPr/>
        </p:nvCxnSpPr>
        <p:spPr>
          <a:xfrm flipH="1">
            <a:off x="6164816" y="3017602"/>
            <a:ext cx="461601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28D90EB-6833-459D-8EF0-1968A76A1902}"/>
                  </a:ext>
                </a:extLst>
              </p:cNvPr>
              <p:cNvSpPr txBox="1"/>
              <p:nvPr/>
            </p:nvSpPr>
            <p:spPr>
              <a:xfrm>
                <a:off x="5274311" y="2995769"/>
                <a:ext cx="8202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28D90EB-6833-459D-8EF0-1968A76A1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311" y="2995769"/>
                <a:ext cx="820289" cy="369332"/>
              </a:xfrm>
              <a:prstGeom prst="rect">
                <a:avLst/>
              </a:prstGeom>
              <a:blipFill>
                <a:blip r:embed="rId8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8A9E71F2-CB9B-4E6E-9F44-52A99555CAF8}"/>
              </a:ext>
            </a:extLst>
          </p:cNvPr>
          <p:cNvSpPr txBox="1"/>
          <p:nvPr/>
        </p:nvSpPr>
        <p:spPr>
          <a:xfrm>
            <a:off x="6988217" y="1468916"/>
            <a:ext cx="42322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Depending on network, data,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and hardware, this can take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hours, days, or weeks!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3A42760-0D5A-4D62-93C5-F8E04D03A048}"/>
              </a:ext>
            </a:extLst>
          </p:cNvPr>
          <p:cNvSpPr txBox="1"/>
          <p:nvPr/>
        </p:nvSpPr>
        <p:spPr>
          <a:xfrm>
            <a:off x="8622199" y="3296249"/>
            <a:ext cx="3065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But what if we don’t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like the result!?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68F0BF1-E996-441B-8612-E621BC0D71EA}"/>
                  </a:ext>
                </a:extLst>
              </p:cNvPr>
              <p:cNvSpPr txBox="1"/>
              <p:nvPr/>
            </p:nvSpPr>
            <p:spPr>
              <a:xfrm>
                <a:off x="5234966" y="4573601"/>
                <a:ext cx="8290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68F0BF1-E996-441B-8612-E621BC0D7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966" y="4573601"/>
                <a:ext cx="829010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F627D87-EA0A-4F58-BCBB-B082078E4B08}"/>
              </a:ext>
            </a:extLst>
          </p:cNvPr>
          <p:cNvCxnSpPr>
            <a:cxnSpLocks/>
          </p:cNvCxnSpPr>
          <p:nvPr/>
        </p:nvCxnSpPr>
        <p:spPr>
          <a:xfrm flipH="1">
            <a:off x="6156797" y="4758267"/>
            <a:ext cx="3484027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241697F-8129-4508-8EDA-3B2B19873043}"/>
                  </a:ext>
                </a:extLst>
              </p:cNvPr>
              <p:cNvSpPr txBox="1"/>
              <p:nvPr/>
            </p:nvSpPr>
            <p:spPr>
              <a:xfrm>
                <a:off x="8627068" y="5342931"/>
                <a:ext cx="13457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Stop at: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241697F-8129-4508-8EDA-3B2B19873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7068" y="5342931"/>
                <a:ext cx="1345753" cy="369332"/>
              </a:xfrm>
              <a:prstGeom prst="rect">
                <a:avLst/>
              </a:prstGeom>
              <a:blipFill>
                <a:blip r:embed="rId10"/>
                <a:stretch>
                  <a:fillRect l="-362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D7A5E0D-2943-432A-A079-08B1195625B0}"/>
              </a:ext>
            </a:extLst>
          </p:cNvPr>
          <p:cNvCxnSpPr>
            <a:cxnSpLocks/>
          </p:cNvCxnSpPr>
          <p:nvPr/>
        </p:nvCxnSpPr>
        <p:spPr>
          <a:xfrm>
            <a:off x="9655284" y="4782842"/>
            <a:ext cx="0" cy="421468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D6B92E30-3091-41BD-8610-9384FD3DECB6}"/>
              </a:ext>
            </a:extLst>
          </p:cNvPr>
          <p:cNvSpPr txBox="1"/>
          <p:nvPr/>
        </p:nvSpPr>
        <p:spPr>
          <a:xfrm>
            <a:off x="7904084" y="2883869"/>
            <a:ext cx="19495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what if this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decay is too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slow for us?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995FAD-A1BA-4B21-8A82-8A3881299A85}"/>
              </a:ext>
            </a:extLst>
          </p:cNvPr>
          <p:cNvSpPr/>
          <p:nvPr/>
        </p:nvSpPr>
        <p:spPr>
          <a:xfrm rot="3010582">
            <a:off x="6499648" y="3526584"/>
            <a:ext cx="1825017" cy="6509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BD10D81-BB92-44CB-95C2-C9A0F0FBC874}"/>
              </a:ext>
            </a:extLst>
          </p:cNvPr>
          <p:cNvSpPr txBox="1"/>
          <p:nvPr/>
        </p:nvSpPr>
        <p:spPr>
          <a:xfrm>
            <a:off x="8918807" y="3393839"/>
            <a:ext cx="28953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what if our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customer says this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error is too high?</a:t>
            </a: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FDF4D908-12C3-42F9-97C5-C11898F3BD8D}"/>
              </a:ext>
            </a:extLst>
          </p:cNvPr>
          <p:cNvSpPr/>
          <p:nvPr/>
        </p:nvSpPr>
        <p:spPr>
          <a:xfrm>
            <a:off x="9346909" y="4593178"/>
            <a:ext cx="524715" cy="3449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95C9770-B82F-4323-BB28-54B3BA263F4A}"/>
              </a:ext>
            </a:extLst>
          </p:cNvPr>
          <p:cNvSpPr txBox="1"/>
          <p:nvPr/>
        </p:nvSpPr>
        <p:spPr>
          <a:xfrm>
            <a:off x="7771415" y="2975160"/>
            <a:ext cx="26019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should we start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from a different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location?</a:t>
            </a: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554C4E0-4150-4D28-BCD5-2E8751F438B4}"/>
              </a:ext>
            </a:extLst>
          </p:cNvPr>
          <p:cNvSpPr/>
          <p:nvPr/>
        </p:nvSpPr>
        <p:spPr>
          <a:xfrm>
            <a:off x="6053066" y="5355131"/>
            <a:ext cx="1418589" cy="4596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30C737D-91A6-463A-BC3E-99239F8E6C95}"/>
              </a:ext>
            </a:extLst>
          </p:cNvPr>
          <p:cNvSpPr txBox="1"/>
          <p:nvPr/>
        </p:nvSpPr>
        <p:spPr>
          <a:xfrm>
            <a:off x="8119473" y="3100964"/>
            <a:ext cx="1814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did we stop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too early?</a:t>
            </a: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6BFAF513-CD89-439C-B387-3F232AC9031D}"/>
              </a:ext>
            </a:extLst>
          </p:cNvPr>
          <p:cNvSpPr/>
          <p:nvPr/>
        </p:nvSpPr>
        <p:spPr>
          <a:xfrm>
            <a:off x="8555258" y="5297788"/>
            <a:ext cx="1418589" cy="4596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D1E7D7F-887E-4AE4-AB95-ACC3E2CE2DE4}"/>
              </a:ext>
            </a:extLst>
          </p:cNvPr>
          <p:cNvSpPr txBox="1"/>
          <p:nvPr/>
        </p:nvSpPr>
        <p:spPr>
          <a:xfrm>
            <a:off x="7471655" y="3240405"/>
            <a:ext cx="29594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should we change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our training script?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D836925-9C14-43A0-B441-2E610B793B6A}"/>
              </a:ext>
            </a:extLst>
          </p:cNvPr>
          <p:cNvSpPr txBox="1"/>
          <p:nvPr/>
        </p:nvSpPr>
        <p:spPr>
          <a:xfrm>
            <a:off x="8240646" y="3317738"/>
            <a:ext cx="35060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We have to repeat this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after changing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Hyperparameters!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F55F4EE-FCF0-4A04-AD4B-8BFC8E774DC4}"/>
              </a:ext>
            </a:extLst>
          </p:cNvPr>
          <p:cNvCxnSpPr>
            <a:cxnSpLocks/>
          </p:cNvCxnSpPr>
          <p:nvPr/>
        </p:nvCxnSpPr>
        <p:spPr>
          <a:xfrm flipH="1" flipV="1">
            <a:off x="8827817" y="2883869"/>
            <a:ext cx="1" cy="379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09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98 0.00996 L -0.08098 0.00996 C -0.08372 0.01042 -0.08645 0.01065 -0.08919 0.01134 C -0.0901 0.01181 -0.09101 0.01273 -0.09192 0.01296 C -0.09427 0.01389 -0.09674 0.01389 -0.09908 0.01459 C -0.10156 0.01551 -0.10638 0.01783 -0.10638 0.01783 C -0.11341 0.02732 -0.10598 0.01852 -0.11627 0.02593 C -0.11731 0.02662 -0.11796 0.02824 -0.11901 0.02917 C -0.12018 0.03009 -0.12148 0.03009 -0.12265 0.03079 C -0.12682 0.03287 -0.12408 0.03195 -0.1289 0.03565 C -0.12981 0.03611 -0.13085 0.03634 -0.13164 0.03704 C -0.13268 0.03796 -0.13333 0.03959 -0.13437 0.04028 C -0.1358 0.04167 -0.13736 0.04236 -0.13893 0.04352 C -0.1401 0.04445 -0.14127 0.04584 -0.14244 0.04676 C -0.14361 0.04746 -0.14492 0.04769 -0.14609 0.04838 C -0.14739 0.04931 -0.14856 0.05046 -0.14973 0.05162 C -0.15286 0.05486 -0.15234 0.05556 -0.15598 0.0581 C -0.15807 0.05926 -0.16028 0.05996 -0.16236 0.06134 C -0.16393 0.06204 -0.16549 0.0632 -0.16692 0.06435 C -0.16783 0.06528 -0.16861 0.0669 -0.16966 0.06759 C -0.17187 0.06921 -0.17447 0.06991 -0.17682 0.07084 C -0.17864 0.07246 -0.18033 0.07431 -0.18229 0.0757 C -0.18463 0.07732 -0.19036 0.07847 -0.19218 0.07894 C -0.19401 0.07986 -0.19674 0.08171 -0.19856 0.08218 C -0.20208 0.08287 -0.20572 0.0831 -0.20937 0.0838 C -0.21927 0.0882 -0.21406 0.08634 -0.22473 0.08843 C -0.22591 0.08912 -0.22708 0.08959 -0.22838 0.09005 C -0.22929 0.09051 -0.23007 0.09144 -0.23098 0.09167 C -0.23398 0.09259 -0.2371 0.09283 -0.2401 0.09329 C -0.24127 0.09445 -0.24244 0.09584 -0.24375 0.09653 C -0.24791 0.09931 -0.2539 0.10116 -0.2582 0.10301 C -0.26705 0.10671 -0.25533 0.10232 -0.26718 0.10625 C -0.26875 0.10671 -0.27018 0.10741 -0.27174 0.10787 C -0.27434 0.10857 -0.27708 0.1088 -0.27981 0.10949 C -0.28229 0.11042 -0.28463 0.11204 -0.2871 0.11273 L -0.30338 0.11574 C -0.31223 0.12384 -0.30104 0.11412 -0.31145 0.12222 C -0.31263 0.12315 -0.3138 0.12477 -0.3151 0.12546 C -0.31653 0.12639 -0.31809 0.12662 -0.31953 0.12709 C -0.32434 0.13125 -0.32604 0.1331 -0.33229 0.13681 C -0.33398 0.13773 -0.3358 0.13889 -0.33763 0.14005 C -0.33919 0.14097 -0.34062 0.14213 -0.34218 0.14306 C -0.34414 0.14421 -0.34856 0.14584 -0.35026 0.1463 C -0.35403 0.14977 -0.35416 0.15 -0.35846 0.15278 C -0.36028 0.15394 -0.3621 0.15486 -0.3638 0.15602 C -0.36471 0.15648 -0.36575 0.15671 -0.36653 0.15764 C -0.36744 0.15857 -0.36835 0.15996 -0.36927 0.16088 C -0.36979 0.16134 -0.37513 0.16505 -0.37656 0.16574 C -0.37825 0.16644 -0.38007 0.16667 -0.3819 0.16713 C -0.38515 0.17107 -0.3858 0.17222 -0.3901 0.17523 C -0.39179 0.17662 -0.39375 0.17732 -0.39544 0.17847 C -0.39674 0.1794 -0.39778 0.18102 -0.39908 0.18171 C -0.40052 0.18264 -0.40208 0.18264 -0.40364 0.18334 C -0.40807 0.18519 -0.40481 0.18472 -0.40989 0.1882 C -0.41106 0.18889 -0.41236 0.18912 -0.41354 0.18982 C -0.41445 0.19028 -0.41536 0.19074 -0.41627 0.19144 C -0.41718 0.19236 -0.41796 0.19375 -0.41901 0.19445 C -0.41979 0.19537 -0.42083 0.1956 -0.42174 0.19607 C -0.42317 0.19722 -0.42473 0.19815 -0.42617 0.19931 C -0.42721 0.20023 -0.42799 0.20162 -0.4289 0.20255 C -0.43033 0.20394 -0.43203 0.2044 -0.43346 0.20579 C -0.43437 0.20671 -0.43515 0.20834 -0.43619 0.20903 C -0.43815 0.21042 -0.44036 0.21111 -0.44244 0.21227 C -0.45026 0.22153 -0.44036 0.21042 -0.44791 0.21713 C -0.45182 0.2206 -0.44947 0.2206 -0.45416 0.22338 C -0.45572 0.22431 -0.45716 0.22454 -0.45872 0.225 C -0.46432 0.23171 -0.45859 0.22546 -0.46419 0.22986 C -0.46601 0.23125 -0.4677 0.23334 -0.46953 0.23472 C -0.47526 0.23889 -0.47408 0.23634 -0.47864 0.24121 C -0.48046 0.24306 -0.48216 0.24537 -0.48398 0.24746 C -0.48489 0.24861 -0.4858 0.25 -0.48671 0.2507 C -0.48789 0.25185 -0.48906 0.25301 -0.49036 0.25394 C -0.49127 0.25463 -0.49218 0.25486 -0.49309 0.25556 C -0.50013 0.26181 -0.49166 0.25625 -0.49843 0.26042 C -0.50052 0.26389 -0.50169 0.26551 -0.50299 0.27014 C -0.50312 0.2706 -0.50299 0.27107 -0.50299 0.27176 " pathEditMode="relative" ptsTypes="AAAAAAAAA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4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39 L 0.00104 -0.00139 C -0.00209 -0.00092 -0.00508 -0.00069 -0.00808 -1.85185E-6 C -0.01589 0.00209 -0.00795 0.00093 -0.01433 0.00324 C -0.01641 0.00394 -0.01862 0.00417 -0.02071 0.00486 C -0.02188 0.00533 -0.02305 0.00625 -0.02435 0.00648 C -0.02787 0.00718 -0.03151 0.00764 -0.03516 0.0081 C -0.0418 0.01111 -0.0375 0.00926 -0.04779 0.01296 C -0.05261 0.01459 -0.05742 0.01644 -0.06224 0.01759 C -0.06914 0.01968 -0.07617 0.02107 -0.08308 0.02246 L -0.09024 0.02408 C -0.09271 0.02454 -0.09505 0.0257 -0.09753 0.0257 L -0.14362 0.02732 C -0.15873 0.03102 -0.13985 0.02616 -0.15808 0.03218 C -0.16055 0.03287 -0.1694 0.03472 -0.17162 0.03519 L -0.26823 0.0338 C -0.27826 0.03334 -0.27136 0.03264 -0.27735 0.03056 C -0.27943 0.02986 -0.28906 0.02778 -0.29089 0.02732 C -0.30052 0.02778 -0.31016 0.02801 -0.31979 0.02894 C -0.32071 0.02894 -0.32162 0.03009 -0.32253 0.03056 C -0.32396 0.03125 -0.32552 0.03195 -0.32696 0.03218 C -0.33216 0.03287 -0.33724 0.0331 -0.34232 0.0338 C -0.35104 0.0375 -0.34714 0.03681 -0.35404 0.03681 " pathEditMode="relative" ptsTypes="AAAAAAAAAAAAAAAAAAAAAAA">
                                      <p:cBhvr>
                                        <p:cTn id="80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1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-0.0044 L -0.00261 -0.0044 L -0.37956 -0.00301 C -0.38138 -0.00301 -0.38321 -0.00185 -0.38503 -0.00139 C -0.38933 -0.00023 -0.3961 0.00116 -0.40039 0.00185 C -0.4086 0.00555 -0.39857 0.00139 -0.41302 0.00509 C -0.4142 0.00532 -0.41537 0.00625 -0.41667 0.00671 C -0.4181 0.00741 -0.41967 0.00764 -0.4211 0.00833 C -0.4224 0.00879 -0.42357 0.00949 -0.42474 0.00995 C -0.42683 0.01065 -0.42904 0.01088 -0.43112 0.01157 C -0.4323 0.0118 -0.43347 0.01273 -0.43464 0.01319 C -0.43685 0.01389 -0.43894 0.01412 -0.44102 0.01481 C -0.44427 0.01574 -0.44545 0.01597 -0.44831 0.01782 C -0.44974 0.01898 -0.45118 0.02037 -0.45274 0.02106 C -0.45677 0.02338 -0.46042 0.02454 -0.46459 0.02592 C -0.46576 0.02708 -0.46693 0.02824 -0.4681 0.02917 C -0.46901 0.02986 -0.46993 0.03009 -0.47084 0.03079 C -0.47383 0.03287 -0.47696 0.03449 -0.47995 0.03727 C -0.48112 0.03819 -0.4823 0.03958 -0.48347 0.04028 C -0.48464 0.0412 -0.48594 0.0412 -0.48711 0.0419 C -0.48868 0.04282 -0.49011 0.04421 -0.49167 0.04514 C -0.49506 0.04745 -0.49401 0.04629 -0.49792 0.04838 C -0.50118 0.05 -0.50131 0.05092 -0.50521 0.05162 C -0.5073 0.05185 -0.50938 0.05162 -0.51146 0.05162 " pathEditMode="relative" ptsTypes="AAAAAAAAAAAAAAAAAAAAAAAA">
                                      <p:cBhvr>
                                        <p:cTn id="85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3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109" grpId="0"/>
      <p:bldP spid="69" grpId="0"/>
      <p:bldP spid="69" grpId="1"/>
      <p:bldP spid="90" grpId="0"/>
      <p:bldP spid="90" grpId="1"/>
      <p:bldP spid="15" grpId="0" animBg="1"/>
      <p:bldP spid="15" grpId="1" animBg="1"/>
      <p:bldP spid="101" grpId="0"/>
      <p:bldP spid="101" grpId="1"/>
      <p:bldP spid="102" grpId="0" animBg="1"/>
      <p:bldP spid="102" grpId="1" animBg="1"/>
      <p:bldP spid="103" grpId="0"/>
      <p:bldP spid="103" grpId="1"/>
      <p:bldP spid="104" grpId="0" animBg="1"/>
      <p:bldP spid="104" grpId="1" animBg="1"/>
      <p:bldP spid="104" grpId="2" animBg="1"/>
      <p:bldP spid="105" grpId="0"/>
      <p:bldP spid="105" grpId="1"/>
      <p:bldP spid="106" grpId="0" animBg="1"/>
      <p:bldP spid="106" grpId="1" animBg="1"/>
      <p:bldP spid="106" grpId="2" animBg="1"/>
      <p:bldP spid="107" grpId="0"/>
      <p:bldP spid="107" grpId="1"/>
      <p:bldP spid="107" grpId="2"/>
      <p:bldP spid="1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6">
            <a:extLst>
              <a:ext uri="{FF2B5EF4-FFF2-40B4-BE49-F238E27FC236}">
                <a16:creationId xmlns:a16="http://schemas.microsoft.com/office/drawing/2014/main" id="{997EDAFD-63A2-41B0-8528-B0F7583BE581}"/>
              </a:ext>
            </a:extLst>
          </p:cNvPr>
          <p:cNvSpPr txBox="1">
            <a:spLocks/>
          </p:cNvSpPr>
          <p:nvPr/>
        </p:nvSpPr>
        <p:spPr>
          <a:xfrm>
            <a:off x="629811" y="200318"/>
            <a:ext cx="10541508" cy="5029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dirty="0" smtClean="0">
                <a:solidFill>
                  <a:srgbClr val="EC1C24"/>
                </a:solidFill>
                <a:latin typeface="Arial" charset="0"/>
                <a:ea typeface="+mj-ea"/>
                <a:cs typeface="Arial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Lets use Accuracy Instead of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&gt;&gt; </a:t>
            </a:r>
            <a:fld id="{626C978B-826E-438C-909A-E9C381D3FF0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14ABD92-725C-408E-A5B1-A0E1A6DC5B54}"/>
              </a:ext>
            </a:extLst>
          </p:cNvPr>
          <p:cNvSpPr/>
          <p:nvPr/>
        </p:nvSpPr>
        <p:spPr>
          <a:xfrm>
            <a:off x="6736587" y="2883356"/>
            <a:ext cx="3014407" cy="1764741"/>
          </a:xfrm>
          <a:custGeom>
            <a:avLst/>
            <a:gdLst>
              <a:gd name="connsiteX0" fmla="*/ 0 w 2398294"/>
              <a:gd name="connsiteY0" fmla="*/ 1163244 h 1163244"/>
              <a:gd name="connsiteX1" fmla="*/ 64168 w 2398294"/>
              <a:gd name="connsiteY1" fmla="*/ 1107097 h 1163244"/>
              <a:gd name="connsiteX2" fmla="*/ 88231 w 2398294"/>
              <a:gd name="connsiteY2" fmla="*/ 1099076 h 1163244"/>
              <a:gd name="connsiteX3" fmla="*/ 128336 w 2398294"/>
              <a:gd name="connsiteY3" fmla="*/ 1066991 h 1163244"/>
              <a:gd name="connsiteX4" fmla="*/ 160421 w 2398294"/>
              <a:gd name="connsiteY4" fmla="*/ 1050949 h 1163244"/>
              <a:gd name="connsiteX5" fmla="*/ 208547 w 2398294"/>
              <a:gd name="connsiteY5" fmla="*/ 1018865 h 1163244"/>
              <a:gd name="connsiteX6" fmla="*/ 232610 w 2398294"/>
              <a:gd name="connsiteY6" fmla="*/ 1002823 h 1163244"/>
              <a:gd name="connsiteX7" fmla="*/ 256673 w 2398294"/>
              <a:gd name="connsiteY7" fmla="*/ 978760 h 1163244"/>
              <a:gd name="connsiteX8" fmla="*/ 304800 w 2398294"/>
              <a:gd name="connsiteY8" fmla="*/ 946676 h 1163244"/>
              <a:gd name="connsiteX9" fmla="*/ 352926 w 2398294"/>
              <a:gd name="connsiteY9" fmla="*/ 906570 h 1163244"/>
              <a:gd name="connsiteX10" fmla="*/ 368968 w 2398294"/>
              <a:gd name="connsiteY10" fmla="*/ 882507 h 1163244"/>
              <a:gd name="connsiteX11" fmla="*/ 376989 w 2398294"/>
              <a:gd name="connsiteY11" fmla="*/ 858444 h 1163244"/>
              <a:gd name="connsiteX12" fmla="*/ 409073 w 2398294"/>
              <a:gd name="connsiteY12" fmla="*/ 810318 h 1163244"/>
              <a:gd name="connsiteX13" fmla="*/ 425115 w 2398294"/>
              <a:gd name="connsiteY13" fmla="*/ 786254 h 1163244"/>
              <a:gd name="connsiteX14" fmla="*/ 433136 w 2398294"/>
              <a:gd name="connsiteY14" fmla="*/ 762191 h 1163244"/>
              <a:gd name="connsiteX15" fmla="*/ 481263 w 2398294"/>
              <a:gd name="connsiteY15" fmla="*/ 714065 h 1163244"/>
              <a:gd name="connsiteX16" fmla="*/ 537410 w 2398294"/>
              <a:gd name="connsiteY16" fmla="*/ 657918 h 1163244"/>
              <a:gd name="connsiteX17" fmla="*/ 545431 w 2398294"/>
              <a:gd name="connsiteY17" fmla="*/ 633854 h 1163244"/>
              <a:gd name="connsiteX18" fmla="*/ 593557 w 2398294"/>
              <a:gd name="connsiteY18" fmla="*/ 601770 h 1163244"/>
              <a:gd name="connsiteX19" fmla="*/ 633663 w 2398294"/>
              <a:gd name="connsiteY19" fmla="*/ 569686 h 1163244"/>
              <a:gd name="connsiteX20" fmla="*/ 649705 w 2398294"/>
              <a:gd name="connsiteY20" fmla="*/ 545623 h 1163244"/>
              <a:gd name="connsiteX21" fmla="*/ 665747 w 2398294"/>
              <a:gd name="connsiteY21" fmla="*/ 497497 h 1163244"/>
              <a:gd name="connsiteX22" fmla="*/ 673768 w 2398294"/>
              <a:gd name="connsiteY22" fmla="*/ 401244 h 1163244"/>
              <a:gd name="connsiteX23" fmla="*/ 689810 w 2398294"/>
              <a:gd name="connsiteY23" fmla="*/ 377181 h 1163244"/>
              <a:gd name="connsiteX24" fmla="*/ 786063 w 2398294"/>
              <a:gd name="connsiteY24" fmla="*/ 329054 h 1163244"/>
              <a:gd name="connsiteX25" fmla="*/ 1235242 w 2398294"/>
              <a:gd name="connsiteY25" fmla="*/ 304991 h 1163244"/>
              <a:gd name="connsiteX26" fmla="*/ 1283368 w 2398294"/>
              <a:gd name="connsiteY26" fmla="*/ 288949 h 1163244"/>
              <a:gd name="connsiteX27" fmla="*/ 1323473 w 2398294"/>
              <a:gd name="connsiteY27" fmla="*/ 256865 h 1163244"/>
              <a:gd name="connsiteX28" fmla="*/ 1371600 w 2398294"/>
              <a:gd name="connsiteY28" fmla="*/ 192697 h 1163244"/>
              <a:gd name="connsiteX29" fmla="*/ 1403684 w 2398294"/>
              <a:gd name="connsiteY29" fmla="*/ 152591 h 1163244"/>
              <a:gd name="connsiteX30" fmla="*/ 1435768 w 2398294"/>
              <a:gd name="connsiteY30" fmla="*/ 120507 h 1163244"/>
              <a:gd name="connsiteX31" fmla="*/ 1467852 w 2398294"/>
              <a:gd name="connsiteY31" fmla="*/ 88423 h 1163244"/>
              <a:gd name="connsiteX32" fmla="*/ 1507957 w 2398294"/>
              <a:gd name="connsiteY32" fmla="*/ 56339 h 1163244"/>
              <a:gd name="connsiteX33" fmla="*/ 1732547 w 2398294"/>
              <a:gd name="connsiteY33" fmla="*/ 72381 h 1163244"/>
              <a:gd name="connsiteX34" fmla="*/ 1925052 w 2398294"/>
              <a:gd name="connsiteY34" fmla="*/ 64360 h 1163244"/>
              <a:gd name="connsiteX35" fmla="*/ 1949115 w 2398294"/>
              <a:gd name="connsiteY35" fmla="*/ 48318 h 1163244"/>
              <a:gd name="connsiteX36" fmla="*/ 1965157 w 2398294"/>
              <a:gd name="connsiteY36" fmla="*/ 24254 h 1163244"/>
              <a:gd name="connsiteX37" fmla="*/ 1997242 w 2398294"/>
              <a:gd name="connsiteY37" fmla="*/ 16233 h 1163244"/>
              <a:gd name="connsiteX38" fmla="*/ 2021305 w 2398294"/>
              <a:gd name="connsiteY38" fmla="*/ 8212 h 1163244"/>
              <a:gd name="connsiteX39" fmla="*/ 2398294 w 2398294"/>
              <a:gd name="connsiteY39" fmla="*/ 191 h 116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98294" h="1163244">
                <a:moveTo>
                  <a:pt x="0" y="1163244"/>
                </a:moveTo>
                <a:cubicBezTo>
                  <a:pt x="20908" y="1142336"/>
                  <a:pt x="37639" y="1120361"/>
                  <a:pt x="64168" y="1107097"/>
                </a:cubicBezTo>
                <a:cubicBezTo>
                  <a:pt x="71730" y="1103316"/>
                  <a:pt x="80210" y="1101750"/>
                  <a:pt x="88231" y="1099076"/>
                </a:cubicBezTo>
                <a:cubicBezTo>
                  <a:pt x="105798" y="1081508"/>
                  <a:pt x="104726" y="1080482"/>
                  <a:pt x="128336" y="1066991"/>
                </a:cubicBezTo>
                <a:cubicBezTo>
                  <a:pt x="138718" y="1061059"/>
                  <a:pt x="150168" y="1057101"/>
                  <a:pt x="160421" y="1050949"/>
                </a:cubicBezTo>
                <a:cubicBezTo>
                  <a:pt x="176954" y="1041030"/>
                  <a:pt x="192505" y="1029560"/>
                  <a:pt x="208547" y="1018865"/>
                </a:cubicBezTo>
                <a:cubicBezTo>
                  <a:pt x="216568" y="1013518"/>
                  <a:pt x="225793" y="1009640"/>
                  <a:pt x="232610" y="1002823"/>
                </a:cubicBezTo>
                <a:cubicBezTo>
                  <a:pt x="240631" y="994802"/>
                  <a:pt x="247719" y="985724"/>
                  <a:pt x="256673" y="978760"/>
                </a:cubicBezTo>
                <a:cubicBezTo>
                  <a:pt x="271892" y="966923"/>
                  <a:pt x="291167" y="960310"/>
                  <a:pt x="304800" y="946676"/>
                </a:cubicBezTo>
                <a:cubicBezTo>
                  <a:pt x="335679" y="915795"/>
                  <a:pt x="319425" y="928904"/>
                  <a:pt x="352926" y="906570"/>
                </a:cubicBezTo>
                <a:cubicBezTo>
                  <a:pt x="358273" y="898549"/>
                  <a:pt x="364657" y="891129"/>
                  <a:pt x="368968" y="882507"/>
                </a:cubicBezTo>
                <a:cubicBezTo>
                  <a:pt x="372749" y="874945"/>
                  <a:pt x="372883" y="865835"/>
                  <a:pt x="376989" y="858444"/>
                </a:cubicBezTo>
                <a:cubicBezTo>
                  <a:pt x="386352" y="841590"/>
                  <a:pt x="398378" y="826360"/>
                  <a:pt x="409073" y="810318"/>
                </a:cubicBezTo>
                <a:cubicBezTo>
                  <a:pt x="414420" y="802297"/>
                  <a:pt x="422066" y="795400"/>
                  <a:pt x="425115" y="786254"/>
                </a:cubicBezTo>
                <a:cubicBezTo>
                  <a:pt x="427789" y="778233"/>
                  <a:pt x="427945" y="768865"/>
                  <a:pt x="433136" y="762191"/>
                </a:cubicBezTo>
                <a:cubicBezTo>
                  <a:pt x="447065" y="744283"/>
                  <a:pt x="468678" y="732942"/>
                  <a:pt x="481263" y="714065"/>
                </a:cubicBezTo>
                <a:cubicBezTo>
                  <a:pt x="518037" y="658904"/>
                  <a:pt x="495056" y="672036"/>
                  <a:pt x="537410" y="657918"/>
                </a:cubicBezTo>
                <a:cubicBezTo>
                  <a:pt x="540084" y="649897"/>
                  <a:pt x="539452" y="639833"/>
                  <a:pt x="545431" y="633854"/>
                </a:cubicBezTo>
                <a:cubicBezTo>
                  <a:pt x="559064" y="620221"/>
                  <a:pt x="579923" y="615403"/>
                  <a:pt x="593557" y="601770"/>
                </a:cubicBezTo>
                <a:cubicBezTo>
                  <a:pt x="616417" y="578912"/>
                  <a:pt x="603308" y="589923"/>
                  <a:pt x="633663" y="569686"/>
                </a:cubicBezTo>
                <a:cubicBezTo>
                  <a:pt x="639010" y="561665"/>
                  <a:pt x="645790" y="554432"/>
                  <a:pt x="649705" y="545623"/>
                </a:cubicBezTo>
                <a:cubicBezTo>
                  <a:pt x="656573" y="530171"/>
                  <a:pt x="665747" y="497497"/>
                  <a:pt x="665747" y="497497"/>
                </a:cubicBezTo>
                <a:cubicBezTo>
                  <a:pt x="668421" y="465413"/>
                  <a:pt x="667454" y="432814"/>
                  <a:pt x="673768" y="401244"/>
                </a:cubicBezTo>
                <a:cubicBezTo>
                  <a:pt x="675659" y="391791"/>
                  <a:pt x="682555" y="383529"/>
                  <a:pt x="689810" y="377181"/>
                </a:cubicBezTo>
                <a:cubicBezTo>
                  <a:pt x="711092" y="358559"/>
                  <a:pt x="755530" y="331160"/>
                  <a:pt x="786063" y="329054"/>
                </a:cubicBezTo>
                <a:cubicBezTo>
                  <a:pt x="1090741" y="308042"/>
                  <a:pt x="941005" y="315889"/>
                  <a:pt x="1235242" y="304991"/>
                </a:cubicBezTo>
                <a:cubicBezTo>
                  <a:pt x="1251284" y="299644"/>
                  <a:pt x="1273988" y="303019"/>
                  <a:pt x="1283368" y="288949"/>
                </a:cubicBezTo>
                <a:cubicBezTo>
                  <a:pt x="1304100" y="257851"/>
                  <a:pt x="1290265" y="267934"/>
                  <a:pt x="1323473" y="256865"/>
                </a:cubicBezTo>
                <a:cubicBezTo>
                  <a:pt x="1359752" y="202447"/>
                  <a:pt x="1341923" y="222372"/>
                  <a:pt x="1371600" y="192697"/>
                </a:cubicBezTo>
                <a:cubicBezTo>
                  <a:pt x="1391761" y="132213"/>
                  <a:pt x="1362221" y="204420"/>
                  <a:pt x="1403684" y="152591"/>
                </a:cubicBezTo>
                <a:cubicBezTo>
                  <a:pt x="1434796" y="113701"/>
                  <a:pt x="1383267" y="138007"/>
                  <a:pt x="1435768" y="120507"/>
                </a:cubicBezTo>
                <a:cubicBezTo>
                  <a:pt x="1453268" y="68006"/>
                  <a:pt x="1428962" y="119535"/>
                  <a:pt x="1467852" y="88423"/>
                </a:cubicBezTo>
                <a:cubicBezTo>
                  <a:pt x="1519682" y="46959"/>
                  <a:pt x="1447474" y="76500"/>
                  <a:pt x="1507957" y="56339"/>
                </a:cubicBezTo>
                <a:lnTo>
                  <a:pt x="1732547" y="72381"/>
                </a:lnTo>
                <a:cubicBezTo>
                  <a:pt x="1796771" y="72381"/>
                  <a:pt x="1860884" y="67034"/>
                  <a:pt x="1925052" y="64360"/>
                </a:cubicBezTo>
                <a:cubicBezTo>
                  <a:pt x="1933073" y="59013"/>
                  <a:pt x="1942299" y="55135"/>
                  <a:pt x="1949115" y="48318"/>
                </a:cubicBezTo>
                <a:cubicBezTo>
                  <a:pt x="1955932" y="41501"/>
                  <a:pt x="1957136" y="29602"/>
                  <a:pt x="1965157" y="24254"/>
                </a:cubicBezTo>
                <a:cubicBezTo>
                  <a:pt x="1974330" y="18139"/>
                  <a:pt x="1986642" y="19262"/>
                  <a:pt x="1997242" y="16233"/>
                </a:cubicBezTo>
                <a:cubicBezTo>
                  <a:pt x="2005372" y="13910"/>
                  <a:pt x="2012870" y="8794"/>
                  <a:pt x="2021305" y="8212"/>
                </a:cubicBezTo>
                <a:cubicBezTo>
                  <a:pt x="2168900" y="-1967"/>
                  <a:pt x="2254762" y="191"/>
                  <a:pt x="2398294" y="191"/>
                </a:cubicBezTo>
              </a:path>
            </a:pathLst>
          </a:custGeom>
          <a:ln w="28575"/>
          <a:scene3d>
            <a:camera prst="orthographicFront">
              <a:rot lat="0" lon="10799999" rev="10799999"/>
            </a:camera>
            <a:lightRig rig="threePt" dir="t"/>
          </a:scene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6465C5-7D3B-4F5F-9101-AEC34B31B3A4}"/>
                  </a:ext>
                </a:extLst>
              </p:cNvPr>
              <p:cNvSpPr txBox="1"/>
              <p:nvPr/>
            </p:nvSpPr>
            <p:spPr>
              <a:xfrm>
                <a:off x="5611319" y="2246968"/>
                <a:ext cx="13433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Loss: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6465C5-7D3B-4F5F-9101-AEC34B31B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319" y="2246968"/>
                <a:ext cx="1343381" cy="369332"/>
              </a:xfrm>
              <a:prstGeom prst="rect">
                <a:avLst/>
              </a:prstGeom>
              <a:blipFill>
                <a:blip r:embed="rId3"/>
                <a:stretch>
                  <a:fillRect l="-362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806E83A-6956-42FA-9F51-A21479C6FF8B}"/>
              </a:ext>
            </a:extLst>
          </p:cNvPr>
          <p:cNvCxnSpPr>
            <a:cxnSpLocks/>
          </p:cNvCxnSpPr>
          <p:nvPr/>
        </p:nvCxnSpPr>
        <p:spPr>
          <a:xfrm flipV="1">
            <a:off x="6274986" y="2675472"/>
            <a:ext cx="0" cy="23980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28AF6C5-2AFB-4E92-A589-7F148360E1B9}"/>
              </a:ext>
            </a:extLst>
          </p:cNvPr>
          <p:cNvCxnSpPr>
            <a:cxnSpLocks/>
          </p:cNvCxnSpPr>
          <p:nvPr/>
        </p:nvCxnSpPr>
        <p:spPr>
          <a:xfrm flipV="1">
            <a:off x="6266966" y="5094763"/>
            <a:ext cx="3998035" cy="70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B461AA5-8890-482D-A5F4-9F47A2D4327E}"/>
              </a:ext>
            </a:extLst>
          </p:cNvPr>
          <p:cNvSpPr txBox="1"/>
          <p:nvPr/>
        </p:nvSpPr>
        <p:spPr>
          <a:xfrm>
            <a:off x="10085043" y="523276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step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C17C76-7AAB-4A06-A55B-DF2C62F5547C}"/>
              </a:ext>
            </a:extLst>
          </p:cNvPr>
          <p:cNvSpPr txBox="1"/>
          <p:nvPr/>
        </p:nvSpPr>
        <p:spPr>
          <a:xfrm>
            <a:off x="5616599" y="2246968"/>
            <a:ext cx="1133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Accuracy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88CD020-D495-4E3A-8E93-4020875D6B8D}"/>
              </a:ext>
            </a:extLst>
          </p:cNvPr>
          <p:cNvSpPr/>
          <p:nvPr/>
        </p:nvSpPr>
        <p:spPr>
          <a:xfrm>
            <a:off x="6734750" y="2881518"/>
            <a:ext cx="3014407" cy="1764741"/>
          </a:xfrm>
          <a:custGeom>
            <a:avLst/>
            <a:gdLst>
              <a:gd name="connsiteX0" fmla="*/ 0 w 2398294"/>
              <a:gd name="connsiteY0" fmla="*/ 1163244 h 1163244"/>
              <a:gd name="connsiteX1" fmla="*/ 64168 w 2398294"/>
              <a:gd name="connsiteY1" fmla="*/ 1107097 h 1163244"/>
              <a:gd name="connsiteX2" fmla="*/ 88231 w 2398294"/>
              <a:gd name="connsiteY2" fmla="*/ 1099076 h 1163244"/>
              <a:gd name="connsiteX3" fmla="*/ 128336 w 2398294"/>
              <a:gd name="connsiteY3" fmla="*/ 1066991 h 1163244"/>
              <a:gd name="connsiteX4" fmla="*/ 160421 w 2398294"/>
              <a:gd name="connsiteY4" fmla="*/ 1050949 h 1163244"/>
              <a:gd name="connsiteX5" fmla="*/ 208547 w 2398294"/>
              <a:gd name="connsiteY5" fmla="*/ 1018865 h 1163244"/>
              <a:gd name="connsiteX6" fmla="*/ 232610 w 2398294"/>
              <a:gd name="connsiteY6" fmla="*/ 1002823 h 1163244"/>
              <a:gd name="connsiteX7" fmla="*/ 256673 w 2398294"/>
              <a:gd name="connsiteY7" fmla="*/ 978760 h 1163244"/>
              <a:gd name="connsiteX8" fmla="*/ 304800 w 2398294"/>
              <a:gd name="connsiteY8" fmla="*/ 946676 h 1163244"/>
              <a:gd name="connsiteX9" fmla="*/ 352926 w 2398294"/>
              <a:gd name="connsiteY9" fmla="*/ 906570 h 1163244"/>
              <a:gd name="connsiteX10" fmla="*/ 368968 w 2398294"/>
              <a:gd name="connsiteY10" fmla="*/ 882507 h 1163244"/>
              <a:gd name="connsiteX11" fmla="*/ 376989 w 2398294"/>
              <a:gd name="connsiteY11" fmla="*/ 858444 h 1163244"/>
              <a:gd name="connsiteX12" fmla="*/ 409073 w 2398294"/>
              <a:gd name="connsiteY12" fmla="*/ 810318 h 1163244"/>
              <a:gd name="connsiteX13" fmla="*/ 425115 w 2398294"/>
              <a:gd name="connsiteY13" fmla="*/ 786254 h 1163244"/>
              <a:gd name="connsiteX14" fmla="*/ 433136 w 2398294"/>
              <a:gd name="connsiteY14" fmla="*/ 762191 h 1163244"/>
              <a:gd name="connsiteX15" fmla="*/ 481263 w 2398294"/>
              <a:gd name="connsiteY15" fmla="*/ 714065 h 1163244"/>
              <a:gd name="connsiteX16" fmla="*/ 537410 w 2398294"/>
              <a:gd name="connsiteY16" fmla="*/ 657918 h 1163244"/>
              <a:gd name="connsiteX17" fmla="*/ 545431 w 2398294"/>
              <a:gd name="connsiteY17" fmla="*/ 633854 h 1163244"/>
              <a:gd name="connsiteX18" fmla="*/ 593557 w 2398294"/>
              <a:gd name="connsiteY18" fmla="*/ 601770 h 1163244"/>
              <a:gd name="connsiteX19" fmla="*/ 633663 w 2398294"/>
              <a:gd name="connsiteY19" fmla="*/ 569686 h 1163244"/>
              <a:gd name="connsiteX20" fmla="*/ 649705 w 2398294"/>
              <a:gd name="connsiteY20" fmla="*/ 545623 h 1163244"/>
              <a:gd name="connsiteX21" fmla="*/ 665747 w 2398294"/>
              <a:gd name="connsiteY21" fmla="*/ 497497 h 1163244"/>
              <a:gd name="connsiteX22" fmla="*/ 673768 w 2398294"/>
              <a:gd name="connsiteY22" fmla="*/ 401244 h 1163244"/>
              <a:gd name="connsiteX23" fmla="*/ 689810 w 2398294"/>
              <a:gd name="connsiteY23" fmla="*/ 377181 h 1163244"/>
              <a:gd name="connsiteX24" fmla="*/ 786063 w 2398294"/>
              <a:gd name="connsiteY24" fmla="*/ 329054 h 1163244"/>
              <a:gd name="connsiteX25" fmla="*/ 1235242 w 2398294"/>
              <a:gd name="connsiteY25" fmla="*/ 304991 h 1163244"/>
              <a:gd name="connsiteX26" fmla="*/ 1283368 w 2398294"/>
              <a:gd name="connsiteY26" fmla="*/ 288949 h 1163244"/>
              <a:gd name="connsiteX27" fmla="*/ 1323473 w 2398294"/>
              <a:gd name="connsiteY27" fmla="*/ 256865 h 1163244"/>
              <a:gd name="connsiteX28" fmla="*/ 1371600 w 2398294"/>
              <a:gd name="connsiteY28" fmla="*/ 192697 h 1163244"/>
              <a:gd name="connsiteX29" fmla="*/ 1403684 w 2398294"/>
              <a:gd name="connsiteY29" fmla="*/ 152591 h 1163244"/>
              <a:gd name="connsiteX30" fmla="*/ 1435768 w 2398294"/>
              <a:gd name="connsiteY30" fmla="*/ 120507 h 1163244"/>
              <a:gd name="connsiteX31" fmla="*/ 1467852 w 2398294"/>
              <a:gd name="connsiteY31" fmla="*/ 88423 h 1163244"/>
              <a:gd name="connsiteX32" fmla="*/ 1507957 w 2398294"/>
              <a:gd name="connsiteY32" fmla="*/ 56339 h 1163244"/>
              <a:gd name="connsiteX33" fmla="*/ 1732547 w 2398294"/>
              <a:gd name="connsiteY33" fmla="*/ 72381 h 1163244"/>
              <a:gd name="connsiteX34" fmla="*/ 1925052 w 2398294"/>
              <a:gd name="connsiteY34" fmla="*/ 64360 h 1163244"/>
              <a:gd name="connsiteX35" fmla="*/ 1949115 w 2398294"/>
              <a:gd name="connsiteY35" fmla="*/ 48318 h 1163244"/>
              <a:gd name="connsiteX36" fmla="*/ 1965157 w 2398294"/>
              <a:gd name="connsiteY36" fmla="*/ 24254 h 1163244"/>
              <a:gd name="connsiteX37" fmla="*/ 1997242 w 2398294"/>
              <a:gd name="connsiteY37" fmla="*/ 16233 h 1163244"/>
              <a:gd name="connsiteX38" fmla="*/ 2021305 w 2398294"/>
              <a:gd name="connsiteY38" fmla="*/ 8212 h 1163244"/>
              <a:gd name="connsiteX39" fmla="*/ 2398294 w 2398294"/>
              <a:gd name="connsiteY39" fmla="*/ 191 h 116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98294" h="1163244">
                <a:moveTo>
                  <a:pt x="0" y="1163244"/>
                </a:moveTo>
                <a:cubicBezTo>
                  <a:pt x="20908" y="1142336"/>
                  <a:pt x="37639" y="1120361"/>
                  <a:pt x="64168" y="1107097"/>
                </a:cubicBezTo>
                <a:cubicBezTo>
                  <a:pt x="71730" y="1103316"/>
                  <a:pt x="80210" y="1101750"/>
                  <a:pt x="88231" y="1099076"/>
                </a:cubicBezTo>
                <a:cubicBezTo>
                  <a:pt x="105798" y="1081508"/>
                  <a:pt x="104726" y="1080482"/>
                  <a:pt x="128336" y="1066991"/>
                </a:cubicBezTo>
                <a:cubicBezTo>
                  <a:pt x="138718" y="1061059"/>
                  <a:pt x="150168" y="1057101"/>
                  <a:pt x="160421" y="1050949"/>
                </a:cubicBezTo>
                <a:cubicBezTo>
                  <a:pt x="176954" y="1041030"/>
                  <a:pt x="192505" y="1029560"/>
                  <a:pt x="208547" y="1018865"/>
                </a:cubicBezTo>
                <a:cubicBezTo>
                  <a:pt x="216568" y="1013518"/>
                  <a:pt x="225793" y="1009640"/>
                  <a:pt x="232610" y="1002823"/>
                </a:cubicBezTo>
                <a:cubicBezTo>
                  <a:pt x="240631" y="994802"/>
                  <a:pt x="247719" y="985724"/>
                  <a:pt x="256673" y="978760"/>
                </a:cubicBezTo>
                <a:cubicBezTo>
                  <a:pt x="271892" y="966923"/>
                  <a:pt x="291167" y="960310"/>
                  <a:pt x="304800" y="946676"/>
                </a:cubicBezTo>
                <a:cubicBezTo>
                  <a:pt x="335679" y="915795"/>
                  <a:pt x="319425" y="928904"/>
                  <a:pt x="352926" y="906570"/>
                </a:cubicBezTo>
                <a:cubicBezTo>
                  <a:pt x="358273" y="898549"/>
                  <a:pt x="364657" y="891129"/>
                  <a:pt x="368968" y="882507"/>
                </a:cubicBezTo>
                <a:cubicBezTo>
                  <a:pt x="372749" y="874945"/>
                  <a:pt x="372883" y="865835"/>
                  <a:pt x="376989" y="858444"/>
                </a:cubicBezTo>
                <a:cubicBezTo>
                  <a:pt x="386352" y="841590"/>
                  <a:pt x="398378" y="826360"/>
                  <a:pt x="409073" y="810318"/>
                </a:cubicBezTo>
                <a:cubicBezTo>
                  <a:pt x="414420" y="802297"/>
                  <a:pt x="422066" y="795400"/>
                  <a:pt x="425115" y="786254"/>
                </a:cubicBezTo>
                <a:cubicBezTo>
                  <a:pt x="427789" y="778233"/>
                  <a:pt x="427945" y="768865"/>
                  <a:pt x="433136" y="762191"/>
                </a:cubicBezTo>
                <a:cubicBezTo>
                  <a:pt x="447065" y="744283"/>
                  <a:pt x="468678" y="732942"/>
                  <a:pt x="481263" y="714065"/>
                </a:cubicBezTo>
                <a:cubicBezTo>
                  <a:pt x="518037" y="658904"/>
                  <a:pt x="495056" y="672036"/>
                  <a:pt x="537410" y="657918"/>
                </a:cubicBezTo>
                <a:cubicBezTo>
                  <a:pt x="540084" y="649897"/>
                  <a:pt x="539452" y="639833"/>
                  <a:pt x="545431" y="633854"/>
                </a:cubicBezTo>
                <a:cubicBezTo>
                  <a:pt x="559064" y="620221"/>
                  <a:pt x="579923" y="615403"/>
                  <a:pt x="593557" y="601770"/>
                </a:cubicBezTo>
                <a:cubicBezTo>
                  <a:pt x="616417" y="578912"/>
                  <a:pt x="603308" y="589923"/>
                  <a:pt x="633663" y="569686"/>
                </a:cubicBezTo>
                <a:cubicBezTo>
                  <a:pt x="639010" y="561665"/>
                  <a:pt x="645790" y="554432"/>
                  <a:pt x="649705" y="545623"/>
                </a:cubicBezTo>
                <a:cubicBezTo>
                  <a:pt x="656573" y="530171"/>
                  <a:pt x="665747" y="497497"/>
                  <a:pt x="665747" y="497497"/>
                </a:cubicBezTo>
                <a:cubicBezTo>
                  <a:pt x="668421" y="465413"/>
                  <a:pt x="667454" y="432814"/>
                  <a:pt x="673768" y="401244"/>
                </a:cubicBezTo>
                <a:cubicBezTo>
                  <a:pt x="675659" y="391791"/>
                  <a:pt x="682555" y="383529"/>
                  <a:pt x="689810" y="377181"/>
                </a:cubicBezTo>
                <a:cubicBezTo>
                  <a:pt x="711092" y="358559"/>
                  <a:pt x="755530" y="331160"/>
                  <a:pt x="786063" y="329054"/>
                </a:cubicBezTo>
                <a:cubicBezTo>
                  <a:pt x="1090741" y="308042"/>
                  <a:pt x="941005" y="315889"/>
                  <a:pt x="1235242" y="304991"/>
                </a:cubicBezTo>
                <a:cubicBezTo>
                  <a:pt x="1251284" y="299644"/>
                  <a:pt x="1273988" y="303019"/>
                  <a:pt x="1283368" y="288949"/>
                </a:cubicBezTo>
                <a:cubicBezTo>
                  <a:pt x="1304100" y="257851"/>
                  <a:pt x="1290265" y="267934"/>
                  <a:pt x="1323473" y="256865"/>
                </a:cubicBezTo>
                <a:cubicBezTo>
                  <a:pt x="1359752" y="202447"/>
                  <a:pt x="1341923" y="222372"/>
                  <a:pt x="1371600" y="192697"/>
                </a:cubicBezTo>
                <a:cubicBezTo>
                  <a:pt x="1391761" y="132213"/>
                  <a:pt x="1362221" y="204420"/>
                  <a:pt x="1403684" y="152591"/>
                </a:cubicBezTo>
                <a:cubicBezTo>
                  <a:pt x="1434796" y="113701"/>
                  <a:pt x="1383267" y="138007"/>
                  <a:pt x="1435768" y="120507"/>
                </a:cubicBezTo>
                <a:cubicBezTo>
                  <a:pt x="1453268" y="68006"/>
                  <a:pt x="1428962" y="119535"/>
                  <a:pt x="1467852" y="88423"/>
                </a:cubicBezTo>
                <a:cubicBezTo>
                  <a:pt x="1519682" y="46959"/>
                  <a:pt x="1447474" y="76500"/>
                  <a:pt x="1507957" y="56339"/>
                </a:cubicBezTo>
                <a:lnTo>
                  <a:pt x="1732547" y="72381"/>
                </a:lnTo>
                <a:cubicBezTo>
                  <a:pt x="1796771" y="72381"/>
                  <a:pt x="1860884" y="67034"/>
                  <a:pt x="1925052" y="64360"/>
                </a:cubicBezTo>
                <a:cubicBezTo>
                  <a:pt x="1933073" y="59013"/>
                  <a:pt x="1942299" y="55135"/>
                  <a:pt x="1949115" y="48318"/>
                </a:cubicBezTo>
                <a:cubicBezTo>
                  <a:pt x="1955932" y="41501"/>
                  <a:pt x="1957136" y="29602"/>
                  <a:pt x="1965157" y="24254"/>
                </a:cubicBezTo>
                <a:cubicBezTo>
                  <a:pt x="1974330" y="18139"/>
                  <a:pt x="1986642" y="19262"/>
                  <a:pt x="1997242" y="16233"/>
                </a:cubicBezTo>
                <a:cubicBezTo>
                  <a:pt x="2005372" y="13910"/>
                  <a:pt x="2012870" y="8794"/>
                  <a:pt x="2021305" y="8212"/>
                </a:cubicBezTo>
                <a:cubicBezTo>
                  <a:pt x="2168900" y="-1967"/>
                  <a:pt x="2254762" y="191"/>
                  <a:pt x="2398294" y="191"/>
                </a:cubicBezTo>
              </a:path>
            </a:pathLst>
          </a:custGeom>
          <a:ln w="28575"/>
          <a:scene3d>
            <a:camera prst="orthographicFront">
              <a:rot lat="0" lon="0" rev="0"/>
            </a:camera>
            <a:lightRig rig="threePt" dir="t"/>
          </a:scene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7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6" grpId="0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9249CF4-C626-5D47-B8E9-9EA2E8832A6C}">
  <we:reference id="f9ac8e4d-ed29-46df-aca6-61a4f7a9a1d6" version="1.0.0.1" store="developer" storeType="Registry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4780</Words>
  <Application>Microsoft Macintosh PowerPoint</Application>
  <PresentationFormat>Widescreen</PresentationFormat>
  <Paragraphs>1256</Paragraphs>
  <Slides>65</Slides>
  <Notes>65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Arial</vt:lpstr>
      <vt:lpstr>Bell MT</vt:lpstr>
      <vt:lpstr>Calibri</vt:lpstr>
      <vt:lpstr>Calibri Light</vt:lpstr>
      <vt:lpstr>Cambria Math</vt:lpstr>
      <vt:lpstr>Comic Sans MS</vt:lpstr>
      <vt:lpstr>Office Theme</vt:lpstr>
      <vt:lpstr>Reducing the Complexity of Hyperparameter Tuning</vt:lpstr>
      <vt:lpstr>Training a Neural Network is Time Consuming and Complex</vt:lpstr>
      <vt:lpstr>Neural Network – Inference </vt:lpstr>
      <vt:lpstr>Neural Network – Train </vt:lpstr>
      <vt:lpstr>Neural Network – Train </vt:lpstr>
      <vt:lpstr>Neural Network – Train </vt:lpstr>
      <vt:lpstr>Neural Network – Train</vt:lpstr>
      <vt:lpstr>Neural Network – Training can take some time…</vt:lpstr>
      <vt:lpstr>PowerPoint Presentation</vt:lpstr>
      <vt:lpstr>Aiming to Save Time and Resources</vt:lpstr>
      <vt:lpstr>Aiming to Save Time and Resources</vt:lpstr>
      <vt:lpstr>There are many Applications for NN</vt:lpstr>
      <vt:lpstr>Telecommunication Applications for NN</vt:lpstr>
      <vt:lpstr>There are Different Network Topologies</vt:lpstr>
      <vt:lpstr>After Selecting Application, Dataset, and Network</vt:lpstr>
      <vt:lpstr>The Complexity of Training a Neural Network</vt:lpstr>
      <vt:lpstr>The Complexity of Training a Neural Network</vt:lpstr>
      <vt:lpstr>The Complexity of Training a Neural Network</vt:lpstr>
      <vt:lpstr>The Complexity of Training a Neural Network</vt:lpstr>
      <vt:lpstr>Training a Network</vt:lpstr>
      <vt:lpstr>Training a Network – Gradient Descent</vt:lpstr>
      <vt:lpstr>Training a Network – A Simple Example</vt:lpstr>
      <vt:lpstr>Training a Network – A Simple Example</vt:lpstr>
      <vt:lpstr>Training a Network – A Simple Example</vt:lpstr>
      <vt:lpstr>Training a Network – We Need Tuning</vt:lpstr>
      <vt:lpstr>Training a Network – Gradient Descent </vt:lpstr>
      <vt:lpstr>Training a Network – Generalization </vt:lpstr>
      <vt:lpstr>Training a Network – Too many Hyperparameters!</vt:lpstr>
      <vt:lpstr>Training a Network – Review Relevant Hyperparameters</vt:lpstr>
      <vt:lpstr>Training a Network – What is a Good Learning Rate</vt:lpstr>
      <vt:lpstr>Training a Network – What is a Good Learning Rate</vt:lpstr>
      <vt:lpstr>Training a Network – What is a Good Learning Rate</vt:lpstr>
      <vt:lpstr>Common Trends – Calculating Second Derivative</vt:lpstr>
      <vt:lpstr>Common Trends – Using Moving Average</vt:lpstr>
      <vt:lpstr>Common Trends – Using Moving Average</vt:lpstr>
      <vt:lpstr>Common Trends – Using More Moving Averages</vt:lpstr>
      <vt:lpstr>Common Trends – Problem with Moving Average</vt:lpstr>
      <vt:lpstr>Common Trends – Manual Tuning</vt:lpstr>
      <vt:lpstr>Common Trends – Combining Techniques</vt:lpstr>
      <vt:lpstr>A Greedy Scheduler for Learning Rate – Inspirations </vt:lpstr>
      <vt:lpstr>A Greedy Scheduler for Learning Rate – Inspirations </vt:lpstr>
      <vt:lpstr>A Greedy Scheduler for Learning Rate – Inspirations </vt:lpstr>
      <vt:lpstr>A Greedy Scheduler for Learning Rate – Inspirations </vt:lpstr>
      <vt:lpstr>A Greedy Scheduler for Learning Rate – The Algorithm</vt:lpstr>
      <vt:lpstr>A Greedy Scheduler for Learning Rate – The Algorithm</vt:lpstr>
      <vt:lpstr>A Greedy Scheduler for Learning Rate – The Algorithm</vt:lpstr>
      <vt:lpstr>A Greedy Scheduler for Learning Rate – The Algorithm</vt:lpstr>
      <vt:lpstr>A Greedy Scheduler for Learning Rate – The Algorithm</vt:lpstr>
      <vt:lpstr>A Greedy Scheduler for Learning Rate – The Algorithm</vt:lpstr>
      <vt:lpstr>A Greedy Scheduler for Learning Rate – The Algorithm</vt:lpstr>
      <vt:lpstr>A Greedy Scheduler for Learning Rate – The Algorithm</vt:lpstr>
      <vt:lpstr>A Greedy Scheduler for Learning Rate – The Algorithm</vt:lpstr>
      <vt:lpstr>A Greedy Scheduler for Learning Rate – The Algorithm</vt:lpstr>
      <vt:lpstr>A Greedy Scheduler for Learning Rate – The Algorithm</vt:lpstr>
      <vt:lpstr>A Greedy Scheduler for Learning Rate – The Algorithm</vt:lpstr>
      <vt:lpstr>A Greedy Scheduler for Learning Rate – The Algorithm</vt:lpstr>
      <vt:lpstr>A Greedy Scheduler for Learning Rate – The Algorithm</vt:lpstr>
      <vt:lpstr>A Greedy Scheduler for Learning Rate – Implementation</vt:lpstr>
      <vt:lpstr>Results – ResNet56</vt:lpstr>
      <vt:lpstr>Results – ResNet20</vt:lpstr>
      <vt:lpstr>Results – ResNet20</vt:lpstr>
      <vt:lpstr>Results – VGG11_Brevitas_8bit  Brevitas: https://github.com/Xilinx/brevitas</vt:lpstr>
      <vt:lpstr>Results</vt:lpstr>
      <vt:lpstr>Wrapping up, Why Does it Matter?</vt:lpstr>
      <vt:lpstr>Disclaimer – There is no Silver Bullet for Deep Learning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Reducing the Complexity of Hyperparameter Tuning</dc:title>
  <dc:subject/>
  <dc:creator>Alireza Khodamoradi</dc:creator>
  <cp:keywords/>
  <dc:description/>
  <cp:lastModifiedBy>Alireza Khodamoradi</cp:lastModifiedBy>
  <cp:revision>5</cp:revision>
  <dcterms:created xsi:type="dcterms:W3CDTF">2020-08-22T23:05:57Z</dcterms:created>
  <dcterms:modified xsi:type="dcterms:W3CDTF">2021-08-21T17:54:40Z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ublicationYear">
    <vt:lpwstr>2020</vt:lpwstr>
  </property>
  <property fmtid="{D5CDD505-2E9C-101B-9397-08002B2CF9AE}" pid="3" name="IDENTIFIER">
    <vt:lpwstr>3FF38119-B305-4A83-BEEF-0AB2B11912D7</vt:lpwstr>
  </property>
  <property fmtid="{D5CDD505-2E9C-101B-9397-08002B2CF9AE}" pid="4" name="VisualMarkings">
    <vt:lpwstr>No</vt:lpwstr>
  </property>
  <property fmtid="{D5CDD505-2E9C-101B-9397-08002B2CF9AE}" pid="5" name="XilinxClassification">
    <vt:lpwstr>Public</vt:lpwstr>
  </property>
</Properties>
</file>